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69" r:id="rId4"/>
    <p:sldId id="270" r:id="rId5"/>
    <p:sldId id="272" r:id="rId6"/>
    <p:sldId id="271" r:id="rId7"/>
    <p:sldId id="273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53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777C-593C-4653-88C6-C81E2FB8BE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97D2D-748F-4685-B51C-40512B402E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3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데이터베이스</a:t>
            </a:r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endParaRPr lang="en-US" altLang="ko-KR" sz="3000" dirty="0">
              <a:ln>
                <a:solidFill>
                  <a:schemeClr val="tx1">
                    <a:alpha val="30000"/>
                  </a:schemeClr>
                </a:solidFill>
              </a:ln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트랜잭션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7AC748-7EB6-D5A8-0242-0E6CED51274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회복 기법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F5724-1F69-81EF-A15A-1784E4D7359A}"/>
              </a:ext>
            </a:extLst>
          </p:cNvPr>
          <p:cNvSpPr txBox="1"/>
          <p:nvPr/>
        </p:nvSpPr>
        <p:spPr>
          <a:xfrm>
            <a:off x="129309" y="1085850"/>
            <a:ext cx="11924146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로그 회복 기법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1. </a:t>
            </a:r>
            <a:r>
              <a:rPr lang="ko-KR" altLang="en-US" b="1" dirty="0"/>
              <a:t>즉시 갱신 회복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트랜잭션 수행 도중 데이터 변경 연산의 결과를 데이터베이스에 즉시 반영</a:t>
            </a:r>
            <a:r>
              <a:rPr lang="en-US" altLang="ko-KR" dirty="0"/>
              <a:t>(</a:t>
            </a:r>
            <a:r>
              <a:rPr lang="ko-KR" altLang="en-US" dirty="0"/>
              <a:t>로그에도 기록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2. </a:t>
            </a:r>
            <a:r>
              <a:rPr lang="ko-KR" altLang="en-US" b="1" dirty="0"/>
              <a:t>지연 갱신 회복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트랜잭션이 부분 완료되면 데이터 변경 연산의 결과를 데이터베이스에 한번에 반영한다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   </a:t>
            </a:r>
            <a:r>
              <a:rPr lang="en-US" altLang="ko-KR" dirty="0"/>
              <a:t>(</a:t>
            </a:r>
            <a:r>
              <a:rPr lang="ko-KR" altLang="en-US" dirty="0"/>
              <a:t>수행 중 데이터 변경 연산결과 로그에만 기록 후 반영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8617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7AC748-7EB6-D5A8-0242-0E6CED51274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회복 기법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F5724-1F69-81EF-A15A-1784E4D7359A}"/>
              </a:ext>
            </a:extLst>
          </p:cNvPr>
          <p:cNvSpPr txBox="1"/>
          <p:nvPr/>
        </p:nvSpPr>
        <p:spPr>
          <a:xfrm>
            <a:off x="129309" y="1085850"/>
            <a:ext cx="1192414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검사 시점 회복 기법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로그 회복 기법과 같은 방법으로 로그 기록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일정 시간 간격으로 검사 시점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최근 검사 시점 이후에 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011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7AC748-7EB6-D5A8-0242-0E6CED51274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회복 기법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F5724-1F69-81EF-A15A-1784E4D7359A}"/>
              </a:ext>
            </a:extLst>
          </p:cNvPr>
          <p:cNvSpPr txBox="1"/>
          <p:nvPr/>
        </p:nvSpPr>
        <p:spPr>
          <a:xfrm>
            <a:off x="129309" y="1085850"/>
            <a:ext cx="1192414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미디어 회복 기법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다른 안전한 저장 장치에 복사</a:t>
            </a:r>
            <a:r>
              <a:rPr lang="en-US" altLang="ko-KR" dirty="0"/>
              <a:t>(</a:t>
            </a:r>
            <a:r>
              <a:rPr lang="ko-KR" altLang="en-US" dirty="0"/>
              <a:t>덤프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비용이 증가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CPU </a:t>
            </a:r>
            <a:r>
              <a:rPr lang="ko-KR" altLang="en-US" dirty="0"/>
              <a:t>낭비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978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DBC2A-A5ED-663F-D368-F1BD150243D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트랜잭션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137BD-7800-3DC7-0686-936313126323}"/>
              </a:ext>
            </a:extLst>
          </p:cNvPr>
          <p:cNvSpPr txBox="1"/>
          <p:nvPr/>
        </p:nvSpPr>
        <p:spPr>
          <a:xfrm>
            <a:off x="129309" y="923278"/>
            <a:ext cx="1192414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트랜잭션</a:t>
            </a:r>
            <a:r>
              <a:rPr lang="en-US" altLang="ko-KR" b="1" dirty="0"/>
              <a:t>(Transaction)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하나 이상의 데이터베이스 연산을 묶어서 하나의 작업 단위로 처리하는 것을 의미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데이터베이스 관리 시스템</a:t>
            </a:r>
            <a:r>
              <a:rPr lang="en-US" altLang="ko-KR" dirty="0"/>
              <a:t>(DBMS)</a:t>
            </a:r>
            <a:r>
              <a:rPr lang="ko-KR" altLang="en-US" dirty="0"/>
              <a:t>에서 데이터의 무결성을 보장하기 위한 개념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여러 연산이 모두 성공적으로 수행되거나</a:t>
            </a:r>
            <a:r>
              <a:rPr lang="en-US" altLang="ko-KR" dirty="0"/>
              <a:t>, </a:t>
            </a:r>
            <a:r>
              <a:rPr lang="ko-KR" altLang="en-US" dirty="0"/>
              <a:t>하나라도 실패할 경우 이전 상태로 롤백</a:t>
            </a:r>
            <a:r>
              <a:rPr lang="en-US" altLang="ko-KR" dirty="0"/>
              <a:t>(Rollback)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=&gt; </a:t>
            </a:r>
            <a:r>
              <a:rPr lang="ko-KR" altLang="en-US" b="1" dirty="0">
                <a:solidFill>
                  <a:srgbClr val="FF0000"/>
                </a:solidFill>
              </a:rPr>
              <a:t>데이터의 일관성 유지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8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C289E-EB2F-9EB2-F62B-8212848E705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트랜잭션</a:t>
            </a: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8BD76E9B-9541-2AB4-20CC-187C02B07862}"/>
              </a:ext>
            </a:extLst>
          </p:cNvPr>
          <p:cNvSpPr/>
          <p:nvPr/>
        </p:nvSpPr>
        <p:spPr>
          <a:xfrm>
            <a:off x="895964" y="2641600"/>
            <a:ext cx="2431436" cy="9779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길동 잔액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100,000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연미 잔액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     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</a:t>
            </a: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CBFFEF27-4421-AE99-E1A1-ABDC10F26921}"/>
              </a:ext>
            </a:extLst>
          </p:cNvPr>
          <p:cNvSpPr/>
          <p:nvPr/>
        </p:nvSpPr>
        <p:spPr>
          <a:xfrm>
            <a:off x="8662014" y="2603500"/>
            <a:ext cx="2634022" cy="9779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길동 잔액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100,000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연미 잔액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50,000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3E512B-0C2E-2E2D-DF36-BE3B7DEFD1F8}"/>
              </a:ext>
            </a:extLst>
          </p:cNvPr>
          <p:cNvSpPr txBox="1"/>
          <p:nvPr/>
        </p:nvSpPr>
        <p:spPr>
          <a:xfrm>
            <a:off x="895964" y="5047734"/>
            <a:ext cx="2209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계좌이체 전 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 상태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90167-0D85-BD62-5BA5-7794381D58B6}"/>
              </a:ext>
            </a:extLst>
          </p:cNvPr>
          <p:cNvSpPr txBox="1"/>
          <p:nvPr/>
        </p:nvSpPr>
        <p:spPr>
          <a:xfrm>
            <a:off x="8662014" y="5047733"/>
            <a:ext cx="2209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계좌이체 후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 상태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86C44C-28DE-D675-67C9-E2135C96332B}"/>
              </a:ext>
            </a:extLst>
          </p:cNvPr>
          <p:cNvSpPr/>
          <p:nvPr/>
        </p:nvSpPr>
        <p:spPr>
          <a:xfrm>
            <a:off x="3886200" y="1333500"/>
            <a:ext cx="4203700" cy="46863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D8192-60D1-36CD-BE56-DBAE5CF52A09}"/>
              </a:ext>
            </a:extLst>
          </p:cNvPr>
          <p:cNvSpPr txBox="1"/>
          <p:nvPr/>
        </p:nvSpPr>
        <p:spPr>
          <a:xfrm>
            <a:off x="3886200" y="1355975"/>
            <a:ext cx="42037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/>
              <a:t>계좌이체 트랜잭션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A7BA01-265B-1611-BE2D-B2DAF49077FB}"/>
              </a:ext>
            </a:extLst>
          </p:cNvPr>
          <p:cNvSpPr/>
          <p:nvPr/>
        </p:nvSpPr>
        <p:spPr>
          <a:xfrm>
            <a:off x="4038600" y="2032000"/>
            <a:ext cx="3886200" cy="1854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길동 계좌에서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50,000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 출금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/>
              <a:t>UPDATE </a:t>
            </a:r>
            <a:r>
              <a:rPr lang="ko-KR" altLang="en-US" dirty="0"/>
              <a:t>계좌테이블</a:t>
            </a:r>
            <a:endParaRPr lang="en-US" altLang="ko-KR" dirty="0"/>
          </a:p>
          <a:p>
            <a:r>
              <a:rPr lang="en-US" altLang="ko-KR" dirty="0"/>
              <a:t>    SET </a:t>
            </a:r>
            <a:r>
              <a:rPr lang="ko-KR" altLang="en-US" dirty="0"/>
              <a:t>잔액 </a:t>
            </a:r>
            <a:r>
              <a:rPr lang="en-US" altLang="ko-KR" dirty="0"/>
              <a:t>= </a:t>
            </a:r>
            <a:r>
              <a:rPr lang="ko-KR" altLang="en-US" dirty="0"/>
              <a:t>잔액 </a:t>
            </a:r>
            <a:r>
              <a:rPr lang="en-US" altLang="ko-KR" dirty="0"/>
              <a:t>– 50000</a:t>
            </a:r>
          </a:p>
          <a:p>
            <a:r>
              <a:rPr lang="en-US" altLang="ko-KR" dirty="0"/>
              <a:t> WHERE </a:t>
            </a:r>
            <a:r>
              <a:rPr lang="ko-KR" altLang="en-US" dirty="0"/>
              <a:t>계좌번호 </a:t>
            </a:r>
            <a:r>
              <a:rPr lang="en-US" altLang="ko-KR" dirty="0"/>
              <a:t>= </a:t>
            </a:r>
            <a:r>
              <a:rPr lang="ko-KR" altLang="en-US" dirty="0"/>
              <a:t>길동계좌번호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AFCBD9-2A7C-BEA3-CDAF-9E8761F9EB6B}"/>
              </a:ext>
            </a:extLst>
          </p:cNvPr>
          <p:cNvSpPr/>
          <p:nvPr/>
        </p:nvSpPr>
        <p:spPr>
          <a:xfrm>
            <a:off x="4032250" y="4013200"/>
            <a:ext cx="3886200" cy="1854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연미 계좌에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50,000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원 입금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/>
              <a:t>UPDATE </a:t>
            </a:r>
            <a:r>
              <a:rPr lang="ko-KR" altLang="en-US" dirty="0"/>
              <a:t>계좌테이블</a:t>
            </a:r>
            <a:endParaRPr lang="en-US" altLang="ko-KR" dirty="0"/>
          </a:p>
          <a:p>
            <a:r>
              <a:rPr lang="en-US" altLang="ko-KR" dirty="0"/>
              <a:t>    SET </a:t>
            </a:r>
            <a:r>
              <a:rPr lang="ko-KR" altLang="en-US" dirty="0"/>
              <a:t>잔액 </a:t>
            </a:r>
            <a:r>
              <a:rPr lang="en-US" altLang="ko-KR" dirty="0"/>
              <a:t>= </a:t>
            </a:r>
            <a:r>
              <a:rPr lang="ko-KR" altLang="en-US" dirty="0"/>
              <a:t>잔액 </a:t>
            </a:r>
            <a:r>
              <a:rPr lang="en-US" altLang="ko-KR" dirty="0"/>
              <a:t>+ 50000</a:t>
            </a:r>
          </a:p>
          <a:p>
            <a:r>
              <a:rPr lang="en-US" altLang="ko-KR" dirty="0"/>
              <a:t> WHERE </a:t>
            </a:r>
            <a:r>
              <a:rPr lang="ko-KR" altLang="en-US" dirty="0"/>
              <a:t>계좌번호 </a:t>
            </a:r>
            <a:r>
              <a:rPr lang="en-US" altLang="ko-KR" dirty="0"/>
              <a:t>= </a:t>
            </a:r>
            <a:r>
              <a:rPr lang="ko-KR" altLang="en-US" dirty="0"/>
              <a:t>연미계좌번호</a:t>
            </a:r>
            <a:r>
              <a:rPr lang="en-US" altLang="ko-KR" dirty="0"/>
              <a:t>;</a:t>
            </a:r>
          </a:p>
          <a:p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4FF1177-91F4-6880-D6CC-AB2083385A11}"/>
              </a:ext>
            </a:extLst>
          </p:cNvPr>
          <p:cNvSpPr/>
          <p:nvPr/>
        </p:nvSpPr>
        <p:spPr>
          <a:xfrm>
            <a:off x="3327400" y="2641600"/>
            <a:ext cx="546100" cy="9779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B68827A-3252-7BCE-AF29-D1B10E773466}"/>
              </a:ext>
            </a:extLst>
          </p:cNvPr>
          <p:cNvSpPr/>
          <p:nvPr/>
        </p:nvSpPr>
        <p:spPr>
          <a:xfrm>
            <a:off x="8121650" y="2641600"/>
            <a:ext cx="546100" cy="9779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59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통형 1">
            <a:extLst>
              <a:ext uri="{FF2B5EF4-FFF2-40B4-BE49-F238E27FC236}">
                <a16:creationId xmlns:a16="http://schemas.microsoft.com/office/drawing/2014/main" id="{A787CA8D-9323-59A6-A1D9-CE2784684FE1}"/>
              </a:ext>
            </a:extLst>
          </p:cNvPr>
          <p:cNvSpPr/>
          <p:nvPr/>
        </p:nvSpPr>
        <p:spPr>
          <a:xfrm>
            <a:off x="571807" y="2641600"/>
            <a:ext cx="2209186" cy="9779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주문수량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   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재고량   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100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</a:t>
            </a: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A00E23A4-F432-4018-0CDE-AD776561119A}"/>
              </a:ext>
            </a:extLst>
          </p:cNvPr>
          <p:cNvSpPr/>
          <p:nvPr/>
        </p:nvSpPr>
        <p:spPr>
          <a:xfrm>
            <a:off x="9411007" y="2603500"/>
            <a:ext cx="2209186" cy="977900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주문수량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  30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재고량    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     70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7E31BA-1225-9E8F-6598-2873722333A7}"/>
              </a:ext>
            </a:extLst>
          </p:cNvPr>
          <p:cNvSpPr txBox="1"/>
          <p:nvPr/>
        </p:nvSpPr>
        <p:spPr>
          <a:xfrm>
            <a:off x="571807" y="5047734"/>
            <a:ext cx="2209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제품 주문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전 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 상태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326FA-F84B-80BF-A572-BD0B44A932CF}"/>
              </a:ext>
            </a:extLst>
          </p:cNvPr>
          <p:cNvSpPr txBox="1"/>
          <p:nvPr/>
        </p:nvSpPr>
        <p:spPr>
          <a:xfrm>
            <a:off x="9175443" y="5047733"/>
            <a:ext cx="2209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제품 주문 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후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데이터베이스 상태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4416CF-3EBF-2A73-5542-D9D6D3DD0183}"/>
              </a:ext>
            </a:extLst>
          </p:cNvPr>
          <p:cNvSpPr/>
          <p:nvPr/>
        </p:nvSpPr>
        <p:spPr>
          <a:xfrm>
            <a:off x="3379121" y="1333500"/>
            <a:ext cx="5491522" cy="46863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32895-1C6B-57D4-B2BC-654F71423C6A}"/>
              </a:ext>
            </a:extLst>
          </p:cNvPr>
          <p:cNvSpPr txBox="1"/>
          <p:nvPr/>
        </p:nvSpPr>
        <p:spPr>
          <a:xfrm>
            <a:off x="3886200" y="1355975"/>
            <a:ext cx="42037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/>
              <a:t>상품주문 트랜잭션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ED896F-CBDE-A8BF-07C0-BFC1D268C2FA}"/>
              </a:ext>
            </a:extLst>
          </p:cNvPr>
          <p:cNvSpPr/>
          <p:nvPr/>
        </p:nvSpPr>
        <p:spPr>
          <a:xfrm>
            <a:off x="3543300" y="2032000"/>
            <a:ext cx="5181600" cy="1854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주문내용 추가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sz="1400" dirty="0"/>
              <a:t>INSERT INTO </a:t>
            </a:r>
            <a:r>
              <a:rPr lang="ko-KR" altLang="en-US" sz="1400" dirty="0"/>
              <a:t>주문</a:t>
            </a:r>
            <a:r>
              <a:rPr lang="en-US" altLang="ko-KR" sz="1400" dirty="0"/>
              <a:t>(</a:t>
            </a:r>
            <a:r>
              <a:rPr lang="ko-KR" altLang="en-US" sz="1400" dirty="0"/>
              <a:t>주문번호</a:t>
            </a:r>
            <a:r>
              <a:rPr lang="en-US" altLang="ko-KR" sz="1400" dirty="0"/>
              <a:t>, </a:t>
            </a:r>
            <a:r>
              <a:rPr lang="ko-KR" altLang="en-US" sz="1400" dirty="0"/>
              <a:t>아이디</a:t>
            </a:r>
            <a:r>
              <a:rPr lang="en-US" altLang="ko-KR" sz="1400" dirty="0"/>
              <a:t>, </a:t>
            </a:r>
            <a:r>
              <a:rPr lang="ko-KR" altLang="en-US" sz="1400" dirty="0"/>
              <a:t>제품번호</a:t>
            </a:r>
            <a:r>
              <a:rPr lang="en-US" altLang="ko-KR" sz="1400" dirty="0"/>
              <a:t>, </a:t>
            </a:r>
            <a:r>
              <a:rPr lang="ko-KR" altLang="en-US" sz="1400" dirty="0"/>
              <a:t>수량</a:t>
            </a:r>
            <a:r>
              <a:rPr lang="en-US" altLang="ko-KR" sz="1400" dirty="0"/>
              <a:t>, </a:t>
            </a:r>
            <a:r>
              <a:rPr lang="ko-KR" altLang="en-US" sz="1400" dirty="0"/>
              <a:t>주문일자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VALUES(‘001’, ‘GUEST‘, ‘E01-001’, 30, ‘2022-03-10’);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0250F3-0D59-E898-8AE1-66F2657D07CD}"/>
              </a:ext>
            </a:extLst>
          </p:cNvPr>
          <p:cNvSpPr/>
          <p:nvPr/>
        </p:nvSpPr>
        <p:spPr>
          <a:xfrm>
            <a:off x="3536950" y="4013200"/>
            <a:ext cx="5181600" cy="1854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주문제품의 재고량 변경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ko-KR" dirty="0"/>
              <a:t>UPDATE </a:t>
            </a:r>
            <a:r>
              <a:rPr lang="ko-KR" altLang="en-US" dirty="0"/>
              <a:t>제품테이블</a:t>
            </a:r>
            <a:endParaRPr lang="en-US" altLang="ko-KR" dirty="0"/>
          </a:p>
          <a:p>
            <a:r>
              <a:rPr lang="en-US" altLang="ko-KR" dirty="0"/>
              <a:t>    SET </a:t>
            </a:r>
            <a:r>
              <a:rPr lang="ko-KR" altLang="en-US" dirty="0"/>
              <a:t>재고량 </a:t>
            </a:r>
            <a:r>
              <a:rPr lang="en-US" altLang="ko-KR" dirty="0"/>
              <a:t>= </a:t>
            </a:r>
            <a:r>
              <a:rPr lang="ko-KR" altLang="en-US" dirty="0"/>
              <a:t>재고량 </a:t>
            </a:r>
            <a:r>
              <a:rPr lang="en-US" altLang="ko-KR" dirty="0"/>
              <a:t>- 30</a:t>
            </a:r>
          </a:p>
          <a:p>
            <a:r>
              <a:rPr lang="en-US" altLang="ko-KR" dirty="0"/>
              <a:t> WHERE </a:t>
            </a:r>
            <a:r>
              <a:rPr lang="ko-KR" altLang="en-US" dirty="0"/>
              <a:t>제품번호 </a:t>
            </a:r>
            <a:r>
              <a:rPr lang="en-US" altLang="ko-KR" dirty="0"/>
              <a:t>= ‘E01-001’;</a:t>
            </a:r>
          </a:p>
          <a:p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A7A6FAE-2D20-5705-6005-13267E1A12C2}"/>
              </a:ext>
            </a:extLst>
          </p:cNvPr>
          <p:cNvSpPr/>
          <p:nvPr/>
        </p:nvSpPr>
        <p:spPr>
          <a:xfrm>
            <a:off x="2807007" y="2641600"/>
            <a:ext cx="546100" cy="9779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C3EC4FA-B8F9-2B2C-0BB9-C4FC69C0BD3E}"/>
              </a:ext>
            </a:extLst>
          </p:cNvPr>
          <p:cNvSpPr/>
          <p:nvPr/>
        </p:nvSpPr>
        <p:spPr>
          <a:xfrm>
            <a:off x="8870643" y="2641600"/>
            <a:ext cx="546100" cy="9779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9BDC2-66F5-09AB-C265-DB7D13116E1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트랜잭션</a:t>
            </a:r>
          </a:p>
        </p:txBody>
      </p:sp>
    </p:spTree>
    <p:extLst>
      <p:ext uri="{BB962C8B-B14F-4D97-AF65-F5344CB8AC3E}">
        <p14:creationId xmlns:p14="http://schemas.microsoft.com/office/powerpoint/2010/main" val="2523471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80875E-F668-D0EE-6A60-C30567BC8A30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트랜잭션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A58A0-7B46-C08E-63B2-195C3043E6EB}"/>
              </a:ext>
            </a:extLst>
          </p:cNvPr>
          <p:cNvSpPr txBox="1"/>
          <p:nvPr/>
        </p:nvSpPr>
        <p:spPr>
          <a:xfrm>
            <a:off x="129309" y="1085850"/>
            <a:ext cx="11924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트랜잭션 연산</a:t>
            </a:r>
            <a:endParaRPr lang="en-US" altLang="ko-KR" b="1" dirty="0"/>
          </a:p>
          <a:p>
            <a:endParaRPr lang="en-US" altLang="ko-KR" b="1" dirty="0"/>
          </a:p>
          <a:p>
            <a:pPr>
              <a:lnSpc>
                <a:spcPct val="20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1. commit </a:t>
            </a:r>
            <a:r>
              <a:rPr lang="ko-KR" altLang="en-US" dirty="0"/>
              <a:t>연산</a:t>
            </a:r>
            <a:endParaRPr lang="en-US" altLang="ko-KR" dirty="0"/>
          </a:p>
          <a:p>
            <a:r>
              <a:rPr lang="en-US" altLang="ko-KR" b="1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트랜잭션이 성공적으로 수행되었음을 선언</a:t>
            </a:r>
            <a:r>
              <a:rPr lang="en-US" altLang="ko-KR" dirty="0"/>
              <a:t>(</a:t>
            </a:r>
            <a:r>
              <a:rPr lang="ko-KR" altLang="en-US" dirty="0"/>
              <a:t>작업완료</a:t>
            </a:r>
            <a:r>
              <a:rPr lang="en-US" altLang="ko-KR" dirty="0"/>
              <a:t>)</a:t>
            </a:r>
          </a:p>
          <a:p>
            <a:endParaRPr lang="en-US" altLang="ko-KR" b="1" dirty="0"/>
          </a:p>
          <a:p>
            <a:r>
              <a:rPr lang="en-US" altLang="ko-KR" b="1" dirty="0"/>
              <a:t>  </a:t>
            </a:r>
            <a:r>
              <a:rPr lang="en-US" altLang="ko-KR" dirty="0"/>
              <a:t>2. rollback </a:t>
            </a:r>
            <a:r>
              <a:rPr lang="ko-KR" altLang="en-US" dirty="0"/>
              <a:t>연산</a:t>
            </a:r>
            <a:endParaRPr lang="en-US" altLang="ko-KR" dirty="0"/>
          </a:p>
          <a:p>
            <a:r>
              <a:rPr lang="en-US" altLang="ko-KR" b="1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트랜잭션을 수행하는 데 실패 하였음을 선언</a:t>
            </a:r>
            <a:r>
              <a:rPr lang="en-US" altLang="ko-KR" dirty="0"/>
              <a:t>(</a:t>
            </a:r>
            <a:r>
              <a:rPr lang="ko-KR" altLang="en-US" dirty="0"/>
              <a:t>작업 취소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0646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67251-1733-7093-1CAB-25EBED42046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트랜잭션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E71AD-6CCE-82B8-B943-A4D34727A0DB}"/>
              </a:ext>
            </a:extLst>
          </p:cNvPr>
          <p:cNvSpPr txBox="1"/>
          <p:nvPr/>
        </p:nvSpPr>
        <p:spPr>
          <a:xfrm>
            <a:off x="129309" y="923278"/>
            <a:ext cx="11924146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특성</a:t>
            </a:r>
            <a:r>
              <a:rPr lang="en-US" altLang="ko-KR" b="1" dirty="0"/>
              <a:t>(ACID)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1. </a:t>
            </a:r>
            <a:r>
              <a:rPr lang="ko-KR" altLang="en-US" b="1" dirty="0" err="1"/>
              <a:t>원자성</a:t>
            </a:r>
            <a:r>
              <a:rPr lang="en-US" altLang="ko-KR" b="1" dirty="0"/>
              <a:t>(Atomicity)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</a:t>
            </a:r>
            <a:r>
              <a:rPr lang="en-US" altLang="ko-KR" dirty="0"/>
              <a:t>- </a:t>
            </a:r>
            <a:r>
              <a:rPr lang="ko-KR" altLang="en-US" dirty="0"/>
              <a:t>트랜잭션 내의 모든 연산이 완전히 수행되거나 전혀 수행되지 않아야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  </a:t>
            </a:r>
            <a:r>
              <a:rPr lang="en-US" altLang="ko-KR" dirty="0"/>
              <a:t>=&gt; </a:t>
            </a:r>
            <a:r>
              <a:rPr lang="ko-KR" altLang="en-US" dirty="0"/>
              <a:t>트랜잭션이 부분적으로만 실행되는 것을 방지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일관성</a:t>
            </a:r>
            <a:r>
              <a:rPr lang="en-US" altLang="ko-KR" b="1" dirty="0"/>
              <a:t>(Consistency)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</a:t>
            </a:r>
            <a:r>
              <a:rPr lang="en-US" altLang="ko-KR" dirty="0"/>
              <a:t>- </a:t>
            </a:r>
            <a:r>
              <a:rPr lang="ko-KR" altLang="en-US" dirty="0"/>
              <a:t>트랜잭션이 실행되기 전과 후에 데이터베이스가 일관된 상태를 </a:t>
            </a:r>
            <a:r>
              <a:rPr lang="ko-KR" altLang="en-US" dirty="0" err="1"/>
              <a:t>유지해야한다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  </a:t>
            </a:r>
            <a:r>
              <a:rPr lang="en-US" altLang="ko-KR" dirty="0"/>
              <a:t>=&gt; </a:t>
            </a:r>
            <a:r>
              <a:rPr lang="ko-KR" altLang="en-US" dirty="0"/>
              <a:t>데이터베이스의 모든 제약조건을 만족시켜야 한다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3. </a:t>
            </a:r>
            <a:r>
              <a:rPr lang="ko-KR" altLang="en-US" b="1" dirty="0"/>
              <a:t>고립성</a:t>
            </a:r>
            <a:r>
              <a:rPr lang="en-US" altLang="ko-KR" b="1" dirty="0"/>
              <a:t>(Isolation)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</a:t>
            </a:r>
            <a:r>
              <a:rPr lang="en-US" altLang="ko-KR" dirty="0"/>
              <a:t>- </a:t>
            </a:r>
            <a:r>
              <a:rPr lang="ko-KR" altLang="en-US" dirty="0"/>
              <a:t>동시에 실행되는 여러 트랜잭션이 서로 영향을 주지 않도록 격리되어야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</a:t>
            </a:r>
            <a:r>
              <a:rPr lang="en-US" altLang="ko-KR" dirty="0"/>
              <a:t>  =&gt; </a:t>
            </a:r>
            <a:r>
              <a:rPr lang="ko-KR" altLang="en-US" dirty="0"/>
              <a:t>동시성 제어를 통해 구현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4. </a:t>
            </a:r>
            <a:r>
              <a:rPr lang="ko-KR" altLang="en-US" b="1" dirty="0"/>
              <a:t>지속성</a:t>
            </a:r>
            <a:r>
              <a:rPr lang="en-US" altLang="ko-KR" b="1" dirty="0"/>
              <a:t>(Durability)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  </a:t>
            </a:r>
            <a:r>
              <a:rPr lang="en-US" altLang="ko-KR" dirty="0"/>
              <a:t>- </a:t>
            </a:r>
            <a:r>
              <a:rPr lang="ko-KR" altLang="en-US" dirty="0"/>
              <a:t>트랜잭션이 성공적으로 </a:t>
            </a:r>
            <a:r>
              <a:rPr lang="ko-KR" altLang="en-US" dirty="0" err="1"/>
              <a:t>커밋된</a:t>
            </a:r>
            <a:r>
              <a:rPr lang="ko-KR" altLang="en-US" dirty="0"/>
              <a:t> 후에는</a:t>
            </a:r>
            <a:r>
              <a:rPr lang="en-US" altLang="ko-KR" dirty="0"/>
              <a:t>, </a:t>
            </a:r>
            <a:r>
              <a:rPr lang="ko-KR" altLang="en-US" dirty="0"/>
              <a:t>시스템에 장애가 발생하더라도 해당 트랜잭션의 결과가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영구적으로 반영되어야 한다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37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0B848C-5425-15F7-872A-4EA4FCFB2438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장애와 회복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56AB33-CCA9-CAA3-E824-8E52CD0B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8" y="1334192"/>
            <a:ext cx="11311300" cy="335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1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8696E3-094F-604E-7975-87D30A11B63D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장애와 회복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9809C-CD84-AE25-02F0-98E141E957B3}"/>
              </a:ext>
            </a:extLst>
          </p:cNvPr>
          <p:cNvSpPr txBox="1"/>
          <p:nvPr/>
        </p:nvSpPr>
        <p:spPr>
          <a:xfrm>
            <a:off x="129309" y="1085850"/>
            <a:ext cx="11924146" cy="3882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회복이란</a:t>
            </a:r>
            <a:r>
              <a:rPr lang="en-US" altLang="ko-KR" b="1" dirty="0"/>
              <a:t>?</a:t>
            </a:r>
          </a:p>
          <a:p>
            <a:endParaRPr lang="en-US" altLang="ko-KR" b="1" dirty="0"/>
          </a:p>
          <a:p>
            <a:r>
              <a:rPr lang="en-US" altLang="ko-KR" dirty="0"/>
              <a:t> - </a:t>
            </a:r>
            <a:r>
              <a:rPr lang="ko-KR" altLang="en-US" dirty="0"/>
              <a:t>장애가 발생했을 때 데이터베이스를 장애가 발생하기 전의 일관된 상태로 복구 시키는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연산</a:t>
            </a:r>
            <a:endParaRPr lang="en-US" altLang="ko-KR" b="1" dirty="0"/>
          </a:p>
          <a:p>
            <a:r>
              <a:rPr lang="en-US" altLang="ko-KR" b="1" dirty="0"/>
              <a:t> 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 </a:t>
            </a:r>
            <a:r>
              <a:rPr lang="en-US" altLang="ko-KR" dirty="0"/>
              <a:t>1. redo(</a:t>
            </a:r>
            <a:r>
              <a:rPr lang="ko-KR" altLang="en-US" dirty="0"/>
              <a:t>재실행</a:t>
            </a:r>
            <a:r>
              <a:rPr lang="en-US" altLang="ko-KR" dirty="0"/>
              <a:t>) 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트랜잭션이 완료된 후에 장애가 발생한 경우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 </a:t>
            </a:r>
            <a:r>
              <a:rPr lang="en-US" altLang="ko-KR" dirty="0"/>
              <a:t>2. undo(</a:t>
            </a:r>
            <a:r>
              <a:rPr lang="ko-KR" altLang="en-US" dirty="0"/>
              <a:t>취소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트랜잭션이 완료되기 전에 장애가 발생한 경우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427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8B6025-C489-E97D-81DE-72E4876EA441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회복 기법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F8A0C-929A-CEE4-B39A-8697B8A8F8DA}"/>
              </a:ext>
            </a:extLst>
          </p:cNvPr>
          <p:cNvSpPr txBox="1"/>
          <p:nvPr/>
        </p:nvSpPr>
        <p:spPr>
          <a:xfrm>
            <a:off x="129309" y="1085850"/>
            <a:ext cx="11924146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유형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1. </a:t>
            </a:r>
            <a:r>
              <a:rPr lang="ko-KR" altLang="en-US" b="1" dirty="0"/>
              <a:t>로그 회복 기법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로그를 이용한 회복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2. </a:t>
            </a:r>
            <a:r>
              <a:rPr lang="ko-KR" altLang="en-US" b="1" dirty="0"/>
              <a:t>검사 시점 회복 기법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검사 시점을 이용한 회복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3. </a:t>
            </a:r>
            <a:r>
              <a:rPr lang="ko-KR" altLang="en-US" b="1" dirty="0"/>
              <a:t>미디어 회복 기법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</a:t>
            </a:r>
            <a:r>
              <a:rPr lang="en-US" altLang="ko-KR" dirty="0"/>
              <a:t> - </a:t>
            </a:r>
            <a:r>
              <a:rPr lang="ko-KR" altLang="en-US" dirty="0"/>
              <a:t>데이터베이스 덤프</a:t>
            </a:r>
            <a:r>
              <a:rPr lang="en-US" altLang="ko-KR" dirty="0"/>
              <a:t>(</a:t>
            </a:r>
            <a:r>
              <a:rPr lang="ko-KR" altLang="en-US" dirty="0"/>
              <a:t>복사본</a:t>
            </a:r>
            <a:r>
              <a:rPr lang="en-US" altLang="ko-KR" dirty="0"/>
              <a:t>)</a:t>
            </a:r>
            <a:r>
              <a:rPr lang="ko-KR" altLang="en-US" dirty="0"/>
              <a:t>을 이용한 회복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039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564</Words>
  <Application>Microsoft Office PowerPoint</Application>
  <PresentationFormat>와이드스크린</PresentationFormat>
  <Paragraphs>114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219</cp:revision>
  <dcterms:created xsi:type="dcterms:W3CDTF">2024-06-23T05:25:09Z</dcterms:created>
  <dcterms:modified xsi:type="dcterms:W3CDTF">2024-07-23T09:19:16Z</dcterms:modified>
</cp:coreProperties>
</file>