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1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CRUD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43698-2079-269D-0BD3-0CFDD1989E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WHERE)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B0A7F-F131-F89D-1320-D0DB09538625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SELECT – </a:t>
            </a:r>
            <a:r>
              <a:rPr lang="ko-KR" altLang="en-US" sz="1800" b="1" dirty="0"/>
              <a:t>조건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SELECT *</a:t>
            </a:r>
          </a:p>
          <a:p>
            <a:pPr marL="0" indent="0">
              <a:buNone/>
            </a:pPr>
            <a:r>
              <a:rPr lang="en-US" altLang="ko-KR" sz="1800" b="1" dirty="0"/>
              <a:t> FROM </a:t>
            </a:r>
            <a:r>
              <a:rPr lang="ko-KR" altLang="en-US" sz="1800" b="1" dirty="0"/>
              <a:t>테이블명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WHERE </a:t>
            </a:r>
            <a:r>
              <a:rPr lang="ko-KR" altLang="en-US" sz="1800" b="1" dirty="0"/>
              <a:t>조건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예제</a:t>
            </a:r>
            <a:r>
              <a:rPr lang="en-US" altLang="ko-KR" sz="1800" b="1" dirty="0"/>
              <a:t>1) </a:t>
            </a:r>
            <a:r>
              <a:rPr lang="en-US" altLang="ko-KR" sz="1800" b="1" dirty="0" err="1"/>
              <a:t>tb_score</a:t>
            </a:r>
            <a:r>
              <a:rPr lang="ko-KR" altLang="en-US" sz="1800" b="1" dirty="0"/>
              <a:t>에서 국어 성적이 </a:t>
            </a:r>
            <a:r>
              <a:rPr lang="en-US" altLang="ko-KR" sz="1800" b="1" dirty="0"/>
              <a:t>90</a:t>
            </a:r>
            <a:r>
              <a:rPr lang="ko-KR" altLang="en-US" sz="1800" b="1" dirty="0"/>
              <a:t>점 이상인 학생 번호 출력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SELECT </a:t>
            </a:r>
            <a:r>
              <a:rPr lang="en-US" altLang="ko-KR" sz="1800" b="1" dirty="0" err="1"/>
              <a:t>student_id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FROM </a:t>
            </a:r>
            <a:r>
              <a:rPr lang="en-US" altLang="ko-KR" sz="1800" b="1" dirty="0" err="1"/>
              <a:t>tb_score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WHERE </a:t>
            </a:r>
            <a:r>
              <a:rPr lang="en-US" altLang="ko-KR" sz="1800" b="1" dirty="0" err="1"/>
              <a:t>score_point</a:t>
            </a:r>
            <a:r>
              <a:rPr lang="en-US" altLang="ko-KR" sz="1800" b="1" dirty="0"/>
              <a:t> &gt;= 90</a:t>
            </a:r>
          </a:p>
          <a:p>
            <a:pPr marL="0" indent="0">
              <a:buNone/>
            </a:pPr>
            <a:r>
              <a:rPr lang="en-US" altLang="ko-KR" sz="1800" b="1" dirty="0"/>
              <a:t>  AND </a:t>
            </a:r>
            <a:r>
              <a:rPr lang="en-US" altLang="ko-KR" sz="1800" b="1" dirty="0" err="1"/>
              <a:t>score_subject</a:t>
            </a:r>
            <a:r>
              <a:rPr lang="en-US" altLang="ko-KR" sz="1800" b="1" dirty="0"/>
              <a:t> = ‘</a:t>
            </a:r>
            <a:r>
              <a:rPr lang="ko-KR" altLang="en-US" sz="1800" b="1" dirty="0"/>
              <a:t>국어</a:t>
            </a:r>
            <a:r>
              <a:rPr lang="en-US" altLang="ko-KR" sz="1800" b="1" dirty="0"/>
              <a:t>’;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C56DF-4FBF-E4FA-5538-CDFD0507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2" y="3946078"/>
            <a:ext cx="4829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0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94468-4213-3EBB-1180-FDD66E663A3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WHERE)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D6588-4EBC-2751-C6A3-1EFAE3969F38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실습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tb_score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국어 점수만 </a:t>
            </a:r>
            <a:r>
              <a:rPr lang="ko-KR" altLang="en-US" sz="1800" b="1" dirty="0" err="1"/>
              <a:t>출력하시오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tb_student_info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학년 학생만 </a:t>
            </a:r>
            <a:r>
              <a:rPr lang="ko-KR" altLang="en-US" sz="1800" b="1" dirty="0" err="1"/>
              <a:t>출력하시오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tb_student_info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서구에 있는 고등학교에 다니는 학생들을 </a:t>
            </a:r>
            <a:r>
              <a:rPr lang="ko-KR" altLang="en-US" sz="1800" b="1" dirty="0" err="1"/>
              <a:t>출력하시오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342900" indent="-342900">
              <a:buAutoNum type="arabicPeriod"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18493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BCCD1EF-5C91-ADF1-7CB2-FD2DF887DEDE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SELECT – </a:t>
            </a:r>
            <a:r>
              <a:rPr lang="ko-KR" altLang="en-US" sz="1800" b="1" dirty="0"/>
              <a:t>그룹화</a:t>
            </a:r>
            <a:r>
              <a:rPr lang="en-US" altLang="ko-KR" sz="1800" b="1" dirty="0"/>
              <a:t>(Group by)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SELECT *</a:t>
            </a:r>
          </a:p>
          <a:p>
            <a:pPr marL="0" indent="0">
              <a:buNone/>
            </a:pPr>
            <a:r>
              <a:rPr lang="en-US" altLang="ko-KR" sz="1800" b="1" dirty="0"/>
              <a:t> FROM </a:t>
            </a:r>
            <a:r>
              <a:rPr lang="ko-KR" altLang="en-US" sz="1800" b="1" dirty="0"/>
              <a:t>테이블명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Group by </a:t>
            </a:r>
            <a:r>
              <a:rPr lang="ko-KR" altLang="en-US" sz="1800" b="1" dirty="0" err="1"/>
              <a:t>컬럼명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예제</a:t>
            </a:r>
            <a:r>
              <a:rPr lang="en-US" altLang="ko-KR" sz="1800" b="1" dirty="0"/>
              <a:t>1) </a:t>
            </a:r>
            <a:r>
              <a:rPr lang="en-US" altLang="ko-KR" sz="1800" b="1" dirty="0" err="1"/>
              <a:t>tb_score</a:t>
            </a:r>
            <a:r>
              <a:rPr lang="ko-KR" altLang="en-US" sz="1800" b="1" dirty="0"/>
              <a:t>에서 과목명들만 출력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SELECT </a:t>
            </a:r>
            <a:r>
              <a:rPr lang="en-US" altLang="ko-KR" sz="1800" b="1" dirty="0" err="1"/>
              <a:t>score_subject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FROM </a:t>
            </a:r>
            <a:r>
              <a:rPr lang="en-US" altLang="ko-KR" sz="1800" b="1" dirty="0" err="1"/>
              <a:t>tb_score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 GROUP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BY</a:t>
            </a:r>
            <a:r>
              <a:rPr lang="ko-KR" altLang="en-US" sz="1800" b="1" dirty="0"/>
              <a:t> </a:t>
            </a:r>
            <a:r>
              <a:rPr lang="en-US" altLang="ko-KR" sz="1800" b="1" dirty="0" err="1"/>
              <a:t>score_subject</a:t>
            </a:r>
            <a:r>
              <a:rPr lang="en-US" altLang="ko-KR" sz="1800" b="1" dirty="0"/>
              <a:t>;</a:t>
            </a: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29A2-74EB-A05A-182D-D58CA977DD2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– GROUP BY)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92F77-8B6F-F6EE-B6B0-B3F3C602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56" y="3910806"/>
            <a:ext cx="4810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1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0A0D6DF-391D-7685-1CDE-4FBA25533518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SELECT – </a:t>
            </a:r>
            <a:r>
              <a:rPr lang="ko-KR" altLang="en-US" sz="1800" b="1" dirty="0"/>
              <a:t>그룹화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함수</a:t>
            </a:r>
            <a:r>
              <a:rPr lang="en-US" altLang="ko-KR" sz="1800" b="1" dirty="0"/>
              <a:t>(count, sum, avg, max, min)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1. count()</a:t>
            </a:r>
          </a:p>
          <a:p>
            <a:pPr lvl="1"/>
            <a:r>
              <a:rPr lang="en-US" altLang="ko-KR" sz="1800" b="1" dirty="0"/>
              <a:t> </a:t>
            </a:r>
            <a:r>
              <a:rPr lang="ko-KR" altLang="en-US" sz="1800" b="1" dirty="0"/>
              <a:t>문법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	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SELECT COUNT(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  FROM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r>
              <a:rPr lang="ko-KR" altLang="en-US" sz="1800" b="1" dirty="0"/>
              <a:t>예제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학년별 학생 수</a:t>
            </a: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/>
              <a:t>      </a:t>
            </a:r>
            <a:r>
              <a:rPr lang="en-US" altLang="ko-KR" sz="1800" dirty="0"/>
              <a:t>- SELECT </a:t>
            </a:r>
            <a:r>
              <a:rPr lang="en-US" altLang="ko-KR" sz="1800" dirty="0" err="1"/>
              <a:t>student_grade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COUNT(</a:t>
            </a:r>
            <a:r>
              <a:rPr lang="en-US" altLang="ko-KR" sz="1800" dirty="0" err="1"/>
              <a:t>student_id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r>
              <a:rPr lang="en-US" altLang="ko-KR" sz="1800" b="1" dirty="0"/>
              <a:t>        </a:t>
            </a:r>
            <a:r>
              <a:rPr lang="en-US" altLang="ko-KR" sz="1800" dirty="0"/>
              <a:t>FROM </a:t>
            </a:r>
            <a:r>
              <a:rPr lang="en-US" altLang="ko-KR" sz="1800" dirty="0" err="1"/>
              <a:t>tb_student_info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b="1" dirty="0"/>
              <a:t>	 </a:t>
            </a:r>
            <a:r>
              <a:rPr lang="en-US" altLang="ko-KR" sz="1800" dirty="0"/>
              <a:t> GROUP BY </a:t>
            </a:r>
            <a:r>
              <a:rPr lang="en-US" altLang="ko-KR" sz="1800" dirty="0" err="1"/>
              <a:t>student_grade</a:t>
            </a:r>
            <a:r>
              <a:rPr lang="en-US" altLang="ko-KR" sz="1800" dirty="0"/>
              <a:t>; </a:t>
            </a:r>
          </a:p>
          <a:p>
            <a:pPr lvl="1"/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	  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951C-E2F7-0C0F-F903-046BFE36AF0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GROUP BY)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F37E4-06F8-A28A-532F-BB038676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56" y="3829836"/>
            <a:ext cx="4724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7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F42C1-403E-C675-D8EB-2C5E93205C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GROUP BY)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905CF-6E10-D159-20F3-D1CDADF7632A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실습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tb_score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국어 시험을 본 학생의 수를 </a:t>
            </a:r>
            <a:r>
              <a:rPr lang="ko-KR" altLang="en-US" sz="1800" b="1" dirty="0" err="1"/>
              <a:t>출력하시오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tb_student_info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서구에 있는 고등학교를 다니는 학생들의 수를 </a:t>
            </a:r>
            <a:r>
              <a:rPr lang="ko-KR" altLang="en-US" sz="1800" b="1" dirty="0" err="1"/>
              <a:t>출력하시오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tb_student_info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학교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학년별 학생수를 </a:t>
            </a:r>
            <a:r>
              <a:rPr lang="ko-KR" altLang="en-US" sz="1800" b="1" dirty="0" err="1"/>
              <a:t>출력하시오</a:t>
            </a:r>
            <a:r>
              <a:rPr lang="en-US" altLang="ko-K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1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69676-E037-043E-C6DF-979F8416464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GROUP BY)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E5A88-C526-BDF1-4336-FB57A61006F8}"/>
              </a:ext>
            </a:extLst>
          </p:cNvPr>
          <p:cNvSpPr txBox="1"/>
          <p:nvPr/>
        </p:nvSpPr>
        <p:spPr>
          <a:xfrm>
            <a:off x="129309" y="979087"/>
            <a:ext cx="1192414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/>
              <a:t>SELECT – </a:t>
            </a:r>
            <a:r>
              <a:rPr lang="ko-KR" altLang="en-US" sz="1800" b="1" dirty="0"/>
              <a:t>그룹화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함수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sz="1800" b="1" dirty="0"/>
              <a:t>. </a:t>
            </a:r>
            <a:r>
              <a:rPr lang="en-US" altLang="ko-KR" b="1" dirty="0"/>
              <a:t>sum</a:t>
            </a:r>
            <a:r>
              <a:rPr lang="en-US" altLang="ko-KR" sz="1800" b="1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숫자형 컬럼의 값들을 전부 더한 값을 보여주는 함수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문법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 	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SELECT SUM(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  FROM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r>
              <a:rPr lang="ko-KR" altLang="en-US" sz="1800" b="1" dirty="0"/>
              <a:t>예제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전체 학생들의 국어점</a:t>
            </a:r>
            <a:r>
              <a:rPr lang="ko-KR" altLang="en-US" b="1" dirty="0"/>
              <a:t>수 합계</a:t>
            </a: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/>
              <a:t>      </a:t>
            </a:r>
            <a:r>
              <a:rPr lang="en-US" altLang="ko-KR" sz="1800" dirty="0"/>
              <a:t>- SELECT sum(</a:t>
            </a:r>
            <a:r>
              <a:rPr lang="en-US" altLang="ko-KR" sz="1800" dirty="0" err="1"/>
              <a:t>score_point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r>
              <a:rPr lang="en-US" altLang="ko-KR" sz="1800" b="1" dirty="0"/>
              <a:t>        </a:t>
            </a:r>
            <a:r>
              <a:rPr lang="en-US" altLang="ko-KR" sz="1800" dirty="0"/>
              <a:t>FROM </a:t>
            </a:r>
            <a:r>
              <a:rPr lang="en-US" altLang="ko-KR" dirty="0" err="1"/>
              <a:t>tb</a:t>
            </a:r>
            <a:r>
              <a:rPr lang="en-US" altLang="ko-KR" sz="1800" dirty="0" err="1"/>
              <a:t>_score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b="1" dirty="0"/>
              <a:t>	 </a:t>
            </a:r>
            <a:r>
              <a:rPr lang="en-US" altLang="ko-KR" sz="1800" dirty="0"/>
              <a:t> WHERE </a:t>
            </a:r>
            <a:r>
              <a:rPr lang="en-US" altLang="ko-KR" sz="1800" dirty="0" err="1"/>
              <a:t>score_subject</a:t>
            </a:r>
            <a:r>
              <a:rPr lang="en-US" altLang="ko-KR" sz="1800" dirty="0"/>
              <a:t> = ‘</a:t>
            </a:r>
            <a:r>
              <a:rPr lang="ko-KR" altLang="en-US" sz="1800" dirty="0"/>
              <a:t>국어</a:t>
            </a:r>
            <a:r>
              <a:rPr lang="en-US" altLang="ko-KR" sz="1800" dirty="0"/>
              <a:t>’; </a:t>
            </a:r>
          </a:p>
          <a:p>
            <a:pPr lvl="1"/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	  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8AF8B7-1645-08F8-3723-EFF910B1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436" y="3379744"/>
            <a:ext cx="4800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A9589-157F-E947-DD0F-71ECC740FA8A}"/>
              </a:ext>
            </a:extLst>
          </p:cNvPr>
          <p:cNvSpPr txBox="1"/>
          <p:nvPr/>
        </p:nvSpPr>
        <p:spPr>
          <a:xfrm>
            <a:off x="129309" y="979087"/>
            <a:ext cx="1192414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/>
              <a:t>SELECT – </a:t>
            </a:r>
            <a:r>
              <a:rPr lang="ko-KR" altLang="en-US" sz="1800" b="1" dirty="0"/>
              <a:t>그룹화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함수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3. AVG()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숫자형 컬럼의 값들의</a:t>
            </a:r>
            <a:r>
              <a:rPr lang="en-US" altLang="ko-KR" dirty="0"/>
              <a:t> </a:t>
            </a:r>
            <a:r>
              <a:rPr lang="ko-KR" altLang="en-US" dirty="0"/>
              <a:t>평균 구하는 함수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문법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 	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SELECT AVG(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  FROM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r>
              <a:rPr lang="ko-KR" altLang="en-US" sz="1800" b="1" dirty="0"/>
              <a:t>예제 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student_id</a:t>
            </a:r>
            <a:r>
              <a:rPr lang="en-US" altLang="ko-KR" sz="1800" b="1" dirty="0"/>
              <a:t> = 1</a:t>
            </a:r>
            <a:r>
              <a:rPr lang="ko-KR" altLang="en-US" sz="1800" b="1" dirty="0"/>
              <a:t>의 국어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영어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수학 평균 점수</a:t>
            </a: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/>
              <a:t>      </a:t>
            </a:r>
            <a:r>
              <a:rPr lang="en-US" altLang="ko-KR" sz="1800" dirty="0"/>
              <a:t>- SELECT </a:t>
            </a:r>
            <a:r>
              <a:rPr lang="en-US" altLang="ko-KR" dirty="0"/>
              <a:t>AVG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score_point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r>
              <a:rPr lang="en-US" altLang="ko-KR" sz="1800" b="1" dirty="0"/>
              <a:t>        </a:t>
            </a:r>
            <a:r>
              <a:rPr lang="en-US" altLang="ko-KR" sz="1800" dirty="0"/>
              <a:t>FROM </a:t>
            </a:r>
            <a:r>
              <a:rPr lang="en-US" altLang="ko-KR" dirty="0" err="1"/>
              <a:t>tb</a:t>
            </a:r>
            <a:r>
              <a:rPr lang="en-US" altLang="ko-KR" sz="1800" dirty="0" err="1"/>
              <a:t>_score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b="1" dirty="0"/>
              <a:t>	 </a:t>
            </a:r>
            <a:r>
              <a:rPr lang="en-US" altLang="ko-KR" sz="1800" dirty="0"/>
              <a:t> WHERE </a:t>
            </a:r>
            <a:r>
              <a:rPr lang="en-US" altLang="ko-KR" sz="1800" dirty="0" err="1"/>
              <a:t>student_id</a:t>
            </a:r>
            <a:r>
              <a:rPr lang="en-US" altLang="ko-KR" sz="1800" dirty="0"/>
              <a:t> = 1; </a:t>
            </a:r>
          </a:p>
          <a:p>
            <a:pPr lvl="1"/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	  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19BB8-FDE3-4726-961D-7FEE8065C05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GROUP BY)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E21A5B-0558-110A-3474-59A1675C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28" y="4124368"/>
            <a:ext cx="47529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9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913FC-FE3D-6D79-37C7-94FCCD46BEC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GROUP BY)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A3399-ACFF-4D10-5043-FB970A5C977E}"/>
              </a:ext>
            </a:extLst>
          </p:cNvPr>
          <p:cNvSpPr txBox="1"/>
          <p:nvPr/>
        </p:nvSpPr>
        <p:spPr>
          <a:xfrm>
            <a:off x="129309" y="979087"/>
            <a:ext cx="119241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/>
              <a:t>SELECT – </a:t>
            </a:r>
            <a:r>
              <a:rPr lang="ko-KR" altLang="en-US" sz="1800" b="1" dirty="0"/>
              <a:t>그룹화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함수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b="1" dirty="0"/>
              <a:t>4</a:t>
            </a:r>
            <a:r>
              <a:rPr lang="en-US" altLang="ko-KR" sz="1800" b="1" dirty="0"/>
              <a:t>. MAX()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컬럼의 값들 중 최고 값을 구하는 함수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문법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 	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SELECT </a:t>
            </a:r>
            <a:r>
              <a:rPr lang="en-US" altLang="ko-KR" dirty="0"/>
              <a:t>MAX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  FROM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r>
              <a:rPr lang="ko-KR" altLang="en-US" sz="1800" b="1" dirty="0"/>
              <a:t>예제 </a:t>
            </a:r>
            <a:r>
              <a:rPr lang="en-US" altLang="ko-KR" sz="1800" b="1" dirty="0"/>
              <a:t>: </a:t>
            </a:r>
            <a:r>
              <a:rPr lang="ko-KR" altLang="en-US" b="1" dirty="0"/>
              <a:t>대전 지역 국어과목 최고점</a:t>
            </a: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/>
              <a:t>      </a:t>
            </a:r>
            <a:r>
              <a:rPr lang="en-US" altLang="ko-KR" sz="1800" dirty="0"/>
              <a:t>- SELECT </a:t>
            </a:r>
            <a:r>
              <a:rPr lang="en-US" altLang="ko-KR" sz="1800" dirty="0" err="1"/>
              <a:t>score_subject</a:t>
            </a:r>
            <a:r>
              <a:rPr lang="en-US" altLang="ko-KR" sz="1800" dirty="0"/>
              <a:t>, </a:t>
            </a:r>
            <a:r>
              <a:rPr lang="en-US" altLang="ko-KR" dirty="0"/>
              <a:t>MAX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score_point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r>
              <a:rPr lang="en-US" altLang="ko-KR" sz="1800" b="1" dirty="0"/>
              <a:t>        </a:t>
            </a:r>
            <a:r>
              <a:rPr lang="en-US" altLang="ko-KR" sz="1800" dirty="0"/>
              <a:t>FROM </a:t>
            </a:r>
            <a:r>
              <a:rPr lang="en-US" altLang="ko-KR" sz="1800" dirty="0" err="1"/>
              <a:t>tb_score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dirty="0"/>
              <a:t>	   WHERE</a:t>
            </a:r>
            <a:r>
              <a:rPr lang="ko-KR" altLang="en-US" dirty="0"/>
              <a:t> </a:t>
            </a:r>
            <a:r>
              <a:rPr lang="en-US" altLang="ko-KR" dirty="0" err="1"/>
              <a:t>score_subject</a:t>
            </a:r>
            <a:r>
              <a:rPr lang="en-US" altLang="ko-KR" dirty="0"/>
              <a:t> = ‘</a:t>
            </a:r>
            <a:r>
              <a:rPr lang="ko-KR" altLang="en-US" dirty="0"/>
              <a:t>국어</a:t>
            </a:r>
            <a:r>
              <a:rPr lang="en-US" altLang="ko-KR" dirty="0"/>
              <a:t>’;</a:t>
            </a:r>
            <a:r>
              <a:rPr lang="en-US" altLang="ko-KR" sz="1800" dirty="0"/>
              <a:t> </a:t>
            </a:r>
          </a:p>
          <a:p>
            <a:pPr lvl="1"/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	  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38DBE-80DC-82DA-D666-6D77D258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06" y="3710496"/>
            <a:ext cx="4667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8C8BF-D8D0-C62A-F38D-27578FB0D7C6}"/>
              </a:ext>
            </a:extLst>
          </p:cNvPr>
          <p:cNvSpPr txBox="1"/>
          <p:nvPr/>
        </p:nvSpPr>
        <p:spPr>
          <a:xfrm>
            <a:off x="129309" y="979087"/>
            <a:ext cx="119241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/>
              <a:t>SELECT – </a:t>
            </a:r>
            <a:r>
              <a:rPr lang="ko-KR" altLang="en-US" sz="1800" b="1" dirty="0"/>
              <a:t>그룹화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함수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5. MIN()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컬럼의 값들 중 최소 값을 구하는 함수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문법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 	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SELECT </a:t>
            </a:r>
            <a:r>
              <a:rPr lang="en-US" altLang="ko-KR" dirty="0"/>
              <a:t>MIN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  FROM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/>
            <a:r>
              <a:rPr lang="ko-KR" altLang="en-US" sz="1800" b="1" dirty="0"/>
              <a:t>예제 </a:t>
            </a:r>
            <a:r>
              <a:rPr lang="en-US" altLang="ko-KR" sz="1800" b="1" dirty="0"/>
              <a:t>: </a:t>
            </a:r>
            <a:r>
              <a:rPr lang="ko-KR" altLang="en-US" b="1" dirty="0"/>
              <a:t>대전 지역 국어과목 </a:t>
            </a:r>
            <a:r>
              <a:rPr lang="ko-KR" altLang="en-US" b="1" dirty="0" err="1"/>
              <a:t>최소점</a:t>
            </a: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/>
              <a:t>      </a:t>
            </a:r>
            <a:r>
              <a:rPr lang="en-US" altLang="ko-KR" sz="1800" dirty="0"/>
              <a:t>- SELECT </a:t>
            </a:r>
            <a:r>
              <a:rPr lang="en-US" altLang="ko-KR" sz="1800" dirty="0" err="1"/>
              <a:t>score_subject</a:t>
            </a:r>
            <a:r>
              <a:rPr lang="en-US" altLang="ko-KR" sz="1800" dirty="0"/>
              <a:t>, </a:t>
            </a:r>
            <a:r>
              <a:rPr lang="en-US" altLang="ko-KR" dirty="0"/>
              <a:t>MIN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score_point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r>
              <a:rPr lang="en-US" altLang="ko-KR" sz="1800" b="1" dirty="0"/>
              <a:t>        </a:t>
            </a:r>
            <a:r>
              <a:rPr lang="en-US" altLang="ko-KR" sz="1800" dirty="0"/>
              <a:t>FROM </a:t>
            </a:r>
            <a:r>
              <a:rPr lang="en-US" altLang="ko-KR" sz="1800" dirty="0" err="1"/>
              <a:t>tb_score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dirty="0"/>
              <a:t>	   WHERE</a:t>
            </a:r>
            <a:r>
              <a:rPr lang="ko-KR" altLang="en-US" dirty="0"/>
              <a:t> </a:t>
            </a:r>
            <a:r>
              <a:rPr lang="en-US" altLang="ko-KR" dirty="0" err="1"/>
              <a:t>score_subject</a:t>
            </a:r>
            <a:r>
              <a:rPr lang="en-US" altLang="ko-KR" dirty="0"/>
              <a:t> = ‘</a:t>
            </a:r>
            <a:r>
              <a:rPr lang="ko-KR" altLang="en-US" dirty="0"/>
              <a:t>국어</a:t>
            </a:r>
            <a:r>
              <a:rPr lang="en-US" altLang="ko-KR" dirty="0"/>
              <a:t>’;</a:t>
            </a:r>
            <a:r>
              <a:rPr lang="en-US" altLang="ko-KR" sz="1800" dirty="0"/>
              <a:t> </a:t>
            </a:r>
          </a:p>
          <a:p>
            <a:pPr lvl="1"/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	  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06F82-3A52-19EE-31A0-4D3F246A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91" y="4073834"/>
            <a:ext cx="4724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1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F42C1-403E-C675-D8EB-2C5E93205C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GROUP BY)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905CF-6E10-D159-20F3-D1CDADF7632A}"/>
              </a:ext>
            </a:extLst>
          </p:cNvPr>
          <p:cNvSpPr txBox="1">
            <a:spLocks/>
          </p:cNvSpPr>
          <p:nvPr/>
        </p:nvSpPr>
        <p:spPr>
          <a:xfrm>
            <a:off x="446232" y="952954"/>
            <a:ext cx="11290300" cy="51637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실습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1. </a:t>
            </a:r>
            <a:r>
              <a:rPr lang="en-US" altLang="ko-KR" sz="1800" b="1" dirty="0" err="1"/>
              <a:t>tb_score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</a:t>
            </a:r>
            <a:r>
              <a:rPr lang="en-US" altLang="ko-KR" sz="1800" b="1" dirty="0" err="1"/>
              <a:t>student_id</a:t>
            </a:r>
            <a:r>
              <a:rPr lang="en-US" altLang="ko-KR" sz="1800" b="1" dirty="0"/>
              <a:t> = 1</a:t>
            </a:r>
            <a:r>
              <a:rPr lang="ko-KR" altLang="en-US" sz="1800" b="1" dirty="0"/>
              <a:t>의 국어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영어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수학의 총점을 </a:t>
            </a:r>
            <a:r>
              <a:rPr lang="ko-KR" altLang="en-US" sz="1800" b="1" dirty="0" err="1"/>
              <a:t>구하시오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2. </a:t>
            </a:r>
            <a:r>
              <a:rPr lang="en-US" altLang="ko-KR" sz="1800" b="1" dirty="0" err="1"/>
              <a:t>tb_student_info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서구에 있는 고등학교를 다니는 남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여학생들의 수를 </a:t>
            </a:r>
            <a:r>
              <a:rPr lang="ko-KR" altLang="en-US" sz="1800" b="1" dirty="0" err="1"/>
              <a:t>출력하시오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3. </a:t>
            </a:r>
            <a:r>
              <a:rPr lang="en-US" altLang="ko-KR" sz="1800" b="1" dirty="0" err="1"/>
              <a:t>tb_student_info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학교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학년별 학생수를 </a:t>
            </a:r>
            <a:r>
              <a:rPr lang="ko-KR" altLang="en-US" sz="1800" b="1" dirty="0" err="1"/>
              <a:t>출력하시오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4. </a:t>
            </a:r>
            <a:r>
              <a:rPr lang="en-US" altLang="ko-KR" sz="1800" b="1" dirty="0" err="1"/>
              <a:t>tb_score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테이블에서 </a:t>
            </a:r>
            <a:r>
              <a:rPr lang="en-US" altLang="ko-KR" sz="1800" b="1" dirty="0" err="1"/>
              <a:t>student_id</a:t>
            </a:r>
            <a:r>
              <a:rPr lang="en-US" altLang="ko-KR" sz="1800" b="1" dirty="0"/>
              <a:t> = 1</a:t>
            </a:r>
            <a:r>
              <a:rPr lang="ko-KR" altLang="en-US" sz="1800" b="1" dirty="0"/>
              <a:t>의 국어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영어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수학의 총점과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평균 점수를 </a:t>
            </a:r>
            <a:r>
              <a:rPr lang="ko-KR" altLang="en-US" sz="1800" b="1" dirty="0" err="1"/>
              <a:t>구하시오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5. </a:t>
            </a:r>
            <a:r>
              <a:rPr lang="ko-KR" altLang="en-US" sz="1800" b="1" dirty="0"/>
              <a:t>대전 지역 고등학생들의 과목별 평균점수를 </a:t>
            </a:r>
            <a:r>
              <a:rPr lang="ko-KR" altLang="en-US" sz="1800" b="1" dirty="0" err="1"/>
              <a:t>구하시오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6. </a:t>
            </a:r>
            <a:r>
              <a:rPr lang="ko-KR" altLang="en-US" sz="1800" b="1" dirty="0"/>
              <a:t>대전 지역 학생들 </a:t>
            </a:r>
            <a:r>
              <a:rPr lang="ko-KR" altLang="en-US" sz="1800" b="1"/>
              <a:t>중 과목별 </a:t>
            </a:r>
            <a:r>
              <a:rPr lang="ko-KR" altLang="en-US" sz="1800" b="1" dirty="0"/>
              <a:t>최고점인 학생과 최소점인 학생의 </a:t>
            </a:r>
            <a:r>
              <a:rPr lang="en-US" altLang="ko-KR" sz="1800" b="1" dirty="0" err="1"/>
              <a:t>student_id</a:t>
            </a:r>
            <a:r>
              <a:rPr lang="ko-KR" altLang="en-US" sz="1800" b="1" dirty="0"/>
              <a:t>를 </a:t>
            </a:r>
            <a:r>
              <a:rPr lang="ko-KR" altLang="en-US" sz="1800" b="1" dirty="0" err="1"/>
              <a:t>구하시오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33857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CRUD</a:t>
            </a:r>
            <a:endParaRPr lang="ko-KR" altLang="en-US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3CD0A09-F2FB-76F0-D244-2F06DBBBB8F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CRUD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1) Create : </a:t>
            </a:r>
            <a:r>
              <a:rPr lang="ko-KR" altLang="en-US" sz="1800" dirty="0"/>
              <a:t>새로 생성 </a:t>
            </a:r>
            <a:r>
              <a:rPr lang="en-US" altLang="ko-KR" sz="1800" dirty="0"/>
              <a:t>(INSERT)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2) Read : </a:t>
            </a:r>
            <a:r>
              <a:rPr lang="ko-KR" altLang="en-US" sz="1800" dirty="0"/>
              <a:t>조회 </a:t>
            </a:r>
            <a:r>
              <a:rPr lang="en-US" altLang="ko-KR" sz="1800" dirty="0"/>
              <a:t>(SELECT)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3) Update : </a:t>
            </a:r>
            <a:r>
              <a:rPr lang="ko-KR" altLang="en-US" sz="1800" dirty="0"/>
              <a:t>수정 </a:t>
            </a:r>
            <a:r>
              <a:rPr lang="en-US" altLang="ko-KR" sz="1800" dirty="0"/>
              <a:t>(UPDATE)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4) Delete : </a:t>
            </a:r>
            <a:r>
              <a:rPr lang="ko-KR" altLang="en-US" sz="1800" dirty="0"/>
              <a:t>삭제 </a:t>
            </a:r>
            <a:r>
              <a:rPr lang="en-US" altLang="ko-KR" sz="1800" dirty="0"/>
              <a:t>(DELETE)</a:t>
            </a:r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C718F-7E78-1C55-28CF-EEFD9E03D2D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 - having)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17AFA-617F-9508-458F-C4671E5954DF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SELECT – having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SELECT *</a:t>
            </a:r>
          </a:p>
          <a:p>
            <a:pPr marL="0" indent="0">
              <a:buNone/>
            </a:pPr>
            <a:r>
              <a:rPr lang="en-US" altLang="ko-KR" sz="1800" b="1" dirty="0"/>
              <a:t> FROM </a:t>
            </a:r>
            <a:r>
              <a:rPr lang="ko-KR" altLang="en-US" sz="1800" b="1" dirty="0"/>
              <a:t>테이블명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Group by </a:t>
            </a:r>
            <a:r>
              <a:rPr lang="ko-KR" altLang="en-US" sz="1800" b="1" dirty="0" err="1"/>
              <a:t>컬럼명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having </a:t>
            </a:r>
            <a:r>
              <a:rPr lang="ko-KR" altLang="en-US" sz="1800" b="1" dirty="0"/>
              <a:t>조건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예제</a:t>
            </a:r>
            <a:r>
              <a:rPr lang="en-US" altLang="ko-KR" sz="1800" b="1" dirty="0"/>
              <a:t>1) </a:t>
            </a:r>
            <a:r>
              <a:rPr lang="ko-KR" altLang="en-US" sz="1800" b="1" dirty="0"/>
              <a:t>평균 점수가 </a:t>
            </a:r>
            <a:r>
              <a:rPr lang="en-US" altLang="ko-KR" sz="1800" b="1" dirty="0"/>
              <a:t>90</a:t>
            </a:r>
            <a:r>
              <a:rPr lang="ko-KR" altLang="en-US" sz="1800" b="1" dirty="0"/>
              <a:t>점 이상인 과목 출력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A1E19-40B7-77C7-50A9-41D596DD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4638540"/>
            <a:ext cx="4134080" cy="1877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0DA4D-D8E8-EEE9-5CBF-E1E2635644DF}"/>
              </a:ext>
            </a:extLst>
          </p:cNvPr>
          <p:cNvSpPr txBox="1"/>
          <p:nvPr/>
        </p:nvSpPr>
        <p:spPr>
          <a:xfrm>
            <a:off x="1624615" y="4305670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Having </a:t>
            </a:r>
            <a:r>
              <a:rPr lang="ko-KR" altLang="en-US" dirty="0"/>
              <a:t>적용 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14619-2E89-A087-827D-752A63D6F837}"/>
              </a:ext>
            </a:extLst>
          </p:cNvPr>
          <p:cNvSpPr txBox="1"/>
          <p:nvPr/>
        </p:nvSpPr>
        <p:spPr>
          <a:xfrm>
            <a:off x="6838781" y="4305670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Having </a:t>
            </a:r>
            <a:r>
              <a:rPr lang="ko-KR" altLang="en-US" dirty="0"/>
              <a:t>적용 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790378-0119-BE4E-9AA0-A70D188D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28" y="4725193"/>
            <a:ext cx="4686300" cy="19335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4F0D78C-FE74-022D-8C4A-EDF57A56D632}"/>
              </a:ext>
            </a:extLst>
          </p:cNvPr>
          <p:cNvSpPr/>
          <p:nvPr/>
        </p:nvSpPr>
        <p:spPr>
          <a:xfrm>
            <a:off x="5273336" y="5246703"/>
            <a:ext cx="630314" cy="445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7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C41E9-4670-C039-6278-36D69CDEA60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6C23-5BC1-38AA-3253-4EE69B6BD1F9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UPDATE </a:t>
            </a:r>
          </a:p>
          <a:p>
            <a:pPr marL="0" indent="0">
              <a:buNone/>
            </a:pPr>
            <a:r>
              <a:rPr lang="en-US" altLang="ko-KR" sz="1800" dirty="0"/>
              <a:t>   - </a:t>
            </a:r>
            <a:r>
              <a:rPr lang="ko-KR" altLang="en-US" sz="1800" dirty="0"/>
              <a:t>테이블에 저장된 내용을 수정하는 명령어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기본유형</a:t>
            </a:r>
            <a:endParaRPr lang="en-US" altLang="ko-KR" sz="1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UPDATE</a:t>
            </a:r>
            <a:r>
              <a:rPr lang="ko-KR" altLang="en-US" sz="1800" dirty="0"/>
              <a:t> 테이블명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SET </a:t>
            </a:r>
            <a:r>
              <a:rPr lang="ko-KR" altLang="en-US" sz="1800" dirty="0"/>
              <a:t>컬럼 </a:t>
            </a:r>
            <a:r>
              <a:rPr lang="en-US" altLang="ko-KR" sz="1800" dirty="0"/>
              <a:t>= </a:t>
            </a:r>
            <a:r>
              <a:rPr lang="ko-KR" altLang="en-US" sz="1800" dirty="0"/>
              <a:t>변경할 값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WHERE</a:t>
            </a:r>
            <a:r>
              <a:rPr lang="ko-KR" altLang="en-US" sz="1800" dirty="0"/>
              <a:t> 컬럼 </a:t>
            </a:r>
            <a:r>
              <a:rPr lang="en-US" altLang="ko-KR" sz="1800" dirty="0"/>
              <a:t>=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solidFill>
                  <a:srgbClr val="FF0000"/>
                </a:solidFill>
              </a:rPr>
              <a:t>조건 없는 </a:t>
            </a:r>
            <a:r>
              <a:rPr lang="en-US" altLang="ko-KR" sz="1800" b="1" dirty="0">
                <a:solidFill>
                  <a:srgbClr val="FF0000"/>
                </a:solidFill>
              </a:rPr>
              <a:t>UPDATE </a:t>
            </a:r>
            <a:r>
              <a:rPr lang="ko-KR" altLang="en-US" sz="1800" b="1" dirty="0">
                <a:solidFill>
                  <a:srgbClr val="FF0000"/>
                </a:solidFill>
              </a:rPr>
              <a:t>금지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700E3A-2DD1-AA1B-2F20-F68398C1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58" y="2377440"/>
            <a:ext cx="7459309" cy="27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8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7135-07BB-5135-2C34-3050136716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F7E00-383A-6BEC-FE50-A28461CE2EF3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실습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tb_student_info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테이블의 홍길동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홍길순</a:t>
            </a:r>
            <a:r>
              <a:rPr lang="ko-KR" altLang="en-US" sz="1800" b="1" dirty="0"/>
              <a:t> 학생의 주소를 대전 중구로 </a:t>
            </a:r>
            <a:r>
              <a:rPr lang="ko-KR" altLang="en-US" sz="1800" b="1" dirty="0" err="1"/>
              <a:t>변경하시오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65536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337B0-5DC0-EEFF-5531-06C21F528A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DELETE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9FB4E-B055-CB44-CE03-BC6134ABDD1E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DELETE </a:t>
            </a:r>
          </a:p>
          <a:p>
            <a:pPr marL="0" indent="0">
              <a:buNone/>
            </a:pPr>
            <a:r>
              <a:rPr lang="en-US" altLang="ko-KR" sz="1800" dirty="0"/>
              <a:t>   - </a:t>
            </a:r>
            <a:r>
              <a:rPr lang="ko-KR" altLang="en-US" sz="1800" dirty="0"/>
              <a:t>테이블에 저장된 내용을 </a:t>
            </a:r>
            <a:r>
              <a:rPr lang="en-US" altLang="ko-KR" sz="1800" dirty="0"/>
              <a:t> </a:t>
            </a:r>
            <a:r>
              <a:rPr lang="ko-KR" altLang="en-US" sz="1800" dirty="0"/>
              <a:t>삭제하는 명령어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기본유형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DELETE</a:t>
            </a:r>
            <a:r>
              <a:rPr lang="ko-KR" altLang="en-US" sz="1800" dirty="0"/>
              <a:t> </a:t>
            </a:r>
            <a:r>
              <a:rPr lang="en-US" altLang="ko-KR" sz="1800" dirty="0"/>
              <a:t>FROM</a:t>
            </a:r>
            <a:r>
              <a:rPr lang="ko-KR" altLang="en-US" sz="1800" dirty="0"/>
              <a:t> 테이블명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WHERE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B3F91A-F839-78B0-4FE8-B956A8D0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54" y="2287017"/>
            <a:ext cx="6391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7135-07BB-5135-2C34-3050136716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DELETE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F7E00-383A-6BEC-FE50-A28461CE2EF3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실습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tb_score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테이블의 </a:t>
            </a:r>
            <a:r>
              <a:rPr lang="en-US" altLang="ko-KR" sz="1800" b="1" dirty="0" err="1"/>
              <a:t>student_id</a:t>
            </a:r>
            <a:r>
              <a:rPr lang="ko-KR" altLang="en-US" sz="1800" b="1" dirty="0"/>
              <a:t>가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인 학생의 </a:t>
            </a:r>
            <a:r>
              <a:rPr lang="en-US" altLang="ko-KR" sz="1800" b="1" dirty="0"/>
              <a:t>database </a:t>
            </a:r>
            <a:r>
              <a:rPr lang="ko-KR" altLang="en-US" sz="1800" b="1" dirty="0"/>
              <a:t>과목의 점수를 </a:t>
            </a:r>
            <a:r>
              <a:rPr lang="ko-KR" altLang="en-US" sz="1800" b="1" dirty="0" err="1"/>
              <a:t>등록하시오</a:t>
            </a:r>
            <a:r>
              <a:rPr lang="en-US" altLang="ko-KR" sz="18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ko-KR" altLang="en-US" sz="1800" b="1" dirty="0"/>
              <a:t>등록한 데이터를 </a:t>
            </a:r>
            <a:r>
              <a:rPr lang="ko-KR" altLang="en-US" sz="1800" b="1" dirty="0" err="1"/>
              <a:t>삭제하시오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11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568D7-DC6D-E2BC-A9C8-A23823DF5C6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Create(INSERT)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7AF83-4C69-E833-E1D9-8708734CB429}"/>
              </a:ext>
            </a:extLst>
          </p:cNvPr>
          <p:cNvSpPr txBox="1">
            <a:spLocks/>
          </p:cNvSpPr>
          <p:nvPr/>
        </p:nvSpPr>
        <p:spPr>
          <a:xfrm>
            <a:off x="324035" y="1085295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1) Create : </a:t>
            </a:r>
            <a:r>
              <a:rPr lang="ko-KR" altLang="en-US" sz="1800" dirty="0"/>
              <a:t>새로 생성 </a:t>
            </a:r>
            <a:r>
              <a:rPr lang="en-US" altLang="ko-KR" sz="1800" dirty="0"/>
              <a:t>(INSERT)</a:t>
            </a:r>
          </a:p>
          <a:p>
            <a:pPr marL="0" indent="0">
              <a:buNone/>
            </a:pPr>
            <a:r>
              <a:rPr lang="en-US" altLang="ko-KR" sz="1800" dirty="0"/>
              <a:t>   - </a:t>
            </a:r>
            <a:r>
              <a:rPr lang="ko-KR" altLang="en-US" sz="1800" dirty="0"/>
              <a:t>테이블에 새로운 행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튜플</a:t>
            </a:r>
            <a:r>
              <a:rPr lang="en-US" altLang="ko-KR" sz="1800" dirty="0"/>
              <a:t>)</a:t>
            </a:r>
            <a:r>
              <a:rPr lang="ko-KR" altLang="en-US" sz="1800" dirty="0"/>
              <a:t>을 생성 하는 명령어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기본유형</a:t>
            </a:r>
            <a:endParaRPr lang="en-US" altLang="ko-KR" sz="1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Insert into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…) values(</a:t>
            </a:r>
            <a:r>
              <a:rPr lang="ko-KR" altLang="en-US" sz="1800" dirty="0"/>
              <a:t>값</a:t>
            </a:r>
            <a:r>
              <a:rPr lang="en-US" altLang="ko-KR" sz="1800" dirty="0"/>
              <a:t>1,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Insert into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…) values(</a:t>
            </a:r>
            <a:r>
              <a:rPr lang="ko-KR" altLang="en-US" sz="1800" dirty="0"/>
              <a:t>값</a:t>
            </a:r>
            <a:r>
              <a:rPr lang="en-US" altLang="ko-KR" sz="1800" dirty="0"/>
              <a:t>1, …), (</a:t>
            </a:r>
            <a:r>
              <a:rPr lang="ko-KR" altLang="en-US" sz="1800" dirty="0"/>
              <a:t>값</a:t>
            </a:r>
            <a:r>
              <a:rPr lang="en-US" altLang="ko-KR" sz="1800" dirty="0"/>
              <a:t>a1, …)….;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Insert into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1… from </a:t>
            </a:r>
            <a:r>
              <a:rPr lang="ko-KR" altLang="en-US" sz="1800" dirty="0"/>
              <a:t>테이블</a:t>
            </a:r>
            <a:r>
              <a:rPr lang="en-US" altLang="ko-KR" sz="1800" dirty="0"/>
              <a:t>2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514350" indent="-514350">
              <a:buAutoNum type="arabicParenR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3751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4A3A1-B0B0-8B1E-1806-81E07986978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Create(INSERT)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4E472-DAE4-7D8B-A079-A3DC05BEE7F5}"/>
              </a:ext>
            </a:extLst>
          </p:cNvPr>
          <p:cNvSpPr txBox="1"/>
          <p:nvPr/>
        </p:nvSpPr>
        <p:spPr>
          <a:xfrm>
            <a:off x="129309" y="887767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808259-E9E0-85C8-A953-ED5D2769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7" y="1455938"/>
            <a:ext cx="6112700" cy="489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9F7A6B-373D-47A1-ED4B-206D2795362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Create(INSERT)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EF696-A9DE-90BE-EF74-63FC11DA895D}"/>
              </a:ext>
            </a:extLst>
          </p:cNvPr>
          <p:cNvSpPr txBox="1"/>
          <p:nvPr/>
        </p:nvSpPr>
        <p:spPr>
          <a:xfrm>
            <a:off x="129309" y="887767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B15578-906A-F783-CF03-5B48E675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443037"/>
            <a:ext cx="9115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C2B21-E07C-1203-4CC9-EC57CBA053C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Create(INSERT)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B89AE-80A8-317E-40AF-D11331362D21}"/>
              </a:ext>
            </a:extLst>
          </p:cNvPr>
          <p:cNvSpPr txBox="1"/>
          <p:nvPr/>
        </p:nvSpPr>
        <p:spPr>
          <a:xfrm>
            <a:off x="129309" y="887767"/>
            <a:ext cx="38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3 – INSERT SELECT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118EB9-B13D-092A-406F-DBEFFBEF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32" y="1684953"/>
            <a:ext cx="7962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3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3D0635-B04F-A5FC-18A2-E09EFA94595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Create(INSERT)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F106-82BF-A7C6-37F0-606A036F631A}"/>
              </a:ext>
            </a:extLst>
          </p:cNvPr>
          <p:cNvSpPr txBox="1"/>
          <p:nvPr/>
        </p:nvSpPr>
        <p:spPr>
          <a:xfrm>
            <a:off x="129309" y="887767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F135B0-E25B-7EB2-C382-FF545D2B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51" y="1757779"/>
            <a:ext cx="9192032" cy="44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7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90C17-0434-F00B-6AE5-55515031065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Create(INSERT)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39323-538A-D25E-48BD-9196F2676425}"/>
              </a:ext>
            </a:extLst>
          </p:cNvPr>
          <p:cNvSpPr txBox="1"/>
          <p:nvPr/>
        </p:nvSpPr>
        <p:spPr>
          <a:xfrm>
            <a:off x="129309" y="887767"/>
            <a:ext cx="1192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dirty="0"/>
              <a:t>1. </a:t>
            </a:r>
            <a:r>
              <a:rPr lang="en-US" altLang="ko-KR" dirty="0" err="1"/>
              <a:t>tb_school_info</a:t>
            </a:r>
            <a:r>
              <a:rPr lang="ko-KR" altLang="en-US" dirty="0"/>
              <a:t> 테이블에 학교에 대한 정보를 </a:t>
            </a:r>
            <a:r>
              <a:rPr lang="ko-KR" altLang="en-US" dirty="0" err="1"/>
              <a:t>넣으시오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대전고등학교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051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271DFA3-5774-8932-F8CB-DD644CF9A253}"/>
              </a:ext>
            </a:extLst>
          </p:cNvPr>
          <p:cNvSpPr txBox="1">
            <a:spLocks/>
          </p:cNvSpPr>
          <p:nvPr/>
        </p:nvSpPr>
        <p:spPr>
          <a:xfrm>
            <a:off x="446232" y="1166018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Read : </a:t>
            </a:r>
            <a:r>
              <a:rPr lang="ko-KR" altLang="en-US" sz="1800" b="1" dirty="0"/>
              <a:t>조회 </a:t>
            </a:r>
            <a:r>
              <a:rPr lang="en-US" altLang="ko-KR" sz="1800" b="1" dirty="0"/>
              <a:t>(SELECT)</a:t>
            </a:r>
          </a:p>
          <a:p>
            <a:pPr marL="0" indent="0">
              <a:buNone/>
            </a:pPr>
            <a:r>
              <a:rPr lang="en-US" altLang="ko-KR" sz="1800" dirty="0"/>
              <a:t>   - </a:t>
            </a:r>
            <a:r>
              <a:rPr lang="ko-KR" altLang="en-US" sz="1800" dirty="0"/>
              <a:t>테이블에 저장된 내용을 조회하는 명령어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기본유형</a:t>
            </a:r>
            <a:endParaRPr lang="en-US" altLang="ko-KR" sz="1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Select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from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group by, order by, having</a:t>
            </a:r>
            <a:r>
              <a:rPr lang="ko-KR" altLang="en-US" sz="1800" dirty="0"/>
              <a:t>을 사용 할 수 있음</a:t>
            </a:r>
            <a:r>
              <a:rPr lang="en-US" altLang="ko-KR" sz="1800" dirty="0"/>
              <a:t>.</a:t>
            </a:r>
          </a:p>
          <a:p>
            <a:pPr marL="514350" indent="-514350">
              <a:buAutoNum type="arabicParenR"/>
            </a:pP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542CA-1474-4542-179A-9D33B4EE7AF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Read(SELECT)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623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1003</Words>
  <Application>Microsoft Office PowerPoint</Application>
  <PresentationFormat>와이드스크린</PresentationFormat>
  <Paragraphs>203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93</cp:revision>
  <dcterms:created xsi:type="dcterms:W3CDTF">2024-06-23T05:25:09Z</dcterms:created>
  <dcterms:modified xsi:type="dcterms:W3CDTF">2024-07-11T13:04:44Z</dcterms:modified>
</cp:coreProperties>
</file>