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E473C-0072-B1EF-56A8-CEA0B4FA7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AC1698-3D25-2ECF-C2B1-237AB5F05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891C6-CFB8-643E-7290-8AC39624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73D33D-D68A-88F3-DE18-F69C0187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F9FBA-3E71-CD78-F6C5-76E3830A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01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0EC3B-DE98-F400-D0E1-10927CB1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5979D7-E52F-1CAD-A269-802EDBE78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6E922-DB23-EE9D-6946-2738BEB0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BDC21-24FD-401C-1F2E-D681B963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8798C-9C22-D467-05FE-9BF8F3E4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10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F141F0-89E4-782E-055A-8BE9CE432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59A626-41DC-CBC4-0FC0-F675345C5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F5A1B9-67CB-3BED-E2A4-73BAD29B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7CB0-6112-A0DB-3E4E-87BD1084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27AD9-52E1-C4FA-1D76-8DE8630F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41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C11667-C791-632B-C3EB-70719A96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2024-07-11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60236F-AF7E-C5D7-2349-CC41349F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99FF73-8AC4-259B-52F8-4CC914B4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FCDBC3C-DCD3-132A-2AB4-4F1131CCD3F8}"/>
              </a:ext>
            </a:extLst>
          </p:cNvPr>
          <p:cNvCxnSpPr/>
          <p:nvPr userDrawn="1"/>
        </p:nvCxnSpPr>
        <p:spPr>
          <a:xfrm>
            <a:off x="129396" y="733245"/>
            <a:ext cx="119217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11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5FA31-DCEF-7B6D-0277-B77C08972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907EE7-2D61-4BFB-B4EA-D5DC77886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5E7AF8-57A4-EC85-2022-F39E9490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A5CEC-4A2A-54C9-7AA9-B2D29E52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7CF5C2-FD5F-BF7B-465C-5CD52713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89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3897F-B46F-4588-0465-7E1D9F700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C0D3D-7985-7F7A-D617-FC157D62B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3AE95A-4C9A-0D10-8377-CFBB664D2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8AC5F-8F7C-6BF9-A000-31A4DBA9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144882-6E6D-6189-ED0F-506C27DA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47B80C-F49A-664C-83B1-3E6A7113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16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40DF3-D876-DEB5-09EB-1F28A982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529A23-251A-8724-C990-E9932F3D8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066E8C-29D3-B9F0-7C2E-72FAF484D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458117-781F-405C-16D8-F6FF2277E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6568B9-B0FC-E3D0-E2B0-DA3BA8817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692692-161B-D144-89BA-CAFEF7F8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BD624F-6A58-6191-7F29-05E60015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6A1E75-B338-DFF1-42CF-01811712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44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7ADD3-2AF4-B170-9BD5-6963823D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0CFC2A-5C84-C675-FCD9-2A71D3EC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8D5FC0-393F-E9B2-1B78-3D4681111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1A7A27-3025-7B55-8B10-292543FD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66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5DD1BD-F42A-7F1F-9C90-A4828CF0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D76867-219E-828F-C30C-672E44DF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61D5E8-6643-E9B6-9184-2A541E11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76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8F0E4-C671-1927-55F0-CBC52CAB0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D5D87-811B-B21C-9B18-9C44F6440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F6A705-7F90-6A02-6DA3-A77848FE4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213153-1D06-A79C-9622-34BCE1AA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0BD259-D58E-37B6-2209-98D9CF438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0F6C14-3F68-878B-2246-BEC48897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09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04E11-FD1F-E24C-5CCF-BAC129EC2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4970E3-E8F6-4075-96CB-824728B56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124933-34F5-EE26-62A9-6D4C28352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98AF81-7A30-95A9-179D-34829870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2A1410-00E4-FDFA-E0DD-80B51A99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B6E514-0B23-D165-F4CB-5F934EF4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7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66BA70-F47B-72E4-7A9C-DA8765F20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11D9B5-EE65-9B37-695B-930ADABEA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B62A3-233E-CA81-5E6D-C01F8F7B3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47AEB-3597-4F91-B7F2-7755FF207E16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0FAC65-C6DA-D211-F379-1D722DF8D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1180B-30D7-E0D8-646B-A71AD4DEE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16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F55A5A-DF91-5743-A013-9756A7393244}"/>
              </a:ext>
            </a:extLst>
          </p:cNvPr>
          <p:cNvSpPr txBox="1"/>
          <p:nvPr/>
        </p:nvSpPr>
        <p:spPr>
          <a:xfrm>
            <a:off x="3288145" y="2249659"/>
            <a:ext cx="53940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데이터베이스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</a:t>
            </a:r>
            <a:r>
              <a:rPr lang="ko-KR" altLang="en-US" sz="1800" kern="0" spc="-5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관계 데이터 베이스 모델 및 대수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BED25-DC7B-595A-321A-073BB77067D7}"/>
              </a:ext>
            </a:extLst>
          </p:cNvPr>
          <p:cNvSpPr txBox="1"/>
          <p:nvPr/>
        </p:nvSpPr>
        <p:spPr>
          <a:xfrm>
            <a:off x="5566889" y="5541550"/>
            <a:ext cx="2045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만경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ES</a:t>
            </a:r>
          </a:p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강민우 팀장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5FA1C7-0437-98C0-5D32-6B3DB6277E1F}"/>
              </a:ext>
            </a:extLst>
          </p:cNvPr>
          <p:cNvSpPr txBox="1"/>
          <p:nvPr/>
        </p:nvSpPr>
        <p:spPr>
          <a:xfrm>
            <a:off x="4976095" y="1550573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2024 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여성</a:t>
            </a:r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SW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개발자 양성과정</a:t>
            </a:r>
            <a:endParaRPr lang="en-US" altLang="ko-KR" sz="1050" dirty="0">
              <a:ln>
                <a:solidFill>
                  <a:schemeClr val="tx1">
                    <a:alpha val="1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25ACC6A-9ABB-8A3C-785E-30DDCB347EF5}"/>
              </a:ext>
            </a:extLst>
          </p:cNvPr>
          <p:cNvGrpSpPr/>
          <p:nvPr/>
        </p:nvGrpSpPr>
        <p:grpSpPr>
          <a:xfrm>
            <a:off x="4337108" y="1812183"/>
            <a:ext cx="3275272" cy="88579"/>
            <a:chOff x="4337108" y="1769323"/>
            <a:chExt cx="3275272" cy="88579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895B97A-C0BD-0676-9FE8-7329FC1DD0C3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2115D11-7EA5-4809-A8A3-4D078D1E4EB0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AFF84ED-4355-7D5A-F788-C796EDE9EDB2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842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AA4092-A92C-05E2-8636-851EB53C0BC3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err="1">
                <a:latin typeface="+mj-lt"/>
              </a:rPr>
              <a:t>프로젝션</a:t>
            </a:r>
            <a:r>
              <a:rPr lang="en-US" altLang="ko-KR" sz="1800" b="1" dirty="0">
                <a:latin typeface="+mj-lt"/>
              </a:rPr>
              <a:t>(Projection) </a:t>
            </a:r>
            <a:r>
              <a:rPr lang="el-GR" altLang="ko-KR" b="0" i="0" dirty="0">
                <a:solidFill>
                  <a:srgbClr val="373E48"/>
                </a:solidFill>
                <a:effectLst/>
                <a:highlight>
                  <a:srgbClr val="FFFFFF"/>
                </a:highlight>
                <a:latin typeface="RegularFont"/>
              </a:rPr>
              <a:t>Π</a:t>
            </a:r>
            <a:r>
              <a:rPr lang="en-US" altLang="ko-KR" b="0" i="0" dirty="0">
                <a:solidFill>
                  <a:srgbClr val="373E48"/>
                </a:solidFill>
                <a:effectLst/>
                <a:highlight>
                  <a:srgbClr val="FFFFFF"/>
                </a:highlight>
                <a:latin typeface="RegularFont"/>
              </a:rPr>
              <a:t>(pi)</a:t>
            </a:r>
            <a:endParaRPr lang="ko-KR" altLang="en-US" b="1" dirty="0"/>
          </a:p>
        </p:txBody>
      </p:sp>
      <p:sp>
        <p:nvSpPr>
          <p:cNvPr id="3" name="도형 19">
            <a:extLst>
              <a:ext uri="{FF2B5EF4-FFF2-40B4-BE49-F238E27FC236}">
                <a16:creationId xmlns:a16="http://schemas.microsoft.com/office/drawing/2014/main" id="{1527B323-3CA1-4195-42F0-993B00F89666}"/>
              </a:ext>
            </a:extLst>
          </p:cNvPr>
          <p:cNvSpPr>
            <a:spLocks/>
          </p:cNvSpPr>
          <p:nvPr/>
        </p:nvSpPr>
        <p:spPr>
          <a:xfrm>
            <a:off x="423544" y="1259603"/>
            <a:ext cx="11438717" cy="9988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ko-KR" altLang="en-US" sz="1600" b="1" dirty="0" err="1">
                <a:latin typeface="+mj-lt"/>
              </a:rPr>
              <a:t>프로젝션</a:t>
            </a:r>
            <a:r>
              <a:rPr lang="en-US" altLang="ko-KR" sz="1600" b="1" dirty="0">
                <a:latin typeface="+mj-lt"/>
              </a:rPr>
              <a:t>(Projection)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1600" b="1" dirty="0">
                <a:latin typeface="+mj-lt"/>
              </a:rPr>
              <a:t> - </a:t>
            </a:r>
            <a:r>
              <a:rPr lang="ko-KR" altLang="en-US" sz="1600" b="1" dirty="0">
                <a:latin typeface="+mj-lt"/>
              </a:rPr>
              <a:t>한 릴레이션의 속성들의 부분 집합을 중복 없이 구함</a:t>
            </a:r>
            <a:endParaRPr lang="en-US" altLang="ko-KR" sz="1600" b="1" dirty="0">
              <a:latin typeface="+mj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41667E-ADB7-3B45-3797-906AA8ACA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298" y="2806936"/>
            <a:ext cx="2867425" cy="27054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A334DF-0E28-D8F1-1434-29F2ABA4AD82}"/>
              </a:ext>
            </a:extLst>
          </p:cNvPr>
          <p:cNvSpPr txBox="1"/>
          <p:nvPr/>
        </p:nvSpPr>
        <p:spPr>
          <a:xfrm>
            <a:off x="1606800" y="2580799"/>
            <a:ext cx="6094602" cy="454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ko-KR" altLang="en-US" sz="1400" dirty="0">
                <a:latin typeface="+mj-lt"/>
              </a:rPr>
              <a:t>고객관리대장</a:t>
            </a:r>
            <a:endParaRPr lang="en-US" altLang="ko-KR" sz="1400" dirty="0">
              <a:latin typeface="+mj-lt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72781E9-C6EF-3B1C-9DF7-EB30F5D2BBE1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5766723" y="4150401"/>
            <a:ext cx="3686418" cy="92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A4EFB807-64FD-5E80-E05D-C19381678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3141" y="3526426"/>
            <a:ext cx="666843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376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9">
            <a:extLst>
              <a:ext uri="{FF2B5EF4-FFF2-40B4-BE49-F238E27FC236}">
                <a16:creationId xmlns:a16="http://schemas.microsoft.com/office/drawing/2014/main" id="{4B8AF41C-BC54-5E47-7CF0-7FBD37CB280A}"/>
              </a:ext>
            </a:extLst>
          </p:cNvPr>
          <p:cNvSpPr>
            <a:spLocks/>
          </p:cNvSpPr>
          <p:nvPr/>
        </p:nvSpPr>
        <p:spPr>
          <a:xfrm>
            <a:off x="423544" y="1259603"/>
            <a:ext cx="11438717" cy="1491242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ko-KR" altLang="en-US" sz="1600" b="1" dirty="0">
                <a:latin typeface="+mj-lt"/>
              </a:rPr>
              <a:t>합집합</a:t>
            </a:r>
            <a:r>
              <a:rPr lang="en-US" altLang="ko-KR" sz="1600" b="1" dirty="0">
                <a:latin typeface="+mj-lt"/>
              </a:rPr>
              <a:t>(Union)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1600" b="1" dirty="0">
                <a:latin typeface="+mj-lt"/>
              </a:rPr>
              <a:t> - </a:t>
            </a:r>
            <a:r>
              <a:rPr lang="ko-KR" altLang="en-US" sz="1600" b="1" dirty="0">
                <a:latin typeface="+mj-lt"/>
              </a:rPr>
              <a:t>릴레이션</a:t>
            </a:r>
            <a:r>
              <a:rPr lang="en-US" altLang="ko-KR" sz="1600" b="1" dirty="0">
                <a:latin typeface="+mj-lt"/>
              </a:rPr>
              <a:t>1</a:t>
            </a:r>
            <a:r>
              <a:rPr lang="ko-KR" altLang="en-US" sz="1600" b="1" dirty="0">
                <a:latin typeface="+mj-lt"/>
              </a:rPr>
              <a:t>에 있거나 릴레이션</a:t>
            </a:r>
            <a:r>
              <a:rPr lang="en-US" altLang="ko-KR" sz="1600" b="1" dirty="0">
                <a:latin typeface="+mj-lt"/>
              </a:rPr>
              <a:t>2</a:t>
            </a:r>
            <a:r>
              <a:rPr lang="ko-KR" altLang="en-US" sz="1600" b="1" dirty="0">
                <a:latin typeface="+mj-lt"/>
              </a:rPr>
              <a:t>에 있는 </a:t>
            </a:r>
            <a:r>
              <a:rPr lang="ko-KR" altLang="en-US" sz="1600" b="1" dirty="0" err="1">
                <a:latin typeface="+mj-lt"/>
              </a:rPr>
              <a:t>튜플들로</a:t>
            </a:r>
            <a:r>
              <a:rPr lang="ko-KR" altLang="en-US" sz="1600" b="1" dirty="0">
                <a:latin typeface="+mj-lt"/>
              </a:rPr>
              <a:t> 이루어진 릴레이션을 반환</a:t>
            </a:r>
            <a:endParaRPr lang="en-US" altLang="ko-KR" sz="1600" b="1" dirty="0">
              <a:latin typeface="+mj-lt"/>
            </a:endParaRP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1600" b="1" dirty="0">
                <a:latin typeface="+mj-lt"/>
              </a:rPr>
              <a:t> - </a:t>
            </a:r>
            <a:r>
              <a:rPr lang="ko-KR" altLang="en-US" sz="1600" b="1" dirty="0">
                <a:latin typeface="+mj-lt"/>
              </a:rPr>
              <a:t>중복된 </a:t>
            </a:r>
            <a:r>
              <a:rPr lang="ko-KR" altLang="en-US" sz="1600" b="1" dirty="0" err="1">
                <a:latin typeface="+mj-lt"/>
              </a:rPr>
              <a:t>튜플들은</a:t>
            </a:r>
            <a:r>
              <a:rPr lang="ko-KR" altLang="en-US" sz="1600" b="1" dirty="0">
                <a:latin typeface="+mj-lt"/>
              </a:rPr>
              <a:t> 제거 됨</a:t>
            </a:r>
            <a:endParaRPr lang="en-US" altLang="ko-KR" sz="1600" b="1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4F619F-A3D0-DF0A-95F1-330DCF92643A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합집합</a:t>
            </a:r>
            <a:r>
              <a:rPr lang="en-US" altLang="ko-KR" b="1" dirty="0"/>
              <a:t>(Union) </a:t>
            </a:r>
            <a:r>
              <a:rPr lang="ko-KR" altLang="en-US" b="0" i="0" dirty="0">
                <a:solidFill>
                  <a:srgbClr val="373E48"/>
                </a:solidFill>
                <a:effectLst/>
                <a:highlight>
                  <a:srgbClr val="FFFFFF"/>
                </a:highlight>
                <a:latin typeface="RegularFont"/>
              </a:rPr>
              <a:t>∪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18EB1F-71D1-8D76-97E1-EAE5C5B4D73C}"/>
              </a:ext>
            </a:extLst>
          </p:cNvPr>
          <p:cNvSpPr txBox="1"/>
          <p:nvPr/>
        </p:nvSpPr>
        <p:spPr>
          <a:xfrm>
            <a:off x="1098958" y="4224520"/>
            <a:ext cx="90388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latin typeface="+mj-lt"/>
              </a:rPr>
              <a:t>릴레이션</a:t>
            </a:r>
            <a:r>
              <a:rPr lang="en-US" altLang="ko-KR" sz="2800" dirty="0">
                <a:latin typeface="+mj-lt"/>
              </a:rPr>
              <a:t>1 ∪ </a:t>
            </a:r>
            <a:r>
              <a:rPr lang="ko-KR" altLang="en-US" sz="2800" dirty="0">
                <a:latin typeface="+mj-lt"/>
              </a:rPr>
              <a:t>릴레이션</a:t>
            </a:r>
            <a:r>
              <a:rPr lang="en-US" altLang="ko-KR" sz="2800" dirty="0">
                <a:latin typeface="+mj-lt"/>
              </a:rPr>
              <a:t>2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49083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9">
            <a:extLst>
              <a:ext uri="{FF2B5EF4-FFF2-40B4-BE49-F238E27FC236}">
                <a16:creationId xmlns:a16="http://schemas.microsoft.com/office/drawing/2014/main" id="{03BAF618-5DD6-5DD8-A716-9CFE34567510}"/>
              </a:ext>
            </a:extLst>
          </p:cNvPr>
          <p:cNvSpPr>
            <a:spLocks/>
          </p:cNvSpPr>
          <p:nvPr/>
        </p:nvSpPr>
        <p:spPr>
          <a:xfrm>
            <a:off x="423544" y="1148771"/>
            <a:ext cx="11438717" cy="506357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ko-KR" altLang="en-US" sz="1600" b="1" dirty="0">
                <a:latin typeface="+mj-lt"/>
              </a:rPr>
              <a:t>질의 </a:t>
            </a:r>
            <a:r>
              <a:rPr lang="en-US" altLang="ko-KR" sz="1600" b="1" dirty="0">
                <a:latin typeface="+mj-lt"/>
              </a:rPr>
              <a:t>: </a:t>
            </a:r>
            <a:r>
              <a:rPr lang="ko-KR" altLang="en-US" sz="1600" b="1" dirty="0">
                <a:latin typeface="+mj-lt"/>
              </a:rPr>
              <a:t>고객이름이 </a:t>
            </a:r>
            <a:r>
              <a:rPr lang="ko-KR" altLang="en-US" sz="1600" b="1" dirty="0" err="1">
                <a:latin typeface="+mj-lt"/>
              </a:rPr>
              <a:t>이신상</a:t>
            </a:r>
            <a:r>
              <a:rPr lang="ko-KR" altLang="en-US" sz="1600" b="1" dirty="0">
                <a:latin typeface="+mj-lt"/>
              </a:rPr>
              <a:t> 이거나 상품권 </a:t>
            </a:r>
            <a:r>
              <a:rPr lang="en-US" altLang="ko-KR" sz="1600" b="1" dirty="0">
                <a:latin typeface="+mj-lt"/>
              </a:rPr>
              <a:t>20</a:t>
            </a:r>
            <a:r>
              <a:rPr lang="ko-KR" altLang="en-US" sz="1600" b="1" dirty="0">
                <a:latin typeface="+mj-lt"/>
              </a:rPr>
              <a:t>만원을 수령한 사람들의 이름을 </a:t>
            </a:r>
            <a:r>
              <a:rPr lang="ko-KR" altLang="en-US" sz="1600" b="1" dirty="0" err="1">
                <a:latin typeface="+mj-lt"/>
              </a:rPr>
              <a:t>조회하시오</a:t>
            </a:r>
            <a:r>
              <a:rPr lang="en-US" altLang="ko-KR" sz="1600" b="1" dirty="0">
                <a:latin typeface="+mj-lt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878EF7-12FA-F75A-2E03-9A2766535104}"/>
              </a:ext>
            </a:extLst>
          </p:cNvPr>
          <p:cNvSpPr txBox="1"/>
          <p:nvPr/>
        </p:nvSpPr>
        <p:spPr>
          <a:xfrm>
            <a:off x="424546" y="1848348"/>
            <a:ext cx="6094602" cy="454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ko-KR" altLang="en-US" sz="1400" dirty="0">
                <a:latin typeface="+mj-lt"/>
              </a:rPr>
              <a:t>고객관리대장</a:t>
            </a:r>
            <a:endParaRPr lang="en-US" altLang="ko-KR" sz="14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FD17A3-B6DC-EA01-B564-4424EAC546AC}"/>
              </a:ext>
            </a:extLst>
          </p:cNvPr>
          <p:cNvSpPr txBox="1"/>
          <p:nvPr/>
        </p:nvSpPr>
        <p:spPr>
          <a:xfrm>
            <a:off x="501766" y="5756282"/>
            <a:ext cx="6094602" cy="454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ko-KR" altLang="en-US" sz="1400" dirty="0">
                <a:latin typeface="+mj-lt"/>
              </a:rPr>
              <a:t>질의결과</a:t>
            </a:r>
            <a:r>
              <a:rPr lang="en-US" altLang="ko-KR" sz="1400" dirty="0">
                <a:latin typeface="+mj-lt"/>
              </a:rPr>
              <a:t>1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F1BFF70-CE3F-C974-7B7E-33DAFAEE4666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921189" y="5018028"/>
            <a:ext cx="0" cy="2092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3E7CB71B-0EB6-E1FB-2158-58BBAF999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66" y="2303024"/>
            <a:ext cx="2838846" cy="27150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F486446-70F2-45F0-225A-507398916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914" y="2373933"/>
            <a:ext cx="3705742" cy="8478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9B3FC12-09A4-8BC9-83E9-06D0CDD3CB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8241" y="5827973"/>
            <a:ext cx="685896" cy="4667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A7942B2-6C4C-71CC-42C6-3B6CBCBC4A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395" y="4252549"/>
            <a:ext cx="704948" cy="4572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BBFFE8-9ADF-4BD9-AB39-4440823CFE44}"/>
              </a:ext>
            </a:extLst>
          </p:cNvPr>
          <p:cNvSpPr txBox="1"/>
          <p:nvPr/>
        </p:nvSpPr>
        <p:spPr>
          <a:xfrm>
            <a:off x="4292603" y="1898365"/>
            <a:ext cx="6094602" cy="454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ko-KR" altLang="en-US" sz="1400" dirty="0">
                <a:latin typeface="+mj-lt"/>
              </a:rPr>
              <a:t>상품권발급대장</a:t>
            </a:r>
            <a:endParaRPr lang="en-US" altLang="ko-KR" sz="1400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8AEE78-A599-C057-71F5-E0D7C59C63DC}"/>
              </a:ext>
            </a:extLst>
          </p:cNvPr>
          <p:cNvSpPr txBox="1"/>
          <p:nvPr/>
        </p:nvSpPr>
        <p:spPr>
          <a:xfrm>
            <a:off x="1999739" y="3663907"/>
            <a:ext cx="90388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+mj-lt"/>
              </a:rPr>
              <a:t>결과</a:t>
            </a:r>
            <a:r>
              <a:rPr lang="en-US" altLang="ko-KR" sz="1400" dirty="0">
                <a:latin typeface="+mj-lt"/>
              </a:rPr>
              <a:t>2&lt;- </a:t>
            </a:r>
            <a:r>
              <a:rPr lang="ko-KR" altLang="en-US" sz="1400" dirty="0">
                <a:latin typeface="+mj-lt"/>
              </a:rPr>
              <a:t>고객이름</a:t>
            </a:r>
            <a:r>
              <a:rPr lang="en-US" altLang="ko-KR" sz="1400" dirty="0">
                <a:latin typeface="+mj-lt"/>
              </a:rPr>
              <a:t>(</a:t>
            </a:r>
            <a:r>
              <a:rPr lang="ko-KR" altLang="en-US" sz="1400" dirty="0">
                <a:latin typeface="+mj-lt"/>
              </a:rPr>
              <a:t>상품권</a:t>
            </a:r>
            <a:r>
              <a:rPr lang="en-US" altLang="ko-KR" sz="1400" dirty="0">
                <a:latin typeface="+mj-lt"/>
              </a:rPr>
              <a:t>=’20</a:t>
            </a:r>
            <a:r>
              <a:rPr lang="ko-KR" altLang="en-US" sz="1400" dirty="0">
                <a:latin typeface="+mj-lt"/>
              </a:rPr>
              <a:t>만원</a:t>
            </a:r>
            <a:r>
              <a:rPr lang="en-US" altLang="ko-KR" sz="1400" dirty="0">
                <a:latin typeface="+mj-lt"/>
              </a:rPr>
              <a:t>’(</a:t>
            </a:r>
            <a:r>
              <a:rPr lang="ko-KR" altLang="en-US" sz="1400" dirty="0">
                <a:latin typeface="+mj-lt"/>
              </a:rPr>
              <a:t>상품권관리대장</a:t>
            </a:r>
            <a:r>
              <a:rPr lang="en-US" altLang="ko-KR" sz="1400" dirty="0">
                <a:latin typeface="+mj-lt"/>
              </a:rPr>
              <a:t>))</a:t>
            </a:r>
            <a:endParaRPr lang="ko-KR" altLang="en-US" sz="14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77D1A98-8C97-E09C-6162-04816002EDDE}"/>
              </a:ext>
            </a:extLst>
          </p:cNvPr>
          <p:cNvCxnSpPr>
            <a:cxnSpLocks/>
          </p:cNvCxnSpPr>
          <p:nvPr/>
        </p:nvCxnSpPr>
        <p:spPr>
          <a:xfrm>
            <a:off x="5832456" y="3399384"/>
            <a:ext cx="0" cy="2092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B900E86-9BFD-E5B4-7C75-04A2EB36B416}"/>
              </a:ext>
            </a:extLst>
          </p:cNvPr>
          <p:cNvSpPr txBox="1"/>
          <p:nvPr/>
        </p:nvSpPr>
        <p:spPr>
          <a:xfrm>
            <a:off x="5143355" y="4179979"/>
            <a:ext cx="6094602" cy="454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ko-KR" altLang="en-US" sz="1400" dirty="0">
                <a:latin typeface="+mj-lt"/>
              </a:rPr>
              <a:t>질의결과</a:t>
            </a:r>
            <a:r>
              <a:rPr lang="en-US" altLang="ko-KR" sz="1400" dirty="0">
                <a:latin typeface="+mj-lt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379804-F106-5FBA-CEAC-4ECD8F0139C9}"/>
              </a:ext>
            </a:extLst>
          </p:cNvPr>
          <p:cNvSpPr txBox="1"/>
          <p:nvPr/>
        </p:nvSpPr>
        <p:spPr>
          <a:xfrm>
            <a:off x="5150613" y="4738783"/>
            <a:ext cx="6094602" cy="454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ko-KR" altLang="en-US" sz="1400" dirty="0">
                <a:latin typeface="+mj-lt"/>
              </a:rPr>
              <a:t>질의결과</a:t>
            </a:r>
            <a:r>
              <a:rPr lang="en-US" altLang="ko-KR" sz="1400" dirty="0">
                <a:latin typeface="+mj-lt"/>
              </a:rPr>
              <a:t>3 &lt;= </a:t>
            </a:r>
            <a:r>
              <a:rPr lang="ko-KR" altLang="en-US" sz="1400" dirty="0">
                <a:latin typeface="+mj-lt"/>
              </a:rPr>
              <a:t>질의결과</a:t>
            </a:r>
            <a:r>
              <a:rPr lang="en-US" altLang="ko-KR" sz="1400" dirty="0">
                <a:latin typeface="+mj-lt"/>
              </a:rPr>
              <a:t>1 ∪ </a:t>
            </a:r>
            <a:r>
              <a:rPr lang="ko-KR" altLang="en-US" sz="1400" dirty="0">
                <a:latin typeface="+mj-lt"/>
              </a:rPr>
              <a:t>질의결과</a:t>
            </a:r>
            <a:r>
              <a:rPr lang="en-US" altLang="ko-KR" sz="1400" dirty="0">
                <a:latin typeface="+mj-lt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E95314-49AF-9C3C-DBD1-BB7B4B19D868}"/>
              </a:ext>
            </a:extLst>
          </p:cNvPr>
          <p:cNvSpPr txBox="1"/>
          <p:nvPr/>
        </p:nvSpPr>
        <p:spPr>
          <a:xfrm>
            <a:off x="5150613" y="5217801"/>
            <a:ext cx="6094602" cy="454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ko-KR" altLang="en-US" sz="1400" dirty="0">
                <a:latin typeface="+mj-lt"/>
              </a:rPr>
              <a:t>질의결과</a:t>
            </a:r>
            <a:r>
              <a:rPr lang="en-US" altLang="ko-KR" sz="1400" dirty="0">
                <a:latin typeface="+mj-lt"/>
              </a:rPr>
              <a:t>3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BD5B5CD-1B21-4714-52EB-49FF6B7EC1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9496" y="5457982"/>
            <a:ext cx="695422" cy="66684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311B561-CC53-FB54-16C1-830F773B99F1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합집합</a:t>
            </a:r>
            <a:r>
              <a:rPr lang="en-US" altLang="ko-KR" b="1" dirty="0"/>
              <a:t>(Union) </a:t>
            </a:r>
            <a:r>
              <a:rPr lang="ko-KR" altLang="en-US" b="0" i="0" dirty="0">
                <a:solidFill>
                  <a:srgbClr val="373E48"/>
                </a:solidFill>
                <a:effectLst/>
                <a:highlight>
                  <a:srgbClr val="FFFFFF"/>
                </a:highlight>
                <a:latin typeface="RegularFont"/>
              </a:rPr>
              <a:t>∪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91423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9">
            <a:extLst>
              <a:ext uri="{FF2B5EF4-FFF2-40B4-BE49-F238E27FC236}">
                <a16:creationId xmlns:a16="http://schemas.microsoft.com/office/drawing/2014/main" id="{B30632AC-860C-86DE-3A88-5B82677970A7}"/>
              </a:ext>
            </a:extLst>
          </p:cNvPr>
          <p:cNvSpPr>
            <a:spLocks/>
          </p:cNvSpPr>
          <p:nvPr/>
        </p:nvSpPr>
        <p:spPr>
          <a:xfrm>
            <a:off x="423544" y="1259603"/>
            <a:ext cx="11438717" cy="9988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ko-KR" altLang="en-US" sz="1600" b="1" dirty="0" err="1">
                <a:latin typeface="+mj-lt"/>
              </a:rPr>
              <a:t>차집합</a:t>
            </a:r>
            <a:r>
              <a:rPr lang="en-US" altLang="ko-KR" sz="1600" b="1" dirty="0">
                <a:latin typeface="+mj-lt"/>
              </a:rPr>
              <a:t>(Relative</a:t>
            </a:r>
            <a:r>
              <a:rPr lang="ko-KR" altLang="en-US" sz="1600" b="1" dirty="0">
                <a:latin typeface="+mj-lt"/>
              </a:rPr>
              <a:t> </a:t>
            </a:r>
            <a:r>
              <a:rPr lang="en-US" altLang="ko-KR" sz="1600" b="1" dirty="0">
                <a:latin typeface="+mj-lt"/>
              </a:rPr>
              <a:t>Complement)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1600" b="1" dirty="0">
                <a:latin typeface="+mj-lt"/>
              </a:rPr>
              <a:t> - </a:t>
            </a:r>
            <a:r>
              <a:rPr lang="ko-KR" altLang="en-US" sz="1600" b="1" dirty="0">
                <a:latin typeface="+mj-lt"/>
              </a:rPr>
              <a:t>릴레이션 </a:t>
            </a:r>
            <a:r>
              <a:rPr lang="en-US" altLang="ko-KR" sz="1600" b="1" dirty="0">
                <a:latin typeface="+mj-lt"/>
              </a:rPr>
              <a:t>R</a:t>
            </a:r>
            <a:r>
              <a:rPr lang="ko-KR" altLang="en-US" sz="1600" b="1" dirty="0">
                <a:latin typeface="+mj-lt"/>
              </a:rPr>
              <a:t>과 릴레이션</a:t>
            </a:r>
            <a:r>
              <a:rPr lang="en-US" altLang="ko-KR" sz="1600" b="1" dirty="0">
                <a:latin typeface="+mj-lt"/>
              </a:rPr>
              <a:t>S </a:t>
            </a:r>
            <a:r>
              <a:rPr lang="ko-KR" altLang="en-US" sz="1600" b="1" dirty="0">
                <a:latin typeface="+mj-lt"/>
              </a:rPr>
              <a:t>중 </a:t>
            </a:r>
            <a:r>
              <a:rPr lang="en-US" altLang="ko-KR" sz="1600" b="1" dirty="0">
                <a:latin typeface="+mj-lt"/>
              </a:rPr>
              <a:t>R</a:t>
            </a:r>
            <a:r>
              <a:rPr lang="ko-KR" altLang="en-US" sz="1600" b="1" dirty="0">
                <a:latin typeface="+mj-lt"/>
              </a:rPr>
              <a:t>에는 속하지만 </a:t>
            </a:r>
            <a:r>
              <a:rPr lang="en-US" altLang="ko-KR" sz="1600" b="1" dirty="0">
                <a:latin typeface="+mj-lt"/>
              </a:rPr>
              <a:t>S</a:t>
            </a:r>
            <a:r>
              <a:rPr lang="ko-KR" altLang="en-US" sz="1600" b="1" dirty="0">
                <a:latin typeface="+mj-lt"/>
              </a:rPr>
              <a:t>에는 속하지 않는 </a:t>
            </a:r>
            <a:r>
              <a:rPr lang="ko-KR" altLang="en-US" sz="1600" b="1" dirty="0" err="1">
                <a:latin typeface="+mj-lt"/>
              </a:rPr>
              <a:t>튜플들로</a:t>
            </a:r>
            <a:r>
              <a:rPr lang="ko-KR" altLang="en-US" sz="1600" b="1" dirty="0">
                <a:latin typeface="+mj-lt"/>
              </a:rPr>
              <a:t> 이루어진 릴레이션</a:t>
            </a:r>
            <a:endParaRPr lang="en-US" altLang="ko-KR" sz="1600" b="1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DF3DDC-5ECF-4D0F-6885-506083F631B7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차집합</a:t>
            </a:r>
            <a:r>
              <a:rPr lang="en-US" altLang="ko-KR" b="1" dirty="0"/>
              <a:t>(Relative Complement) -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9D6DB8-F41D-C0E7-961E-AE37B9F1437B}"/>
              </a:ext>
            </a:extLst>
          </p:cNvPr>
          <p:cNvSpPr txBox="1"/>
          <p:nvPr/>
        </p:nvSpPr>
        <p:spPr>
          <a:xfrm>
            <a:off x="1098958" y="4224520"/>
            <a:ext cx="90388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latin typeface="+mj-lt"/>
              </a:rPr>
              <a:t>릴레이션</a:t>
            </a:r>
            <a:r>
              <a:rPr lang="en-US" altLang="ko-KR" sz="2800" dirty="0">
                <a:latin typeface="+mj-lt"/>
              </a:rPr>
              <a:t>R – </a:t>
            </a:r>
            <a:r>
              <a:rPr lang="ko-KR" altLang="en-US" sz="2800" dirty="0">
                <a:latin typeface="+mj-lt"/>
              </a:rPr>
              <a:t>릴레이션</a:t>
            </a:r>
            <a:r>
              <a:rPr lang="en-US" altLang="ko-KR" sz="2800" dirty="0">
                <a:latin typeface="+mj-lt"/>
              </a:rPr>
              <a:t>S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47854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9">
            <a:extLst>
              <a:ext uri="{FF2B5EF4-FFF2-40B4-BE49-F238E27FC236}">
                <a16:creationId xmlns:a16="http://schemas.microsoft.com/office/drawing/2014/main" id="{981FB08E-B4FE-5021-E3E8-B9309D1EE60E}"/>
              </a:ext>
            </a:extLst>
          </p:cNvPr>
          <p:cNvSpPr>
            <a:spLocks/>
          </p:cNvSpPr>
          <p:nvPr/>
        </p:nvSpPr>
        <p:spPr>
          <a:xfrm>
            <a:off x="423544" y="1259603"/>
            <a:ext cx="11438717" cy="506357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ko-KR" altLang="en-US" sz="1600" b="1" dirty="0">
                <a:latin typeface="+mj-lt"/>
              </a:rPr>
              <a:t>질의 </a:t>
            </a:r>
            <a:r>
              <a:rPr lang="en-US" altLang="ko-KR" sz="1600" b="1" dirty="0">
                <a:latin typeface="+mj-lt"/>
              </a:rPr>
              <a:t>: </a:t>
            </a:r>
            <a:r>
              <a:rPr lang="ko-KR" altLang="en-US" sz="1600" b="1" dirty="0">
                <a:latin typeface="+mj-lt"/>
              </a:rPr>
              <a:t>상품권을 발급 받지 않은 사람들의 이름을 출력 </a:t>
            </a:r>
            <a:r>
              <a:rPr lang="ko-KR" altLang="en-US" sz="1600" b="1" dirty="0" err="1">
                <a:latin typeface="+mj-lt"/>
              </a:rPr>
              <a:t>하시오</a:t>
            </a:r>
            <a:r>
              <a:rPr lang="en-US" altLang="ko-KR" sz="1600" b="1" dirty="0">
                <a:latin typeface="+mj-lt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94F8D1-54EA-EECC-7AB8-9BF8198186C7}"/>
              </a:ext>
            </a:extLst>
          </p:cNvPr>
          <p:cNvSpPr txBox="1"/>
          <p:nvPr/>
        </p:nvSpPr>
        <p:spPr>
          <a:xfrm>
            <a:off x="424546" y="1959180"/>
            <a:ext cx="6094602" cy="454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ko-KR" altLang="en-US" sz="1400" dirty="0">
                <a:latin typeface="+mj-lt"/>
              </a:rPr>
              <a:t>고객관리대장</a:t>
            </a:r>
            <a:endParaRPr lang="en-US" altLang="ko-KR" sz="14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1D5B16-F498-98EF-7264-50ACE8AB99D7}"/>
              </a:ext>
            </a:extLst>
          </p:cNvPr>
          <p:cNvSpPr txBox="1"/>
          <p:nvPr/>
        </p:nvSpPr>
        <p:spPr>
          <a:xfrm>
            <a:off x="-40968" y="5435759"/>
            <a:ext cx="46102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+mj-lt"/>
              </a:rPr>
              <a:t>결과</a:t>
            </a:r>
            <a:r>
              <a:rPr lang="en-US" altLang="ko-KR" sz="1400" dirty="0">
                <a:latin typeface="+mj-lt"/>
              </a:rPr>
              <a:t>1&lt;- </a:t>
            </a:r>
            <a:r>
              <a:rPr lang="ko-KR" altLang="en-US" sz="1400" dirty="0">
                <a:latin typeface="+mj-lt"/>
              </a:rPr>
              <a:t>고객이름</a:t>
            </a:r>
            <a:r>
              <a:rPr lang="en-US" altLang="ko-KR" sz="1400" dirty="0">
                <a:latin typeface="+mj-lt"/>
              </a:rPr>
              <a:t>(</a:t>
            </a:r>
            <a:r>
              <a:rPr lang="ko-KR" altLang="en-US" sz="1400" dirty="0">
                <a:latin typeface="+mj-lt"/>
              </a:rPr>
              <a:t>고객이름</a:t>
            </a:r>
            <a:r>
              <a:rPr lang="en-US" altLang="ko-KR" sz="1400" dirty="0">
                <a:latin typeface="+mj-lt"/>
              </a:rPr>
              <a:t>(</a:t>
            </a:r>
            <a:r>
              <a:rPr lang="ko-KR" altLang="en-US" sz="1400" dirty="0">
                <a:latin typeface="+mj-lt"/>
              </a:rPr>
              <a:t>고객관리대장</a:t>
            </a:r>
            <a:r>
              <a:rPr lang="en-US" altLang="ko-KR" sz="1400" dirty="0">
                <a:latin typeface="+mj-lt"/>
              </a:rPr>
              <a:t>))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9B1221-A1B9-A8B3-0781-97351CB5A9AC}"/>
              </a:ext>
            </a:extLst>
          </p:cNvPr>
          <p:cNvSpPr txBox="1"/>
          <p:nvPr/>
        </p:nvSpPr>
        <p:spPr>
          <a:xfrm>
            <a:off x="3471847" y="1959180"/>
            <a:ext cx="1283491" cy="454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ko-KR" altLang="en-US" sz="1400" dirty="0">
                <a:latin typeface="+mj-lt"/>
              </a:rPr>
              <a:t>질의결과</a:t>
            </a:r>
            <a:r>
              <a:rPr lang="en-US" altLang="ko-KR" sz="1400" dirty="0">
                <a:latin typeface="+mj-lt"/>
              </a:rPr>
              <a:t>1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0F5592B-B731-0B51-38A5-24ECBE61EDB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921189" y="5128860"/>
            <a:ext cx="0" cy="2092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01677D75-DB0F-B5E4-11ED-0B860F6B4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66" y="2413856"/>
            <a:ext cx="2838846" cy="27150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23BB9F9-483E-7F2B-5057-03567C01A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771" y="2484765"/>
            <a:ext cx="3705742" cy="8478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7722BB-3F7B-96CC-A41A-5EF766F4ED81}"/>
              </a:ext>
            </a:extLst>
          </p:cNvPr>
          <p:cNvSpPr txBox="1"/>
          <p:nvPr/>
        </p:nvSpPr>
        <p:spPr>
          <a:xfrm>
            <a:off x="5225653" y="2009197"/>
            <a:ext cx="6094602" cy="454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ko-KR" altLang="en-US" sz="1400" dirty="0">
                <a:latin typeface="+mj-lt"/>
              </a:rPr>
              <a:t>상품권발급대장</a:t>
            </a:r>
            <a:endParaRPr lang="en-US" altLang="ko-KR" sz="14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2D3131-6CB0-6727-81A9-7DDD0814F315}"/>
              </a:ext>
            </a:extLst>
          </p:cNvPr>
          <p:cNvSpPr txBox="1"/>
          <p:nvPr/>
        </p:nvSpPr>
        <p:spPr>
          <a:xfrm>
            <a:off x="2870596" y="3774739"/>
            <a:ext cx="90388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+mj-lt"/>
              </a:rPr>
              <a:t>결과</a:t>
            </a:r>
            <a:r>
              <a:rPr lang="en-US" altLang="ko-KR" sz="1400" dirty="0">
                <a:latin typeface="+mj-lt"/>
              </a:rPr>
              <a:t>2&lt;- </a:t>
            </a:r>
            <a:r>
              <a:rPr lang="ko-KR" altLang="en-US" sz="1400" dirty="0">
                <a:latin typeface="+mj-lt"/>
              </a:rPr>
              <a:t>고객이름</a:t>
            </a:r>
            <a:r>
              <a:rPr lang="en-US" altLang="ko-KR" sz="1400" dirty="0">
                <a:latin typeface="+mj-lt"/>
              </a:rPr>
              <a:t>(</a:t>
            </a:r>
            <a:r>
              <a:rPr lang="ko-KR" altLang="en-US" sz="1400" dirty="0">
                <a:latin typeface="+mj-lt"/>
              </a:rPr>
              <a:t>상품권관리대장</a:t>
            </a:r>
            <a:r>
              <a:rPr lang="en-US" altLang="ko-KR" sz="1400" dirty="0">
                <a:latin typeface="+mj-lt"/>
              </a:rPr>
              <a:t>)</a:t>
            </a:r>
            <a:endParaRPr lang="ko-KR" altLang="en-US" sz="14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50C49BD-A86C-46AA-EE43-75872DF5B14E}"/>
              </a:ext>
            </a:extLst>
          </p:cNvPr>
          <p:cNvCxnSpPr>
            <a:cxnSpLocks/>
          </p:cNvCxnSpPr>
          <p:nvPr/>
        </p:nvCxnSpPr>
        <p:spPr>
          <a:xfrm>
            <a:off x="6703313" y="3510216"/>
            <a:ext cx="0" cy="2092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19E0E4D-C50F-A7DB-717D-6AA66688E555}"/>
              </a:ext>
            </a:extLst>
          </p:cNvPr>
          <p:cNvSpPr txBox="1"/>
          <p:nvPr/>
        </p:nvSpPr>
        <p:spPr>
          <a:xfrm>
            <a:off x="5063667" y="4290811"/>
            <a:ext cx="1032333" cy="454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ko-KR" altLang="en-US" sz="1400" dirty="0">
                <a:latin typeface="+mj-lt"/>
              </a:rPr>
              <a:t>질의결과</a:t>
            </a:r>
            <a:r>
              <a:rPr lang="en-US" altLang="ko-KR" sz="1400" dirty="0">
                <a:latin typeface="+mj-lt"/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F4AEB9-5959-E123-BF38-00E9161F50E2}"/>
              </a:ext>
            </a:extLst>
          </p:cNvPr>
          <p:cNvSpPr txBox="1"/>
          <p:nvPr/>
        </p:nvSpPr>
        <p:spPr>
          <a:xfrm>
            <a:off x="5063667" y="5139900"/>
            <a:ext cx="6094602" cy="454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ko-KR" altLang="en-US" sz="1400" dirty="0">
                <a:latin typeface="+mj-lt"/>
              </a:rPr>
              <a:t>질의결과</a:t>
            </a:r>
            <a:r>
              <a:rPr lang="en-US" altLang="ko-KR" sz="1400" dirty="0">
                <a:latin typeface="+mj-lt"/>
              </a:rPr>
              <a:t>3 &lt;= </a:t>
            </a:r>
            <a:r>
              <a:rPr lang="ko-KR" altLang="en-US" sz="1400" dirty="0">
                <a:latin typeface="+mj-lt"/>
              </a:rPr>
              <a:t>질의결과</a:t>
            </a:r>
            <a:r>
              <a:rPr lang="en-US" altLang="ko-KR" sz="1400" dirty="0">
                <a:latin typeface="+mj-lt"/>
              </a:rPr>
              <a:t>1 - </a:t>
            </a:r>
            <a:r>
              <a:rPr lang="ko-KR" altLang="en-US" sz="1400" dirty="0">
                <a:latin typeface="+mj-lt"/>
              </a:rPr>
              <a:t>질의결과</a:t>
            </a:r>
            <a:r>
              <a:rPr lang="en-US" altLang="ko-KR" sz="1400" dirty="0">
                <a:latin typeface="+mj-lt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E9EB6B-480A-F0B2-C13B-5179DA2E1660}"/>
              </a:ext>
            </a:extLst>
          </p:cNvPr>
          <p:cNvSpPr txBox="1"/>
          <p:nvPr/>
        </p:nvSpPr>
        <p:spPr>
          <a:xfrm>
            <a:off x="9493318" y="1903197"/>
            <a:ext cx="1032333" cy="454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ko-KR" altLang="en-US" sz="1400" dirty="0">
                <a:latin typeface="+mj-lt"/>
              </a:rPr>
              <a:t>질의결과</a:t>
            </a:r>
            <a:r>
              <a:rPr lang="en-US" altLang="ko-KR" sz="1400" dirty="0">
                <a:latin typeface="+mj-lt"/>
              </a:rPr>
              <a:t>3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09D7006-2472-5236-BF11-54FF535670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8891" y="2542273"/>
            <a:ext cx="676369" cy="271500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63EAA62-B308-D835-66EC-0C87EBC411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5706" y="4312039"/>
            <a:ext cx="657317" cy="86689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AD73711-E079-AA02-380B-28D8CC1314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53365" y="2513890"/>
            <a:ext cx="657317" cy="208626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637CE42-6229-8BBB-0586-AECE3A8A2964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차집합</a:t>
            </a:r>
            <a:r>
              <a:rPr lang="en-US" altLang="ko-KR" b="1" dirty="0"/>
              <a:t>(Relative </a:t>
            </a:r>
            <a:r>
              <a:rPr lang="en-US" altLang="ko-KR" b="1"/>
              <a:t>Complement) -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87698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EE3692-B735-09D1-A85E-2C3442A0B560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카티션</a:t>
            </a:r>
            <a:r>
              <a:rPr lang="ko-KR" altLang="en-US" b="1" dirty="0"/>
              <a:t> 프로덕트</a:t>
            </a:r>
            <a:r>
              <a:rPr lang="en-US" altLang="ko-KR" b="1" dirty="0"/>
              <a:t>(Cartesian Product) </a:t>
            </a:r>
            <a:r>
              <a:rPr lang="en-US" altLang="ko-KR" b="0" i="0" dirty="0">
                <a:solidFill>
                  <a:srgbClr val="373E48"/>
                </a:solidFill>
                <a:effectLst/>
                <a:highlight>
                  <a:srgbClr val="FFFFFF"/>
                </a:highlight>
                <a:latin typeface="RegularFont"/>
              </a:rPr>
              <a:t>×</a:t>
            </a:r>
            <a:endParaRPr lang="ko-KR" altLang="en-US" b="1" dirty="0"/>
          </a:p>
        </p:txBody>
      </p:sp>
      <p:sp>
        <p:nvSpPr>
          <p:cNvPr id="3" name="도형 19">
            <a:extLst>
              <a:ext uri="{FF2B5EF4-FFF2-40B4-BE49-F238E27FC236}">
                <a16:creationId xmlns:a16="http://schemas.microsoft.com/office/drawing/2014/main" id="{DC97B9F2-076D-304C-1C97-0556297E5551}"/>
              </a:ext>
            </a:extLst>
          </p:cNvPr>
          <p:cNvSpPr>
            <a:spLocks/>
          </p:cNvSpPr>
          <p:nvPr/>
        </p:nvSpPr>
        <p:spPr>
          <a:xfrm>
            <a:off x="423544" y="1259603"/>
            <a:ext cx="11438717" cy="1491242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ko-KR" altLang="en-US" sz="1600" b="1" dirty="0" err="1">
                <a:latin typeface="+mj-lt"/>
              </a:rPr>
              <a:t>카티션</a:t>
            </a:r>
            <a:r>
              <a:rPr lang="ko-KR" altLang="en-US" sz="1600" b="1" dirty="0">
                <a:latin typeface="+mj-lt"/>
              </a:rPr>
              <a:t> 프로덕트</a:t>
            </a:r>
            <a:r>
              <a:rPr lang="en-US" altLang="ko-KR" sz="1600" b="1" dirty="0">
                <a:latin typeface="+mj-lt"/>
              </a:rPr>
              <a:t>(Cartesian Product)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1600" b="1" dirty="0">
                <a:latin typeface="+mj-lt"/>
              </a:rPr>
              <a:t> - </a:t>
            </a:r>
            <a:r>
              <a:rPr lang="ko-KR" altLang="en-US" sz="1600" b="1" dirty="0">
                <a:latin typeface="+mj-lt"/>
              </a:rPr>
              <a:t>일반적으로는 사용하지 않음</a:t>
            </a:r>
            <a:r>
              <a:rPr lang="en-US" altLang="ko-KR" sz="1600" b="1" dirty="0">
                <a:latin typeface="+mj-lt"/>
              </a:rPr>
              <a:t>.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1600" b="1" dirty="0">
                <a:latin typeface="+mj-lt"/>
              </a:rPr>
              <a:t> - R</a:t>
            </a:r>
            <a:r>
              <a:rPr lang="ko-KR" altLang="en-US" sz="1600" b="1" dirty="0">
                <a:latin typeface="+mj-lt"/>
              </a:rPr>
              <a:t>과 </a:t>
            </a:r>
            <a:r>
              <a:rPr lang="en-US" altLang="ko-KR" sz="1600" b="1" dirty="0">
                <a:latin typeface="+mj-lt"/>
              </a:rPr>
              <a:t>S</a:t>
            </a:r>
            <a:r>
              <a:rPr lang="ko-KR" altLang="en-US" sz="1600" b="1" dirty="0">
                <a:latin typeface="+mj-lt"/>
              </a:rPr>
              <a:t>의 </a:t>
            </a:r>
            <a:r>
              <a:rPr lang="ko-KR" altLang="en-US" sz="1600" b="1" dirty="0" err="1">
                <a:latin typeface="+mj-lt"/>
              </a:rPr>
              <a:t>튜플들의</a:t>
            </a:r>
            <a:r>
              <a:rPr lang="ko-KR" altLang="en-US" sz="1600" b="1" dirty="0">
                <a:latin typeface="+mj-lt"/>
              </a:rPr>
              <a:t> 모든 가능한 조합 릴레이션</a:t>
            </a:r>
            <a:endParaRPr lang="en-US" altLang="ko-KR" sz="1600" b="1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D11438-5876-4ABC-85EA-ADDF2EB61D24}"/>
              </a:ext>
            </a:extLst>
          </p:cNvPr>
          <p:cNvSpPr txBox="1"/>
          <p:nvPr/>
        </p:nvSpPr>
        <p:spPr>
          <a:xfrm>
            <a:off x="1098958" y="4224520"/>
            <a:ext cx="90388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latin typeface="+mj-lt"/>
              </a:rPr>
              <a:t>릴레이션</a:t>
            </a:r>
            <a:r>
              <a:rPr lang="en-US" altLang="ko-KR" sz="2800" dirty="0">
                <a:latin typeface="+mj-lt"/>
              </a:rPr>
              <a:t>R X </a:t>
            </a:r>
            <a:r>
              <a:rPr lang="ko-KR" altLang="en-US" sz="2800" dirty="0">
                <a:latin typeface="+mj-lt"/>
              </a:rPr>
              <a:t>릴레이션</a:t>
            </a:r>
            <a:r>
              <a:rPr lang="en-US" altLang="ko-KR" sz="2800" dirty="0">
                <a:latin typeface="+mj-lt"/>
              </a:rPr>
              <a:t>S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34897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5BA01D-CDF8-49F3-1397-987323982F84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카티션</a:t>
            </a:r>
            <a:r>
              <a:rPr lang="ko-KR" altLang="en-US" b="1" dirty="0"/>
              <a:t> 프로덕트</a:t>
            </a:r>
            <a:r>
              <a:rPr lang="en-US" altLang="ko-KR" b="1" dirty="0"/>
              <a:t>(Cartesian Product)</a:t>
            </a:r>
            <a:endParaRPr lang="ko-KR" altLang="en-US" b="1" dirty="0"/>
          </a:p>
        </p:txBody>
      </p:sp>
      <p:sp>
        <p:nvSpPr>
          <p:cNvPr id="3" name="도형 19">
            <a:extLst>
              <a:ext uri="{FF2B5EF4-FFF2-40B4-BE49-F238E27FC236}">
                <a16:creationId xmlns:a16="http://schemas.microsoft.com/office/drawing/2014/main" id="{7355BCE1-C8E7-1726-BE48-552D1E733F44}"/>
              </a:ext>
            </a:extLst>
          </p:cNvPr>
          <p:cNvSpPr>
            <a:spLocks/>
          </p:cNvSpPr>
          <p:nvPr/>
        </p:nvSpPr>
        <p:spPr>
          <a:xfrm>
            <a:off x="423544" y="1259603"/>
            <a:ext cx="11438717" cy="506357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ko-KR" altLang="en-US" sz="1600" b="1" dirty="0">
                <a:latin typeface="+mj-lt"/>
              </a:rPr>
              <a:t>질의 </a:t>
            </a:r>
            <a:r>
              <a:rPr lang="en-US" altLang="ko-KR" sz="1600" b="1" dirty="0">
                <a:latin typeface="+mj-lt"/>
              </a:rPr>
              <a:t>: </a:t>
            </a:r>
            <a:r>
              <a:rPr lang="ko-KR" altLang="en-US" sz="1600" b="1" dirty="0">
                <a:latin typeface="+mj-lt"/>
              </a:rPr>
              <a:t>상품권발급 대장과 고객정보 간의 </a:t>
            </a:r>
            <a:r>
              <a:rPr lang="ko-KR" altLang="en-US" sz="1600" b="1" dirty="0" err="1">
                <a:latin typeface="+mj-lt"/>
              </a:rPr>
              <a:t>카티션</a:t>
            </a:r>
            <a:r>
              <a:rPr lang="ko-KR" altLang="en-US" sz="1600" b="1" dirty="0">
                <a:latin typeface="+mj-lt"/>
              </a:rPr>
              <a:t> 곱을 </a:t>
            </a:r>
            <a:r>
              <a:rPr lang="ko-KR" altLang="en-US" sz="1600" b="1" dirty="0" err="1">
                <a:latin typeface="+mj-lt"/>
              </a:rPr>
              <a:t>구하시오</a:t>
            </a:r>
            <a:r>
              <a:rPr lang="en-US" altLang="ko-KR" sz="1600" b="1" dirty="0">
                <a:latin typeface="+mj-lt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EAC187-94C5-035E-2087-BCB83E9C2EDD}"/>
              </a:ext>
            </a:extLst>
          </p:cNvPr>
          <p:cNvSpPr txBox="1"/>
          <p:nvPr/>
        </p:nvSpPr>
        <p:spPr>
          <a:xfrm>
            <a:off x="1295402" y="2580259"/>
            <a:ext cx="6094602" cy="454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ko-KR" altLang="en-US" sz="1400" dirty="0">
                <a:latin typeface="+mj-lt"/>
              </a:rPr>
              <a:t>고객관리대장</a:t>
            </a:r>
            <a:endParaRPr lang="en-US" altLang="ko-KR" sz="14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51E8A8-7000-D6C3-0D90-8704BA064357}"/>
              </a:ext>
            </a:extLst>
          </p:cNvPr>
          <p:cNvSpPr txBox="1"/>
          <p:nvPr/>
        </p:nvSpPr>
        <p:spPr>
          <a:xfrm>
            <a:off x="6729901" y="2974324"/>
            <a:ext cx="1283491" cy="454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ko-KR" altLang="en-US" sz="1400" dirty="0">
                <a:latin typeface="+mj-lt"/>
              </a:rPr>
              <a:t>질의결과</a:t>
            </a:r>
            <a:endParaRPr lang="en-US" altLang="ko-KR" sz="14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9F6900-2BCA-E3CF-65A0-EA55877E8E4A}"/>
              </a:ext>
            </a:extLst>
          </p:cNvPr>
          <p:cNvSpPr txBox="1"/>
          <p:nvPr/>
        </p:nvSpPr>
        <p:spPr>
          <a:xfrm>
            <a:off x="1295402" y="4316836"/>
            <a:ext cx="6094602" cy="454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ko-KR" altLang="en-US" sz="1400" dirty="0">
                <a:latin typeface="+mj-lt"/>
              </a:rPr>
              <a:t>상품권발급대장</a:t>
            </a:r>
            <a:endParaRPr lang="en-US" altLang="ko-KR" sz="14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E2AFE0-7CE2-FD15-48B3-06F3452FE9FE}"/>
              </a:ext>
            </a:extLst>
          </p:cNvPr>
          <p:cNvSpPr txBox="1"/>
          <p:nvPr/>
        </p:nvSpPr>
        <p:spPr>
          <a:xfrm>
            <a:off x="2918722" y="3869112"/>
            <a:ext cx="36580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+mj-lt"/>
              </a:rPr>
              <a:t>고객관리대장 </a:t>
            </a:r>
            <a:r>
              <a:rPr lang="en-US" altLang="ko-KR" sz="1400" dirty="0">
                <a:latin typeface="+mj-lt"/>
              </a:rPr>
              <a:t>X </a:t>
            </a:r>
            <a:r>
              <a:rPr lang="ko-KR" altLang="en-US" sz="1400" dirty="0">
                <a:latin typeface="+mj-lt"/>
              </a:rPr>
              <a:t>상품권발급대장</a:t>
            </a:r>
            <a:endParaRPr lang="ko-KR" altLang="en-US" sz="14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F193B8A-0905-0813-41E3-F5A1A22FA45C}"/>
              </a:ext>
            </a:extLst>
          </p:cNvPr>
          <p:cNvCxnSpPr>
            <a:cxnSpLocks/>
          </p:cNvCxnSpPr>
          <p:nvPr/>
        </p:nvCxnSpPr>
        <p:spPr>
          <a:xfrm>
            <a:off x="2326699" y="3525252"/>
            <a:ext cx="1013913" cy="3155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E9B7A5D0-505C-63AC-BF1C-82BFD98A1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837" y="3039593"/>
            <a:ext cx="733527" cy="70494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E6D9BBB-1752-A415-F094-789C9892C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837" y="4904985"/>
            <a:ext cx="695422" cy="6382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E31280A-BEF0-3182-A162-67ADE57522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4069" y="4020550"/>
            <a:ext cx="1352739" cy="1047896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987D05B-4DBC-1B1F-88D6-5CEF8DA85D00}"/>
              </a:ext>
            </a:extLst>
          </p:cNvPr>
          <p:cNvCxnSpPr>
            <a:cxnSpLocks/>
          </p:cNvCxnSpPr>
          <p:nvPr/>
        </p:nvCxnSpPr>
        <p:spPr>
          <a:xfrm flipV="1">
            <a:off x="2479099" y="4331110"/>
            <a:ext cx="1013913" cy="9164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58CD442-1D04-679C-EFAF-D41519A89A40}"/>
              </a:ext>
            </a:extLst>
          </p:cNvPr>
          <p:cNvCxnSpPr>
            <a:cxnSpLocks/>
          </p:cNvCxnSpPr>
          <p:nvPr/>
        </p:nvCxnSpPr>
        <p:spPr>
          <a:xfrm>
            <a:off x="6096000" y="4020550"/>
            <a:ext cx="698069" cy="1292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251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9">
            <a:extLst>
              <a:ext uri="{FF2B5EF4-FFF2-40B4-BE49-F238E27FC236}">
                <a16:creationId xmlns:a16="http://schemas.microsoft.com/office/drawing/2014/main" id="{6B336173-EFB1-82EF-B384-B5925FE6FAC3}"/>
              </a:ext>
            </a:extLst>
          </p:cNvPr>
          <p:cNvSpPr>
            <a:spLocks/>
          </p:cNvSpPr>
          <p:nvPr/>
        </p:nvSpPr>
        <p:spPr>
          <a:xfrm>
            <a:off x="423544" y="1259603"/>
            <a:ext cx="11438717" cy="1491242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ko-KR" altLang="en-US" sz="1600" b="1" dirty="0">
                <a:latin typeface="+mj-lt"/>
              </a:rPr>
              <a:t>디비전</a:t>
            </a:r>
            <a:r>
              <a:rPr lang="en-US" altLang="ko-KR" sz="1600" b="1" dirty="0">
                <a:latin typeface="+mj-lt"/>
              </a:rPr>
              <a:t>(Division)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1600" b="1" dirty="0">
                <a:latin typeface="+mj-lt"/>
              </a:rPr>
              <a:t> - </a:t>
            </a:r>
            <a:r>
              <a:rPr lang="ko-KR" altLang="en-US" sz="1600" b="1" dirty="0">
                <a:latin typeface="+mj-lt"/>
              </a:rPr>
              <a:t>차수가 </a:t>
            </a:r>
            <a:r>
              <a:rPr lang="en-US" altLang="ko-KR" sz="1600" b="1" dirty="0" err="1">
                <a:latin typeface="+mj-lt"/>
              </a:rPr>
              <a:t>n+m</a:t>
            </a:r>
            <a:r>
              <a:rPr lang="ko-KR" altLang="en-US" sz="1600" b="1" dirty="0">
                <a:latin typeface="+mj-lt"/>
              </a:rPr>
              <a:t>인 릴레이션</a:t>
            </a:r>
            <a:r>
              <a:rPr lang="en-US" altLang="ko-KR" sz="1600" b="1" dirty="0">
                <a:latin typeface="+mj-lt"/>
              </a:rPr>
              <a:t>R </a:t>
            </a:r>
            <a:r>
              <a:rPr lang="ko-KR" altLang="en-US" sz="1600" b="1" dirty="0">
                <a:latin typeface="+mj-lt"/>
              </a:rPr>
              <a:t>과 차수가 </a:t>
            </a:r>
            <a:r>
              <a:rPr lang="en-US" altLang="ko-KR" sz="1600" b="1" dirty="0">
                <a:latin typeface="+mj-lt"/>
              </a:rPr>
              <a:t>m</a:t>
            </a:r>
            <a:r>
              <a:rPr lang="ko-KR" altLang="en-US" sz="1600" b="1" dirty="0">
                <a:latin typeface="+mj-lt"/>
              </a:rPr>
              <a:t>인 릴레이션</a:t>
            </a:r>
            <a:r>
              <a:rPr lang="en-US" altLang="ko-KR" sz="1600" b="1" dirty="0">
                <a:latin typeface="+mj-lt"/>
              </a:rPr>
              <a:t>S</a:t>
            </a:r>
            <a:r>
              <a:rPr lang="ko-KR" altLang="en-US" sz="1600" b="1" dirty="0">
                <a:latin typeface="+mj-lt"/>
              </a:rPr>
              <a:t>의 디비전 </a:t>
            </a:r>
            <a:r>
              <a:rPr lang="en-US" altLang="ko-KR" sz="1600" b="1" dirty="0">
                <a:latin typeface="+mj-lt"/>
              </a:rPr>
              <a:t>R/S</a:t>
            </a:r>
            <a:r>
              <a:rPr lang="ko-KR" altLang="en-US" sz="1600" b="1" dirty="0">
                <a:latin typeface="+mj-lt"/>
              </a:rPr>
              <a:t>는 차수가 </a:t>
            </a:r>
            <a:r>
              <a:rPr lang="en-US" altLang="ko-KR" sz="1600" b="1" dirty="0">
                <a:latin typeface="+mj-lt"/>
              </a:rPr>
              <a:t>n</a:t>
            </a:r>
            <a:r>
              <a:rPr lang="ko-KR" altLang="en-US" sz="1600" b="1" dirty="0">
                <a:latin typeface="+mj-lt"/>
              </a:rPr>
              <a:t>이 되고</a:t>
            </a:r>
            <a:r>
              <a:rPr lang="en-US" altLang="ko-KR" sz="1600" b="1" dirty="0">
                <a:latin typeface="+mj-lt"/>
              </a:rPr>
              <a:t>, S</a:t>
            </a:r>
            <a:r>
              <a:rPr lang="ko-KR" altLang="en-US" sz="1600" b="1" dirty="0">
                <a:latin typeface="+mj-lt"/>
              </a:rPr>
              <a:t>에 속하는 모든 </a:t>
            </a:r>
            <a:r>
              <a:rPr lang="ko-KR" altLang="en-US" sz="1600" b="1" dirty="0" err="1">
                <a:latin typeface="+mj-lt"/>
              </a:rPr>
              <a:t>튜플</a:t>
            </a:r>
            <a:r>
              <a:rPr lang="ko-KR" altLang="en-US" sz="1600" b="1" dirty="0">
                <a:latin typeface="+mj-lt"/>
              </a:rPr>
              <a:t> </a:t>
            </a:r>
            <a:r>
              <a:rPr lang="en-US" altLang="ko-KR" sz="1600" b="1" dirty="0">
                <a:latin typeface="+mj-lt"/>
              </a:rPr>
              <a:t>u</a:t>
            </a:r>
            <a:r>
              <a:rPr lang="ko-KR" altLang="en-US" sz="1600" b="1" dirty="0">
                <a:latin typeface="+mj-lt"/>
              </a:rPr>
              <a:t>에 대하여 </a:t>
            </a:r>
            <a:r>
              <a:rPr lang="en-US" altLang="ko-KR" sz="1600" b="1" dirty="0" err="1">
                <a:latin typeface="+mj-lt"/>
              </a:rPr>
              <a:t>tu</a:t>
            </a:r>
            <a:r>
              <a:rPr lang="ko-KR" altLang="en-US" sz="1600" b="1" dirty="0">
                <a:latin typeface="+mj-lt"/>
              </a:rPr>
              <a:t>가 </a:t>
            </a:r>
            <a:r>
              <a:rPr lang="en-US" altLang="ko-KR" sz="1600" b="1" dirty="0">
                <a:latin typeface="+mj-lt"/>
              </a:rPr>
              <a:t>R</a:t>
            </a:r>
            <a:r>
              <a:rPr lang="ko-KR" altLang="en-US" sz="1600" b="1" dirty="0">
                <a:latin typeface="+mj-lt"/>
              </a:rPr>
              <a:t>에 존재하는 </a:t>
            </a:r>
            <a:r>
              <a:rPr lang="ko-KR" altLang="en-US" sz="1600" b="1" dirty="0" err="1">
                <a:latin typeface="+mj-lt"/>
              </a:rPr>
              <a:t>튜플</a:t>
            </a:r>
            <a:r>
              <a:rPr lang="ko-KR" altLang="en-US" sz="1600" b="1" dirty="0">
                <a:latin typeface="+mj-lt"/>
              </a:rPr>
              <a:t> </a:t>
            </a:r>
            <a:r>
              <a:rPr lang="en-US" altLang="ko-KR" sz="1600" b="1" dirty="0">
                <a:latin typeface="+mj-lt"/>
              </a:rPr>
              <a:t>t</a:t>
            </a:r>
            <a:r>
              <a:rPr lang="ko-KR" altLang="en-US" sz="1600" b="1" dirty="0">
                <a:latin typeface="+mj-lt"/>
              </a:rPr>
              <a:t>들의 집합</a:t>
            </a:r>
            <a:endParaRPr lang="en-US" altLang="ko-KR" sz="1600" b="1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A50D5A-D182-94BB-CFA6-EE770BA70717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디비전</a:t>
            </a:r>
            <a:r>
              <a:rPr lang="en-US" altLang="ko-KR" b="1" dirty="0"/>
              <a:t>(Division)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6ABC79-FE8D-DA9C-48B1-34DB4CFB344E}"/>
              </a:ext>
            </a:extLst>
          </p:cNvPr>
          <p:cNvSpPr txBox="1"/>
          <p:nvPr/>
        </p:nvSpPr>
        <p:spPr>
          <a:xfrm>
            <a:off x="1098958" y="4224520"/>
            <a:ext cx="90388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latin typeface="+mj-lt"/>
              </a:rPr>
              <a:t>릴레이션</a:t>
            </a:r>
            <a:r>
              <a:rPr lang="en-US" altLang="ko-KR" sz="2800" dirty="0">
                <a:latin typeface="+mj-lt"/>
              </a:rPr>
              <a:t>R % </a:t>
            </a:r>
            <a:r>
              <a:rPr lang="ko-KR" altLang="en-US" sz="2800" dirty="0">
                <a:latin typeface="+mj-lt"/>
              </a:rPr>
              <a:t>릴레이션</a:t>
            </a:r>
            <a:r>
              <a:rPr lang="en-US" altLang="ko-KR" sz="2800" dirty="0">
                <a:latin typeface="+mj-lt"/>
              </a:rPr>
              <a:t>S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08952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F40B12-99A2-14DE-3D2D-E8AD942227D5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디비전</a:t>
            </a:r>
            <a:r>
              <a:rPr lang="en-US" altLang="ko-KR" b="1" dirty="0"/>
              <a:t>(Division)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1CBFEE-EFE2-698A-EB52-7C0E0EDF9855}"/>
              </a:ext>
            </a:extLst>
          </p:cNvPr>
          <p:cNvSpPr txBox="1"/>
          <p:nvPr/>
        </p:nvSpPr>
        <p:spPr>
          <a:xfrm>
            <a:off x="2663843" y="1719141"/>
            <a:ext cx="1283491" cy="454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ko-KR" altLang="en-US" sz="1400" dirty="0">
                <a:latin typeface="+mj-lt"/>
              </a:rPr>
              <a:t>컬럼</a:t>
            </a:r>
            <a:r>
              <a:rPr lang="en-US" altLang="ko-KR" sz="1400" dirty="0">
                <a:latin typeface="+mj-lt"/>
              </a:rPr>
              <a:t>12</a:t>
            </a:r>
            <a:r>
              <a:rPr lang="ko-KR" altLang="en-US" sz="1400" dirty="0">
                <a:latin typeface="+mj-lt"/>
              </a:rPr>
              <a:t>테이블</a:t>
            </a:r>
            <a:endParaRPr lang="en-US" altLang="ko-KR" sz="14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FDBC07-B9F0-A573-67EB-56506F7487FD}"/>
              </a:ext>
            </a:extLst>
          </p:cNvPr>
          <p:cNvSpPr txBox="1"/>
          <p:nvPr/>
        </p:nvSpPr>
        <p:spPr>
          <a:xfrm>
            <a:off x="7241666" y="1773214"/>
            <a:ext cx="1283491" cy="454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ko-KR" altLang="en-US" sz="1400" dirty="0">
                <a:latin typeface="+mj-lt"/>
              </a:rPr>
              <a:t>질의결과</a:t>
            </a:r>
            <a:endParaRPr lang="en-US" altLang="ko-KR" sz="1400" dirty="0">
              <a:latin typeface="+mj-lt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4EAAE4C-D3FB-D31A-03C1-ABF7BD0A0FF0}"/>
              </a:ext>
            </a:extLst>
          </p:cNvPr>
          <p:cNvCxnSpPr>
            <a:cxnSpLocks/>
          </p:cNvCxnSpPr>
          <p:nvPr/>
        </p:nvCxnSpPr>
        <p:spPr>
          <a:xfrm flipV="1">
            <a:off x="6227753" y="2634489"/>
            <a:ext cx="1013913" cy="167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B5AA59AC-028A-032E-F352-B9A87E1F1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508" y="2276799"/>
            <a:ext cx="962159" cy="25149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637381B-84D3-12B2-D007-98EF6E47E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219" y="2436920"/>
            <a:ext cx="485843" cy="4286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A0F4035-AA2A-0394-329F-E4B449BC4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1219" y="3309944"/>
            <a:ext cx="476316" cy="6287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0656161-D128-5758-0B27-3CC02AEA05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1219" y="4367828"/>
            <a:ext cx="476316" cy="8478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F67AE8-8670-EEB7-A8BF-B3A3BD1AC172}"/>
              </a:ext>
            </a:extLst>
          </p:cNvPr>
          <p:cNvSpPr txBox="1"/>
          <p:nvPr/>
        </p:nvSpPr>
        <p:spPr>
          <a:xfrm>
            <a:off x="4293623" y="2407151"/>
            <a:ext cx="485843" cy="454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en-US" altLang="ko-KR" sz="1400" dirty="0">
                <a:latin typeface="+mj-lt"/>
              </a:rPr>
              <a:t>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15C53C-BAB5-587D-839B-288FFC61E769}"/>
              </a:ext>
            </a:extLst>
          </p:cNvPr>
          <p:cNvSpPr txBox="1"/>
          <p:nvPr/>
        </p:nvSpPr>
        <p:spPr>
          <a:xfrm>
            <a:off x="4287680" y="3396975"/>
            <a:ext cx="485843" cy="454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en-US" altLang="ko-KR" sz="1400" dirty="0">
                <a:latin typeface="+mj-lt"/>
              </a:rPr>
              <a:t>÷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F55A89-19CD-8B0F-CADB-F01CF0C89795}"/>
              </a:ext>
            </a:extLst>
          </p:cNvPr>
          <p:cNvSpPr txBox="1"/>
          <p:nvPr/>
        </p:nvSpPr>
        <p:spPr>
          <a:xfrm>
            <a:off x="4281737" y="4386799"/>
            <a:ext cx="485843" cy="454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en-US" altLang="ko-KR" sz="1400" dirty="0">
                <a:latin typeface="+mj-lt"/>
              </a:rPr>
              <a:t>÷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B9E847-650A-EC99-156B-D1483B6476D8}"/>
              </a:ext>
            </a:extLst>
          </p:cNvPr>
          <p:cNvSpPr txBox="1"/>
          <p:nvPr/>
        </p:nvSpPr>
        <p:spPr>
          <a:xfrm>
            <a:off x="4644676" y="2424466"/>
            <a:ext cx="1283491" cy="454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ko-KR" altLang="en-US" sz="1400" dirty="0">
                <a:latin typeface="+mj-lt"/>
              </a:rPr>
              <a:t>컬럼</a:t>
            </a:r>
            <a:r>
              <a:rPr lang="en-US" altLang="ko-KR" sz="1400" dirty="0">
                <a:latin typeface="+mj-lt"/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E5BBD3-E7F7-EA1A-2B8F-11C813DF9DAD}"/>
              </a:ext>
            </a:extLst>
          </p:cNvPr>
          <p:cNvSpPr txBox="1"/>
          <p:nvPr/>
        </p:nvSpPr>
        <p:spPr>
          <a:xfrm>
            <a:off x="4665095" y="3407073"/>
            <a:ext cx="1283491" cy="454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ko-KR" altLang="en-US" sz="1400" dirty="0">
                <a:latin typeface="+mj-lt"/>
              </a:rPr>
              <a:t>컬럼</a:t>
            </a:r>
            <a:r>
              <a:rPr lang="en-US" altLang="ko-KR" sz="1400" dirty="0">
                <a:latin typeface="+mj-lt"/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FAA7EF-EE11-A08E-B4FE-77C2646580FF}"/>
              </a:ext>
            </a:extLst>
          </p:cNvPr>
          <p:cNvSpPr txBox="1"/>
          <p:nvPr/>
        </p:nvSpPr>
        <p:spPr>
          <a:xfrm>
            <a:off x="4685514" y="4421764"/>
            <a:ext cx="1283491" cy="454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ko-KR" altLang="en-US" sz="1400" dirty="0">
                <a:latin typeface="+mj-lt"/>
              </a:rPr>
              <a:t>컬럼</a:t>
            </a:r>
            <a:r>
              <a:rPr lang="en-US" altLang="ko-KR" sz="1400" dirty="0">
                <a:latin typeface="+mj-lt"/>
              </a:rPr>
              <a:t>3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52AAFD1-11FD-923A-311E-E133175A673A}"/>
              </a:ext>
            </a:extLst>
          </p:cNvPr>
          <p:cNvCxnSpPr>
            <a:cxnSpLocks/>
          </p:cNvCxnSpPr>
          <p:nvPr/>
        </p:nvCxnSpPr>
        <p:spPr>
          <a:xfrm flipV="1">
            <a:off x="6227753" y="3634411"/>
            <a:ext cx="1013913" cy="167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0EE69EA-8613-6708-5C1A-D19F5E8E3198}"/>
              </a:ext>
            </a:extLst>
          </p:cNvPr>
          <p:cNvCxnSpPr>
            <a:cxnSpLocks/>
          </p:cNvCxnSpPr>
          <p:nvPr/>
        </p:nvCxnSpPr>
        <p:spPr>
          <a:xfrm flipV="1">
            <a:off x="6227753" y="4634333"/>
            <a:ext cx="1013913" cy="167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64F08F14-A7DC-7E24-FDDB-762B146076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8788" y="2403142"/>
            <a:ext cx="476316" cy="64779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C9F7210-B65B-68E5-B202-0A49C56A31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8788" y="3341578"/>
            <a:ext cx="485843" cy="61921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85668B5-0862-95C5-80FE-A0812DE04D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18788" y="4475829"/>
            <a:ext cx="485843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35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8AA000-2DFD-30FA-26A7-B5A2D6662F14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데이터베이스 모델 </a:t>
            </a:r>
            <a:r>
              <a:rPr lang="en-US" altLang="ko-KR" b="1" dirty="0"/>
              <a:t>- </a:t>
            </a:r>
            <a:r>
              <a:rPr lang="ko-KR" altLang="en-US" b="1" dirty="0"/>
              <a:t>스키마</a:t>
            </a:r>
          </a:p>
        </p:txBody>
      </p:sp>
      <p:sp>
        <p:nvSpPr>
          <p:cNvPr id="3" name="도형 19">
            <a:extLst>
              <a:ext uri="{FF2B5EF4-FFF2-40B4-BE49-F238E27FC236}">
                <a16:creationId xmlns:a16="http://schemas.microsoft.com/office/drawing/2014/main" id="{940DF28A-2D7A-DF0E-DE0C-A40525995759}"/>
              </a:ext>
            </a:extLst>
          </p:cNvPr>
          <p:cNvSpPr>
            <a:spLocks/>
          </p:cNvSpPr>
          <p:nvPr/>
        </p:nvSpPr>
        <p:spPr>
          <a:xfrm>
            <a:off x="138545" y="711070"/>
            <a:ext cx="11438717" cy="39534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ko-KR" altLang="en-US" sz="1600" b="1" dirty="0"/>
              <a:t> </a:t>
            </a:r>
            <a:r>
              <a:rPr lang="en-US" altLang="ko-KR" sz="1600" b="1" dirty="0"/>
              <a:t>- </a:t>
            </a:r>
            <a:r>
              <a:rPr lang="ko-KR" altLang="en-US" sz="1600" b="1" dirty="0"/>
              <a:t>데이터 구조와 제약조건에 대한 명세를 기술</a:t>
            </a:r>
          </a:p>
          <a:p>
            <a:pPr latinLnBrk="0">
              <a:lnSpc>
                <a:spcPct val="200000"/>
              </a:lnSpc>
              <a:defRPr/>
            </a:pPr>
            <a:r>
              <a:rPr lang="ko-KR" altLang="en-US" sz="1600" b="1" dirty="0"/>
              <a:t> </a:t>
            </a:r>
            <a:r>
              <a:rPr lang="en-US" altLang="ko-KR" sz="1600" b="1" dirty="0"/>
              <a:t>- </a:t>
            </a:r>
            <a:r>
              <a:rPr lang="ko-KR" altLang="en-US" sz="1600" b="1" dirty="0"/>
              <a:t>개체</a:t>
            </a:r>
            <a:r>
              <a:rPr lang="en-US" altLang="ko-KR" sz="1600" b="1" dirty="0"/>
              <a:t>(entity), </a:t>
            </a:r>
            <a:r>
              <a:rPr lang="ko-KR" altLang="en-US" sz="1600" b="1" dirty="0"/>
              <a:t>속성</a:t>
            </a:r>
            <a:r>
              <a:rPr lang="en-US" altLang="ko-KR" sz="1600" b="1" dirty="0"/>
              <a:t>(attribute), </a:t>
            </a:r>
            <a:r>
              <a:rPr lang="ko-KR" altLang="en-US" sz="1600" b="1" dirty="0"/>
              <a:t>관계</a:t>
            </a:r>
            <a:r>
              <a:rPr lang="en-US" altLang="ko-KR" sz="1600" b="1" dirty="0"/>
              <a:t>(relationship)</a:t>
            </a:r>
            <a:r>
              <a:rPr lang="ko-KR" altLang="en-US" sz="1600" b="1" dirty="0"/>
              <a:t>에 대한 정의와 </a:t>
            </a:r>
            <a:endParaRPr lang="en-US" altLang="ko-KR" sz="1600" b="1" dirty="0"/>
          </a:p>
          <a:p>
            <a:pPr latinLnBrk="0">
              <a:lnSpc>
                <a:spcPct val="200000"/>
              </a:lnSpc>
              <a:defRPr/>
            </a:pPr>
            <a:r>
              <a:rPr lang="en-US" altLang="ko-KR" sz="1600" b="1" dirty="0"/>
              <a:t>   </a:t>
            </a:r>
            <a:r>
              <a:rPr lang="ko-KR" altLang="en-US" sz="1600" b="1" dirty="0"/>
              <a:t>이들이 유지해야 될 제약 조건</a:t>
            </a:r>
            <a:r>
              <a:rPr lang="en-US" altLang="ko-KR" sz="1600" b="1" dirty="0"/>
              <a:t>(constraints)</a:t>
            </a:r>
            <a:r>
              <a:rPr lang="ko-KR" altLang="en-US" sz="1600" b="1" dirty="0"/>
              <a:t>를 포함</a:t>
            </a:r>
            <a:endParaRPr lang="en-US" altLang="ko-KR" sz="1600" b="1" dirty="0"/>
          </a:p>
          <a:p>
            <a:pPr latinLnBrk="0">
              <a:lnSpc>
                <a:spcPct val="200000"/>
              </a:lnSpc>
              <a:defRPr/>
            </a:pPr>
            <a:endParaRPr lang="en-US" altLang="ko-KR" sz="1600" b="1" dirty="0"/>
          </a:p>
          <a:p>
            <a:pPr latinLnBrk="0">
              <a:lnSpc>
                <a:spcPct val="200000"/>
              </a:lnSpc>
              <a:defRPr/>
            </a:pPr>
            <a:endParaRPr lang="en-US" altLang="ko-KR" sz="1600" b="1" dirty="0"/>
          </a:p>
          <a:p>
            <a:pPr latinLnBrk="0">
              <a:lnSpc>
                <a:spcPct val="200000"/>
              </a:lnSpc>
              <a:defRPr/>
            </a:pPr>
            <a:endParaRPr lang="en-US" altLang="ko-KR" sz="1600" b="1" dirty="0"/>
          </a:p>
          <a:p>
            <a:pPr latinLnBrk="0">
              <a:lnSpc>
                <a:spcPct val="200000"/>
              </a:lnSpc>
              <a:defRPr/>
            </a:pPr>
            <a:endParaRPr lang="en-US" altLang="ko-KR" sz="1600" b="1" dirty="0"/>
          </a:p>
          <a:p>
            <a:pPr latinLnBrk="0">
              <a:lnSpc>
                <a:spcPct val="200000"/>
              </a:lnSpc>
              <a:defRPr/>
            </a:pPr>
            <a:endParaRPr lang="en-US" altLang="ko-KR" sz="1600" b="1" i="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08902D-50C6-99A7-1C1F-3A6AC22CF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6189" y="1706069"/>
            <a:ext cx="3704416" cy="311130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C27945C-0DB0-6E3A-7AE3-62CE6ED9719C}"/>
              </a:ext>
            </a:extLst>
          </p:cNvPr>
          <p:cNvSpPr/>
          <p:nvPr/>
        </p:nvSpPr>
        <p:spPr>
          <a:xfrm>
            <a:off x="8391321" y="1110710"/>
            <a:ext cx="1444626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ko-KR" altLang="en-US" b="1" dirty="0"/>
              <a:t>개체</a:t>
            </a:r>
            <a:r>
              <a:rPr lang="en-US" altLang="ko-KR" b="1" dirty="0"/>
              <a:t>(entity)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9EFBDF6-5268-EC6F-FBDD-D7CEFAECD4BB}"/>
              </a:ext>
            </a:extLst>
          </p:cNvPr>
          <p:cNvCxnSpPr>
            <a:stCxn id="5" idx="1"/>
          </p:cNvCxnSpPr>
          <p:nvPr/>
        </p:nvCxnSpPr>
        <p:spPr>
          <a:xfrm flipH="1">
            <a:off x="7755775" y="1295376"/>
            <a:ext cx="635546" cy="494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56634E-8320-10F2-C03D-669162D27729}"/>
              </a:ext>
            </a:extLst>
          </p:cNvPr>
          <p:cNvSpPr/>
          <p:nvPr/>
        </p:nvSpPr>
        <p:spPr>
          <a:xfrm>
            <a:off x="8685037" y="1605341"/>
            <a:ext cx="176978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ko-KR" altLang="en-US" b="1" dirty="0"/>
              <a:t>속성</a:t>
            </a:r>
            <a:r>
              <a:rPr lang="en-US" altLang="ko-KR" b="1" dirty="0"/>
              <a:t>(attribute)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EF49458-2CDC-666B-5438-2779AC657E62}"/>
              </a:ext>
            </a:extLst>
          </p:cNvPr>
          <p:cNvCxnSpPr>
            <a:endCxn id="9" idx="3"/>
          </p:cNvCxnSpPr>
          <p:nvPr/>
        </p:nvCxnSpPr>
        <p:spPr>
          <a:xfrm flipH="1">
            <a:off x="8149748" y="1790007"/>
            <a:ext cx="535289" cy="438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3FA482-019F-160A-0336-99C05F0F09F1}"/>
              </a:ext>
            </a:extLst>
          </p:cNvPr>
          <p:cNvSpPr/>
          <p:nvPr/>
        </p:nvSpPr>
        <p:spPr>
          <a:xfrm>
            <a:off x="6947551" y="2120370"/>
            <a:ext cx="1202197" cy="216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288E46-EDBC-FF43-8301-1024A722B07E}"/>
              </a:ext>
            </a:extLst>
          </p:cNvPr>
          <p:cNvSpPr/>
          <p:nvPr/>
        </p:nvSpPr>
        <p:spPr>
          <a:xfrm>
            <a:off x="8313736" y="3153537"/>
            <a:ext cx="730511" cy="1826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837B45-D493-2C43-E630-B90499435167}"/>
              </a:ext>
            </a:extLst>
          </p:cNvPr>
          <p:cNvSpPr/>
          <p:nvPr/>
        </p:nvSpPr>
        <p:spPr>
          <a:xfrm>
            <a:off x="9949253" y="2113042"/>
            <a:ext cx="2110321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ko-KR" altLang="en-US" b="1" dirty="0"/>
              <a:t>관계</a:t>
            </a:r>
            <a:r>
              <a:rPr lang="en-US" altLang="ko-KR" b="1" dirty="0"/>
              <a:t>(relationship)</a:t>
            </a:r>
            <a:endParaRPr lang="ko-KR" altLang="en-US" dirty="0"/>
          </a:p>
        </p:txBody>
      </p:sp>
      <p:cxnSp>
        <p:nvCxnSpPr>
          <p:cNvPr id="12" name="꺾인 연결선 13">
            <a:extLst>
              <a:ext uri="{FF2B5EF4-FFF2-40B4-BE49-F238E27FC236}">
                <a16:creationId xmlns:a16="http://schemas.microsoft.com/office/drawing/2014/main" id="{60C9B30A-B972-AFE8-9D52-822F73ABED7B}"/>
              </a:ext>
            </a:extLst>
          </p:cNvPr>
          <p:cNvCxnSpPr>
            <a:endCxn id="10" idx="0"/>
          </p:cNvCxnSpPr>
          <p:nvPr/>
        </p:nvCxnSpPr>
        <p:spPr>
          <a:xfrm rot="10800000" flipV="1">
            <a:off x="8678993" y="2297707"/>
            <a:ext cx="1270261" cy="85583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475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408D8A-762D-A3C3-A6E1-724101B10FC9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데이터베이스 모델 </a:t>
            </a:r>
            <a:r>
              <a:rPr lang="en-US" altLang="ko-KR" b="1" dirty="0"/>
              <a:t>– </a:t>
            </a:r>
            <a:r>
              <a:rPr lang="ko-KR" altLang="en-US" b="1" dirty="0"/>
              <a:t>데이터 모델링</a:t>
            </a:r>
            <a:r>
              <a:rPr lang="en-US" altLang="ko-KR" b="1" dirty="0"/>
              <a:t>(Data Modeling)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85D81E-9511-4A33-5821-3D53845F0F2A}"/>
              </a:ext>
            </a:extLst>
          </p:cNvPr>
          <p:cNvSpPr/>
          <p:nvPr/>
        </p:nvSpPr>
        <p:spPr>
          <a:xfrm>
            <a:off x="1921336" y="1486877"/>
            <a:ext cx="2600787" cy="4987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업무프로세스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222A79-9D58-959A-6C3E-C6A3580C3533}"/>
              </a:ext>
            </a:extLst>
          </p:cNvPr>
          <p:cNvSpPr/>
          <p:nvPr/>
        </p:nvSpPr>
        <p:spPr>
          <a:xfrm>
            <a:off x="1921336" y="2221168"/>
            <a:ext cx="2600787" cy="4987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개념적데이터모델링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095F42-6C2E-8F88-B3EA-1DE2E75C44CD}"/>
              </a:ext>
            </a:extLst>
          </p:cNvPr>
          <p:cNvSpPr/>
          <p:nvPr/>
        </p:nvSpPr>
        <p:spPr>
          <a:xfrm>
            <a:off x="1921337" y="2955459"/>
            <a:ext cx="2600787" cy="4987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단순화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추상화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5F2E70-943A-BF4B-2A0F-FDAD3185E0EA}"/>
              </a:ext>
            </a:extLst>
          </p:cNvPr>
          <p:cNvSpPr/>
          <p:nvPr/>
        </p:nvSpPr>
        <p:spPr>
          <a:xfrm>
            <a:off x="1921338" y="3689750"/>
            <a:ext cx="2600787" cy="4987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개념화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F24909-9463-2356-F123-BCE770002169}"/>
              </a:ext>
            </a:extLst>
          </p:cNvPr>
          <p:cNvSpPr/>
          <p:nvPr/>
        </p:nvSpPr>
        <p:spPr>
          <a:xfrm>
            <a:off x="1921339" y="4424041"/>
            <a:ext cx="2600787" cy="4987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객체정의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18225F-AC3E-58C6-59AD-5C9C3043D251}"/>
              </a:ext>
            </a:extLst>
          </p:cNvPr>
          <p:cNvSpPr/>
          <p:nvPr/>
        </p:nvSpPr>
        <p:spPr>
          <a:xfrm>
            <a:off x="1921340" y="5158332"/>
            <a:ext cx="2600787" cy="4987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속성정의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1E8DB1F-169E-8860-6670-B657939B03EC}"/>
              </a:ext>
            </a:extLst>
          </p:cNvPr>
          <p:cNvSpPr/>
          <p:nvPr/>
        </p:nvSpPr>
        <p:spPr>
          <a:xfrm>
            <a:off x="1921340" y="5892623"/>
            <a:ext cx="2600787" cy="4987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관계정의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아래쪽 화살표 5">
            <a:extLst>
              <a:ext uri="{FF2B5EF4-FFF2-40B4-BE49-F238E27FC236}">
                <a16:creationId xmlns:a16="http://schemas.microsoft.com/office/drawing/2014/main" id="{5BBAD562-1D61-81CD-3BD3-14ADE33E020B}"/>
              </a:ext>
            </a:extLst>
          </p:cNvPr>
          <p:cNvSpPr/>
          <p:nvPr/>
        </p:nvSpPr>
        <p:spPr>
          <a:xfrm>
            <a:off x="1221971" y="1862051"/>
            <a:ext cx="432262" cy="4272742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9834D18-6FFD-8AFB-1634-EF0350F11107}"/>
              </a:ext>
            </a:extLst>
          </p:cNvPr>
          <p:cNvSpPr/>
          <p:nvPr/>
        </p:nvSpPr>
        <p:spPr>
          <a:xfrm>
            <a:off x="7078001" y="4424041"/>
            <a:ext cx="2600787" cy="4987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Entity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9AA0C6-5C4C-FADF-E122-6D7CB02D062D}"/>
              </a:ext>
            </a:extLst>
          </p:cNvPr>
          <p:cNvSpPr/>
          <p:nvPr/>
        </p:nvSpPr>
        <p:spPr>
          <a:xfrm>
            <a:off x="7078002" y="5158332"/>
            <a:ext cx="2600787" cy="4987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Attribute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4F6A050-8900-9900-70DA-7BCC3D0917F4}"/>
              </a:ext>
            </a:extLst>
          </p:cNvPr>
          <p:cNvSpPr/>
          <p:nvPr/>
        </p:nvSpPr>
        <p:spPr>
          <a:xfrm>
            <a:off x="7078002" y="5892623"/>
            <a:ext cx="2600787" cy="4987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Relationship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오른쪽 화살표 12">
            <a:extLst>
              <a:ext uri="{FF2B5EF4-FFF2-40B4-BE49-F238E27FC236}">
                <a16:creationId xmlns:a16="http://schemas.microsoft.com/office/drawing/2014/main" id="{8E1FF6A7-9D89-7BB7-F154-2FE9213B4DA5}"/>
              </a:ext>
            </a:extLst>
          </p:cNvPr>
          <p:cNvSpPr/>
          <p:nvPr/>
        </p:nvSpPr>
        <p:spPr>
          <a:xfrm>
            <a:off x="5286895" y="4673423"/>
            <a:ext cx="889461" cy="1468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487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673EB5-FC60-9E0E-6334-0B0AB4021BE9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E-R </a:t>
            </a:r>
            <a:r>
              <a:rPr lang="ko-KR" altLang="en-US" b="1" dirty="0"/>
              <a:t>다이어그램</a:t>
            </a:r>
            <a:r>
              <a:rPr lang="en-US" altLang="ko-KR" b="1" dirty="0"/>
              <a:t>(ERD : Entity Relationship Diagram)</a:t>
            </a:r>
            <a:endParaRPr lang="ko-KR" altLang="en-US" b="1" dirty="0"/>
          </a:p>
        </p:txBody>
      </p:sp>
      <p:sp>
        <p:nvSpPr>
          <p:cNvPr id="3" name="도형 19">
            <a:extLst>
              <a:ext uri="{FF2B5EF4-FFF2-40B4-BE49-F238E27FC236}">
                <a16:creationId xmlns:a16="http://schemas.microsoft.com/office/drawing/2014/main" id="{DC4639ED-5718-993E-DEF8-316A73A280E1}"/>
              </a:ext>
            </a:extLst>
          </p:cNvPr>
          <p:cNvSpPr>
            <a:spLocks/>
          </p:cNvSpPr>
          <p:nvPr/>
        </p:nvSpPr>
        <p:spPr>
          <a:xfrm>
            <a:off x="423544" y="1242977"/>
            <a:ext cx="11438717" cy="1077218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ko-KR" altLang="en-US" sz="1600" b="1" dirty="0"/>
              <a:t> </a:t>
            </a:r>
            <a:r>
              <a:rPr lang="en-US" altLang="ko-KR" sz="1600" b="1" dirty="0"/>
              <a:t>- </a:t>
            </a:r>
            <a:r>
              <a:rPr lang="ko-KR" altLang="en-US" sz="1600" b="1" dirty="0" err="1"/>
              <a:t>엔티티들간의</a:t>
            </a:r>
            <a:r>
              <a:rPr lang="ko-KR" altLang="en-US" sz="1600" b="1" dirty="0"/>
              <a:t> 관계를 알기 쉽게 도형을 사용하여 표현</a:t>
            </a:r>
          </a:p>
          <a:p>
            <a:pPr latinLnBrk="0">
              <a:lnSpc>
                <a:spcPct val="200000"/>
              </a:lnSpc>
              <a:defRPr/>
            </a:pPr>
            <a:r>
              <a:rPr lang="ko-KR" altLang="en-US" sz="1600" b="1" dirty="0"/>
              <a:t> </a:t>
            </a:r>
            <a:r>
              <a:rPr lang="en-US" altLang="ko-KR" sz="1600" b="1" dirty="0"/>
              <a:t>- </a:t>
            </a:r>
            <a:r>
              <a:rPr lang="ko-KR" altLang="en-US" sz="1600" b="1" dirty="0"/>
              <a:t>예 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회원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권한</a:t>
            </a:r>
            <a:endParaRPr lang="ko-KR" altLang="en-US" sz="1600" b="1" i="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C59606-67A3-6B20-189E-BAB2FE537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970" y="2310127"/>
            <a:ext cx="3704416" cy="311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880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FCBE13-D44F-E3DD-E283-64C1C480B772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데이터베이스 모델</a:t>
            </a:r>
          </a:p>
        </p:txBody>
      </p:sp>
      <p:sp>
        <p:nvSpPr>
          <p:cNvPr id="3" name="도형 19">
            <a:extLst>
              <a:ext uri="{FF2B5EF4-FFF2-40B4-BE49-F238E27FC236}">
                <a16:creationId xmlns:a16="http://schemas.microsoft.com/office/drawing/2014/main" id="{4B8D9582-B6AF-A071-3703-B34698F42796}"/>
              </a:ext>
            </a:extLst>
          </p:cNvPr>
          <p:cNvSpPr>
            <a:spLocks/>
          </p:cNvSpPr>
          <p:nvPr/>
        </p:nvSpPr>
        <p:spPr>
          <a:xfrm>
            <a:off x="248053" y="855050"/>
            <a:ext cx="11438717" cy="55092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en-US" altLang="ko-KR" sz="1600" b="1" dirty="0">
                <a:latin typeface="+mj-lt"/>
              </a:rPr>
              <a:t>E-R</a:t>
            </a:r>
            <a:r>
              <a:rPr lang="ko-KR" altLang="en-US" sz="1600" b="1" dirty="0">
                <a:latin typeface="+mj-lt"/>
              </a:rPr>
              <a:t>다이어그램</a:t>
            </a:r>
            <a:r>
              <a:rPr lang="en-US" altLang="ko-KR" sz="1600" b="1" dirty="0">
                <a:latin typeface="+mj-lt"/>
              </a:rPr>
              <a:t>(ERD : Entity Relationship Diagram)</a:t>
            </a:r>
            <a:endParaRPr lang="ko-KR" altLang="en-US" sz="1600" b="1" dirty="0">
              <a:latin typeface="+mj-lt"/>
            </a:endParaRPr>
          </a:p>
          <a:p>
            <a:pPr latinLnBrk="0">
              <a:lnSpc>
                <a:spcPct val="200000"/>
              </a:lnSpc>
              <a:defRPr/>
            </a:pPr>
            <a:r>
              <a:rPr lang="ko-KR" altLang="en-US" sz="1600" b="1" dirty="0">
                <a:latin typeface="+mj-lt"/>
              </a:rPr>
              <a:t> </a:t>
            </a:r>
            <a:r>
              <a:rPr lang="en-US" altLang="ko-KR" sz="1600" b="1" dirty="0">
                <a:latin typeface="+mj-lt"/>
              </a:rPr>
              <a:t>- </a:t>
            </a:r>
            <a:r>
              <a:rPr lang="ko-KR" altLang="en-US" sz="1600" b="1" dirty="0" err="1">
                <a:latin typeface="+mj-lt"/>
              </a:rPr>
              <a:t>엔티티들간의</a:t>
            </a:r>
            <a:r>
              <a:rPr lang="ko-KR" altLang="en-US" sz="1600" b="1" dirty="0">
                <a:latin typeface="+mj-lt"/>
              </a:rPr>
              <a:t> 관계를 알기 쉽게 도형을 사용하여 표현</a:t>
            </a:r>
          </a:p>
          <a:p>
            <a:pPr latinLnBrk="0">
              <a:lnSpc>
                <a:spcPct val="200000"/>
              </a:lnSpc>
              <a:defRPr/>
            </a:pPr>
            <a:r>
              <a:rPr lang="ko-KR" altLang="en-US" sz="1600" b="1" dirty="0">
                <a:latin typeface="+mj-lt"/>
              </a:rPr>
              <a:t> </a:t>
            </a:r>
            <a:r>
              <a:rPr lang="en-US" altLang="ko-KR" sz="1600" b="1" dirty="0">
                <a:latin typeface="+mj-lt"/>
              </a:rPr>
              <a:t>- </a:t>
            </a:r>
            <a:r>
              <a:rPr lang="ko-KR" altLang="en-US" sz="1600" b="1" dirty="0">
                <a:latin typeface="+mj-lt"/>
              </a:rPr>
              <a:t>예 </a:t>
            </a:r>
            <a:r>
              <a:rPr lang="en-US" altLang="ko-KR" sz="1600" b="1" dirty="0">
                <a:latin typeface="+mj-lt"/>
              </a:rPr>
              <a:t>: </a:t>
            </a:r>
            <a:r>
              <a:rPr lang="ko-KR" altLang="en-US" sz="1600" b="1" dirty="0">
                <a:latin typeface="+mj-lt"/>
              </a:rPr>
              <a:t>사원</a:t>
            </a:r>
            <a:r>
              <a:rPr lang="en-US" altLang="ko-KR" sz="1600" b="1" dirty="0">
                <a:latin typeface="+mj-lt"/>
              </a:rPr>
              <a:t>, </a:t>
            </a:r>
            <a:r>
              <a:rPr lang="ko-KR" altLang="en-US" sz="1600" b="1" dirty="0">
                <a:latin typeface="+mj-lt"/>
              </a:rPr>
              <a:t>회사</a:t>
            </a:r>
            <a:endParaRPr lang="en-US" altLang="ko-KR" sz="1600" b="1" dirty="0">
              <a:latin typeface="+mj-lt"/>
            </a:endParaRPr>
          </a:p>
          <a:p>
            <a:pPr latinLnBrk="0">
              <a:lnSpc>
                <a:spcPct val="200000"/>
              </a:lnSpc>
              <a:defRPr/>
            </a:pPr>
            <a:r>
              <a:rPr lang="ko-KR" altLang="en-US" sz="1600" b="1" dirty="0" err="1">
                <a:latin typeface="+mj-lt"/>
              </a:rPr>
              <a:t>엔티티</a:t>
            </a:r>
            <a:r>
              <a:rPr lang="en-US" altLang="ko-KR" sz="1600" b="1" dirty="0">
                <a:latin typeface="+mj-lt"/>
              </a:rPr>
              <a:t>(Entity)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1600" b="1" dirty="0">
                <a:latin typeface="+mj-lt"/>
              </a:rPr>
              <a:t> - </a:t>
            </a:r>
            <a:r>
              <a:rPr lang="ko-KR" altLang="en-US" sz="1600" b="1" dirty="0">
                <a:latin typeface="+mj-lt"/>
              </a:rPr>
              <a:t>데이터베이스에 표현하려는 어떤 대상</a:t>
            </a:r>
          </a:p>
          <a:p>
            <a:pPr latinLnBrk="0">
              <a:lnSpc>
                <a:spcPct val="200000"/>
              </a:lnSpc>
              <a:defRPr/>
            </a:pPr>
            <a:r>
              <a:rPr lang="ko-KR" altLang="en-US" sz="1600" b="1" dirty="0">
                <a:latin typeface="+mj-lt"/>
              </a:rPr>
              <a:t> </a:t>
            </a:r>
            <a:r>
              <a:rPr lang="en-US" altLang="ko-KR" sz="1600" b="1" dirty="0">
                <a:latin typeface="+mj-lt"/>
              </a:rPr>
              <a:t>- </a:t>
            </a:r>
            <a:r>
              <a:rPr lang="ko-KR" altLang="en-US" sz="1600" b="1" dirty="0">
                <a:latin typeface="+mj-lt"/>
              </a:rPr>
              <a:t>유형</a:t>
            </a:r>
            <a:r>
              <a:rPr lang="en-US" altLang="ko-KR" sz="1600" b="1" dirty="0">
                <a:latin typeface="+mj-lt"/>
              </a:rPr>
              <a:t>, </a:t>
            </a:r>
            <a:r>
              <a:rPr lang="ko-KR" altLang="en-US" sz="1600" b="1" dirty="0">
                <a:latin typeface="+mj-lt"/>
              </a:rPr>
              <a:t>무형의 개념이나 정보 같은 현실 세계의 </a:t>
            </a:r>
            <a:r>
              <a:rPr lang="ko-KR" altLang="en-US" sz="1600" b="1" dirty="0" err="1">
                <a:latin typeface="+mj-lt"/>
              </a:rPr>
              <a:t>대상체</a:t>
            </a:r>
            <a:endParaRPr lang="ko-KR" altLang="en-US" sz="1600" b="1" dirty="0">
              <a:latin typeface="+mj-lt"/>
            </a:endParaRPr>
          </a:p>
          <a:p>
            <a:pPr latinLnBrk="0">
              <a:lnSpc>
                <a:spcPct val="200000"/>
              </a:lnSpc>
              <a:defRPr/>
            </a:pPr>
            <a:r>
              <a:rPr lang="ko-KR" altLang="en-US" sz="1600" b="1" dirty="0">
                <a:latin typeface="+mj-lt"/>
              </a:rPr>
              <a:t> </a:t>
            </a:r>
            <a:r>
              <a:rPr lang="en-US" altLang="ko-KR" sz="1600" b="1" dirty="0">
                <a:latin typeface="+mj-lt"/>
              </a:rPr>
              <a:t>- </a:t>
            </a:r>
            <a:r>
              <a:rPr lang="ko-KR" altLang="en-US" sz="1600" b="1" dirty="0">
                <a:latin typeface="+mj-lt"/>
              </a:rPr>
              <a:t>서로 연관된 하나 이상의 속성으로 구성</a:t>
            </a:r>
          </a:p>
          <a:p>
            <a:pPr latinLnBrk="0">
              <a:lnSpc>
                <a:spcPct val="200000"/>
              </a:lnSpc>
              <a:defRPr/>
            </a:pPr>
            <a:r>
              <a:rPr lang="ko-KR" altLang="en-US" sz="1600" b="1" dirty="0">
                <a:latin typeface="+mj-lt"/>
              </a:rPr>
              <a:t>속성</a:t>
            </a:r>
            <a:r>
              <a:rPr lang="en-US" altLang="ko-KR" sz="1600" b="1" dirty="0">
                <a:latin typeface="+mj-lt"/>
              </a:rPr>
              <a:t>(Attribute)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1600" b="1" dirty="0">
                <a:latin typeface="+mj-lt"/>
              </a:rPr>
              <a:t> - </a:t>
            </a:r>
            <a:r>
              <a:rPr lang="ko-KR" altLang="en-US" sz="1600" b="1" dirty="0" err="1">
                <a:latin typeface="+mj-lt"/>
              </a:rPr>
              <a:t>엔티티의</a:t>
            </a:r>
            <a:r>
              <a:rPr lang="ko-KR" altLang="en-US" sz="1600" b="1" dirty="0">
                <a:latin typeface="+mj-lt"/>
              </a:rPr>
              <a:t> 특성</a:t>
            </a:r>
            <a:r>
              <a:rPr lang="en-US" altLang="ko-KR" sz="1600" b="1" dirty="0">
                <a:latin typeface="+mj-lt"/>
              </a:rPr>
              <a:t>, </a:t>
            </a:r>
            <a:r>
              <a:rPr lang="ko-KR" altLang="en-US" sz="1600" b="1" dirty="0">
                <a:latin typeface="+mj-lt"/>
              </a:rPr>
              <a:t>상태 등을 가진 정보</a:t>
            </a:r>
          </a:p>
          <a:p>
            <a:pPr latinLnBrk="0">
              <a:lnSpc>
                <a:spcPct val="200000"/>
              </a:lnSpc>
              <a:defRPr/>
            </a:pPr>
            <a:r>
              <a:rPr lang="ko-KR" altLang="en-US" sz="1600" b="1" dirty="0">
                <a:latin typeface="+mj-lt"/>
              </a:rPr>
              <a:t>관계</a:t>
            </a:r>
            <a:r>
              <a:rPr lang="en-US" altLang="ko-KR" sz="1600" b="1" dirty="0">
                <a:latin typeface="+mj-lt"/>
              </a:rPr>
              <a:t>(Relation)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1600" b="1" dirty="0">
                <a:latin typeface="+mj-lt"/>
              </a:rPr>
              <a:t> - </a:t>
            </a:r>
            <a:r>
              <a:rPr lang="ko-KR" altLang="en-US" sz="1600" b="1" dirty="0" err="1">
                <a:latin typeface="+mj-lt"/>
              </a:rPr>
              <a:t>엔티티간의</a:t>
            </a:r>
            <a:r>
              <a:rPr lang="ko-KR" altLang="en-US" sz="1600" b="1" dirty="0">
                <a:latin typeface="+mj-lt"/>
              </a:rPr>
              <a:t> 연관관계를 나타냄</a:t>
            </a:r>
            <a:endParaRPr lang="ko-KR" altLang="en-US" sz="1600" b="1" i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6340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CE55C6-6B1D-39AC-C6B5-9222A192F8C8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엔티티 정보</a:t>
            </a:r>
          </a:p>
        </p:txBody>
      </p:sp>
      <p:sp>
        <p:nvSpPr>
          <p:cNvPr id="3" name="도형 19">
            <a:extLst>
              <a:ext uri="{FF2B5EF4-FFF2-40B4-BE49-F238E27FC236}">
                <a16:creationId xmlns:a16="http://schemas.microsoft.com/office/drawing/2014/main" id="{E525036A-9DB2-C167-43D1-9708EEA415E1}"/>
              </a:ext>
            </a:extLst>
          </p:cNvPr>
          <p:cNvSpPr>
            <a:spLocks/>
          </p:cNvSpPr>
          <p:nvPr/>
        </p:nvSpPr>
        <p:spPr>
          <a:xfrm>
            <a:off x="248053" y="855050"/>
            <a:ext cx="11438717" cy="1666162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285750" indent="-285750" latinLnBrk="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i="0" dirty="0">
                <a:solidFill>
                  <a:schemeClr val="tx1"/>
                </a:solidFill>
                <a:latin typeface="+mj-lt"/>
              </a:rPr>
              <a:t>필드 </a:t>
            </a:r>
            <a:r>
              <a:rPr lang="en-US" altLang="ko-KR" b="1" i="0" dirty="0">
                <a:solidFill>
                  <a:schemeClr val="tx1"/>
                </a:solidFill>
                <a:latin typeface="+mj-lt"/>
              </a:rPr>
              <a:t>: </a:t>
            </a:r>
            <a:r>
              <a:rPr lang="ko-KR" altLang="en-US" b="1" i="0" dirty="0">
                <a:solidFill>
                  <a:schemeClr val="tx1"/>
                </a:solidFill>
                <a:latin typeface="+mj-lt"/>
              </a:rPr>
              <a:t>속성</a:t>
            </a:r>
            <a:r>
              <a:rPr lang="en-US" altLang="ko-KR" b="1" i="0" dirty="0">
                <a:solidFill>
                  <a:schemeClr val="tx1"/>
                </a:solidFill>
                <a:latin typeface="+mj-lt"/>
              </a:rPr>
              <a:t>, </a:t>
            </a:r>
            <a:r>
              <a:rPr lang="ko-KR" altLang="en-US" b="1" i="0" dirty="0">
                <a:solidFill>
                  <a:schemeClr val="tx1"/>
                </a:solidFill>
                <a:latin typeface="+mj-lt"/>
              </a:rPr>
              <a:t>열과 같은 의미를 지님</a:t>
            </a:r>
            <a:endParaRPr lang="en-US" altLang="ko-KR" b="1" i="0" dirty="0">
              <a:solidFill>
                <a:schemeClr val="tx1"/>
              </a:solidFill>
              <a:latin typeface="+mj-lt"/>
            </a:endParaRPr>
          </a:p>
          <a:p>
            <a:pPr marL="285750" indent="-285750" latinLnBrk="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i="0" dirty="0" err="1">
                <a:solidFill>
                  <a:schemeClr val="tx1"/>
                </a:solidFill>
                <a:latin typeface="+mj-lt"/>
              </a:rPr>
              <a:t>튜플</a:t>
            </a:r>
            <a:r>
              <a:rPr lang="ko-KR" altLang="en-US" b="1" i="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b="1" i="0" dirty="0">
                <a:solidFill>
                  <a:schemeClr val="tx1"/>
                </a:solidFill>
                <a:latin typeface="+mj-lt"/>
              </a:rPr>
              <a:t>: </a:t>
            </a:r>
            <a:r>
              <a:rPr lang="ko-KR" altLang="en-US" b="1" i="0" dirty="0">
                <a:solidFill>
                  <a:schemeClr val="tx1"/>
                </a:solidFill>
                <a:latin typeface="+mj-lt"/>
              </a:rPr>
              <a:t>모든 속성들의 집합</a:t>
            </a:r>
            <a:r>
              <a:rPr lang="en-US" altLang="ko-KR" b="1" i="0" dirty="0">
                <a:solidFill>
                  <a:schemeClr val="tx1"/>
                </a:solidFill>
                <a:latin typeface="+mj-lt"/>
              </a:rPr>
              <a:t>(</a:t>
            </a:r>
            <a:r>
              <a:rPr lang="ko-KR" altLang="en-US" b="1" i="0" dirty="0">
                <a:solidFill>
                  <a:schemeClr val="tx1"/>
                </a:solidFill>
                <a:latin typeface="+mj-lt"/>
              </a:rPr>
              <a:t>행</a:t>
            </a:r>
            <a:r>
              <a:rPr lang="en-US" altLang="ko-KR" b="1" i="0" dirty="0">
                <a:solidFill>
                  <a:schemeClr val="tx1"/>
                </a:solidFill>
                <a:latin typeface="+mj-lt"/>
              </a:rPr>
              <a:t>, </a:t>
            </a:r>
            <a:r>
              <a:rPr lang="ko-KR" altLang="en-US" b="1" i="0" dirty="0">
                <a:solidFill>
                  <a:schemeClr val="tx1"/>
                </a:solidFill>
                <a:latin typeface="+mj-lt"/>
              </a:rPr>
              <a:t>레코드</a:t>
            </a:r>
            <a:r>
              <a:rPr lang="en-US" altLang="ko-KR" b="1" i="0" dirty="0">
                <a:solidFill>
                  <a:schemeClr val="tx1"/>
                </a:solidFill>
                <a:latin typeface="+mj-lt"/>
              </a:rPr>
              <a:t>)</a:t>
            </a:r>
          </a:p>
          <a:p>
            <a:pPr marL="285750" indent="-285750" latinLnBrk="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i="0" dirty="0">
                <a:solidFill>
                  <a:schemeClr val="tx1"/>
                </a:solidFill>
                <a:latin typeface="+mj-lt"/>
              </a:rPr>
              <a:t>도메인 </a:t>
            </a:r>
            <a:r>
              <a:rPr lang="en-US" altLang="ko-KR" b="1" i="0" dirty="0">
                <a:solidFill>
                  <a:schemeClr val="tx1"/>
                </a:solidFill>
                <a:latin typeface="+mj-lt"/>
              </a:rPr>
              <a:t>: </a:t>
            </a:r>
            <a:r>
              <a:rPr lang="ko-KR" altLang="en-US" b="1" i="0" dirty="0">
                <a:solidFill>
                  <a:schemeClr val="tx1"/>
                </a:solidFill>
                <a:latin typeface="+mj-lt"/>
              </a:rPr>
              <a:t>각각의 속성들이 가질 수 있는 같은 유형의 원자 값들의 집합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E7ABB1-6686-FE4D-0FC7-3F81519EE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740" y="4023360"/>
            <a:ext cx="5182323" cy="1371791"/>
          </a:xfrm>
          <a:prstGeom prst="rect">
            <a:avLst/>
          </a:prstGeom>
        </p:spPr>
      </p:pic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BBE67C23-BA0A-E5A0-17A2-5109E2A38B67}"/>
              </a:ext>
            </a:extLst>
          </p:cNvPr>
          <p:cNvSpPr/>
          <p:nvPr/>
        </p:nvSpPr>
        <p:spPr>
          <a:xfrm>
            <a:off x="4638502" y="4139835"/>
            <a:ext cx="4763192" cy="3241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1D013E07-464E-34EF-7AD3-D216E14988B0}"/>
              </a:ext>
            </a:extLst>
          </p:cNvPr>
          <p:cNvSpPr/>
          <p:nvPr/>
        </p:nvSpPr>
        <p:spPr>
          <a:xfrm>
            <a:off x="4638502" y="4464031"/>
            <a:ext cx="4763192" cy="615142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426661-0ECF-1FC2-095C-CA4687CF2B04}"/>
              </a:ext>
            </a:extLst>
          </p:cNvPr>
          <p:cNvSpPr/>
          <p:nvPr/>
        </p:nvSpPr>
        <p:spPr>
          <a:xfrm>
            <a:off x="5669280" y="3507877"/>
            <a:ext cx="2294313" cy="241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속성</a:t>
            </a:r>
            <a:r>
              <a:rPr lang="en-US" altLang="ko-KR" sz="1200" dirty="0">
                <a:solidFill>
                  <a:schemeClr val="tx1"/>
                </a:solidFill>
              </a:rPr>
              <a:t> = </a:t>
            </a:r>
            <a:r>
              <a:rPr lang="ko-KR" altLang="en-US" sz="1200" dirty="0">
                <a:solidFill>
                  <a:schemeClr val="tx1"/>
                </a:solidFill>
              </a:rPr>
              <a:t>열 </a:t>
            </a:r>
            <a:r>
              <a:rPr lang="en-US" altLang="ko-KR" sz="1200" dirty="0">
                <a:solidFill>
                  <a:schemeClr val="tx1"/>
                </a:solidFill>
              </a:rPr>
              <a:t>= </a:t>
            </a:r>
            <a:r>
              <a:rPr lang="ko-KR" altLang="en-US" sz="1200" dirty="0">
                <a:solidFill>
                  <a:schemeClr val="tx1"/>
                </a:solidFill>
              </a:rPr>
              <a:t>필드 </a:t>
            </a:r>
            <a:r>
              <a:rPr lang="en-US" altLang="ko-KR" sz="1200" dirty="0">
                <a:solidFill>
                  <a:schemeClr val="tx1"/>
                </a:solidFill>
              </a:rPr>
              <a:t>= A, B, C ….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21FEA4A-9C28-65A7-ED92-4B44C6E01857}"/>
              </a:ext>
            </a:extLst>
          </p:cNvPr>
          <p:cNvCxnSpPr>
            <a:stCxn id="7" idx="2"/>
            <a:endCxn id="5" idx="0"/>
          </p:cNvCxnSpPr>
          <p:nvPr/>
        </p:nvCxnSpPr>
        <p:spPr>
          <a:xfrm>
            <a:off x="6816437" y="3748946"/>
            <a:ext cx="203661" cy="390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A8067A6-2C2B-B356-4F76-719D161FF0AB}"/>
              </a:ext>
            </a:extLst>
          </p:cNvPr>
          <p:cNvSpPr/>
          <p:nvPr/>
        </p:nvSpPr>
        <p:spPr>
          <a:xfrm>
            <a:off x="9668063" y="4617910"/>
            <a:ext cx="1457137" cy="241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튜플</a:t>
            </a:r>
            <a:r>
              <a:rPr lang="en-US" altLang="ko-KR" sz="1200" dirty="0">
                <a:solidFill>
                  <a:schemeClr val="tx1"/>
                </a:solidFill>
              </a:rPr>
              <a:t>=</a:t>
            </a:r>
            <a:r>
              <a:rPr lang="ko-KR" altLang="en-US" sz="1200" dirty="0">
                <a:solidFill>
                  <a:schemeClr val="tx1"/>
                </a:solidFill>
              </a:rPr>
              <a:t>행</a:t>
            </a:r>
            <a:r>
              <a:rPr lang="en-US" altLang="ko-KR" sz="1200" dirty="0">
                <a:solidFill>
                  <a:schemeClr val="tx1"/>
                </a:solidFill>
              </a:rPr>
              <a:t>=</a:t>
            </a:r>
            <a:r>
              <a:rPr lang="ko-KR" altLang="en-US" sz="1200" dirty="0">
                <a:solidFill>
                  <a:schemeClr val="tx1"/>
                </a:solidFill>
              </a:rPr>
              <a:t>레코드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33A674B-B0B0-C217-EFEC-88AC91B1C635}"/>
              </a:ext>
            </a:extLst>
          </p:cNvPr>
          <p:cNvCxnSpPr>
            <a:stCxn id="9" idx="1"/>
            <a:endCxn id="6" idx="3"/>
          </p:cNvCxnSpPr>
          <p:nvPr/>
        </p:nvCxnSpPr>
        <p:spPr>
          <a:xfrm flipH="1">
            <a:off x="9401694" y="4738445"/>
            <a:ext cx="266369" cy="33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0C26AC-12ED-6850-EE84-24E68EBE7F36}"/>
              </a:ext>
            </a:extLst>
          </p:cNvPr>
          <p:cNvSpPr/>
          <p:nvPr/>
        </p:nvSpPr>
        <p:spPr>
          <a:xfrm>
            <a:off x="5929745" y="5722024"/>
            <a:ext cx="1090354" cy="241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직급도메인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6CD0E95B-3209-3EE3-591E-E6C79A7B3C6B}"/>
              </a:ext>
            </a:extLst>
          </p:cNvPr>
          <p:cNvSpPr/>
          <p:nvPr/>
        </p:nvSpPr>
        <p:spPr>
          <a:xfrm>
            <a:off x="6126480" y="4464031"/>
            <a:ext cx="548640" cy="54854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C6788CC-2889-48A5-94F1-F8ADD7B34C97}"/>
              </a:ext>
            </a:extLst>
          </p:cNvPr>
          <p:cNvCxnSpPr>
            <a:stCxn id="11" idx="0"/>
            <a:endCxn id="12" idx="2"/>
          </p:cNvCxnSpPr>
          <p:nvPr/>
        </p:nvCxnSpPr>
        <p:spPr>
          <a:xfrm flipH="1" flipV="1">
            <a:off x="6400800" y="5012575"/>
            <a:ext cx="74122" cy="709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767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029712-9D2C-F344-0231-4C0FA034D055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Key</a:t>
            </a:r>
            <a:endParaRPr lang="ko-KR" altLang="en-US" b="1" dirty="0"/>
          </a:p>
        </p:txBody>
      </p:sp>
      <p:sp>
        <p:nvSpPr>
          <p:cNvPr id="3" name="도형 19">
            <a:extLst>
              <a:ext uri="{FF2B5EF4-FFF2-40B4-BE49-F238E27FC236}">
                <a16:creationId xmlns:a16="http://schemas.microsoft.com/office/drawing/2014/main" id="{18B472AC-A798-3CA0-D14D-DB45680C8D60}"/>
              </a:ext>
            </a:extLst>
          </p:cNvPr>
          <p:cNvSpPr>
            <a:spLocks/>
          </p:cNvSpPr>
          <p:nvPr/>
        </p:nvSpPr>
        <p:spPr>
          <a:xfrm>
            <a:off x="372023" y="1667850"/>
            <a:ext cx="11438717" cy="4436151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latinLnBrk="0">
              <a:lnSpc>
                <a:spcPct val="200000"/>
              </a:lnSpc>
              <a:buAutoNum type="arabicPeriod"/>
              <a:defRPr/>
            </a:pPr>
            <a:r>
              <a:rPr lang="ko-KR" altLang="en-US" b="1" i="0" dirty="0">
                <a:solidFill>
                  <a:schemeClr val="tx1"/>
                </a:solidFill>
                <a:latin typeface="+mj-lt"/>
              </a:rPr>
              <a:t>기본 키</a:t>
            </a:r>
            <a:r>
              <a:rPr lang="en-US" altLang="ko-KR" b="1" i="0" dirty="0">
                <a:solidFill>
                  <a:schemeClr val="tx1"/>
                </a:solidFill>
                <a:latin typeface="+mj-lt"/>
              </a:rPr>
              <a:t>(Primary Key)</a:t>
            </a:r>
          </a:p>
          <a:p>
            <a:pPr marL="742950" lvl="1" indent="-285750" latinLnBrk="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i="0" dirty="0">
                <a:solidFill>
                  <a:schemeClr val="tx1"/>
                </a:solidFill>
                <a:latin typeface="+mj-lt"/>
              </a:rPr>
              <a:t>특정 </a:t>
            </a:r>
            <a:r>
              <a:rPr lang="ko-KR" altLang="en-US" b="1" i="0" dirty="0" err="1">
                <a:solidFill>
                  <a:schemeClr val="tx1"/>
                </a:solidFill>
                <a:latin typeface="+mj-lt"/>
              </a:rPr>
              <a:t>튜플을</a:t>
            </a:r>
            <a:r>
              <a:rPr lang="ko-KR" altLang="en-US" b="1" i="0" dirty="0">
                <a:solidFill>
                  <a:schemeClr val="tx1"/>
                </a:solidFill>
                <a:latin typeface="+mj-lt"/>
              </a:rPr>
              <a:t> 유일하게 구별할 수 있는 속성</a:t>
            </a:r>
            <a:endParaRPr lang="en-US" altLang="ko-KR" b="1" i="0" dirty="0">
              <a:solidFill>
                <a:schemeClr val="tx1"/>
              </a:solidFill>
              <a:latin typeface="+mj-lt"/>
            </a:endParaRPr>
          </a:p>
          <a:p>
            <a:pPr marL="742950" lvl="1" indent="-285750" latinLnBrk="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i="0" dirty="0">
                <a:solidFill>
                  <a:schemeClr val="tx1"/>
                </a:solidFill>
                <a:latin typeface="+mj-lt"/>
              </a:rPr>
              <a:t>중복된 데이터가 존재 할 수 없음</a:t>
            </a:r>
            <a:endParaRPr lang="en-US" altLang="ko-KR" b="1" i="0" dirty="0">
              <a:solidFill>
                <a:schemeClr val="tx1"/>
              </a:solidFill>
              <a:latin typeface="+mj-lt"/>
            </a:endParaRPr>
          </a:p>
          <a:p>
            <a:pPr marL="742950" lvl="1" indent="-285750" latinLnBrk="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i="0" dirty="0">
                <a:solidFill>
                  <a:schemeClr val="tx1"/>
                </a:solidFill>
                <a:latin typeface="+mj-lt"/>
              </a:rPr>
              <a:t>없는 값</a:t>
            </a:r>
            <a:r>
              <a:rPr lang="en-US" altLang="ko-KR" b="1" i="0" dirty="0">
                <a:solidFill>
                  <a:schemeClr val="tx1"/>
                </a:solidFill>
                <a:latin typeface="+mj-lt"/>
              </a:rPr>
              <a:t>(NULL)</a:t>
            </a:r>
            <a:r>
              <a:rPr lang="ko-KR" altLang="en-US" b="1" i="0" dirty="0">
                <a:solidFill>
                  <a:schemeClr val="tx1"/>
                </a:solidFill>
                <a:latin typeface="+mj-lt"/>
              </a:rPr>
              <a:t>이 존재 불가</a:t>
            </a:r>
            <a:endParaRPr lang="en-US" altLang="ko-KR" b="1" dirty="0">
              <a:latin typeface="+mj-lt"/>
            </a:endParaRPr>
          </a:p>
          <a:p>
            <a:pPr marL="342900" indent="-342900" latinLnBrk="0">
              <a:lnSpc>
                <a:spcPct val="200000"/>
              </a:lnSpc>
              <a:buAutoNum type="arabicPeriod" startAt="2"/>
              <a:defRPr/>
            </a:pPr>
            <a:r>
              <a:rPr lang="ko-KR" altLang="en-US" b="1" i="0" dirty="0">
                <a:solidFill>
                  <a:schemeClr val="tx1"/>
                </a:solidFill>
                <a:latin typeface="+mj-lt"/>
              </a:rPr>
              <a:t>외래 키</a:t>
            </a:r>
            <a:r>
              <a:rPr lang="en-US" altLang="ko-KR" b="1" i="0" dirty="0">
                <a:solidFill>
                  <a:schemeClr val="tx1"/>
                </a:solidFill>
                <a:latin typeface="+mj-lt"/>
              </a:rPr>
              <a:t>(Foreign Key)</a:t>
            </a:r>
          </a:p>
          <a:p>
            <a:pPr marL="742950" lvl="1" indent="-285750" latinLnBrk="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i="0" dirty="0">
                <a:solidFill>
                  <a:schemeClr val="tx1"/>
                </a:solidFill>
                <a:latin typeface="+mj-lt"/>
              </a:rPr>
              <a:t>한 테이블의 필드</a:t>
            </a:r>
            <a:r>
              <a:rPr lang="en-US" altLang="ko-KR" b="1" i="0" dirty="0">
                <a:solidFill>
                  <a:schemeClr val="tx1"/>
                </a:solidFill>
                <a:latin typeface="+mj-lt"/>
              </a:rPr>
              <a:t>(attribute) </a:t>
            </a:r>
            <a:r>
              <a:rPr lang="ko-KR" altLang="en-US" b="1" i="0" dirty="0">
                <a:solidFill>
                  <a:schemeClr val="tx1"/>
                </a:solidFill>
                <a:latin typeface="+mj-lt"/>
              </a:rPr>
              <a:t>중</a:t>
            </a:r>
            <a:r>
              <a:rPr lang="en-US" altLang="ko-KR" b="1" dirty="0">
                <a:latin typeface="+mj-lt"/>
              </a:rPr>
              <a:t> </a:t>
            </a:r>
            <a:r>
              <a:rPr lang="ko-KR" altLang="en-US" b="1" dirty="0">
                <a:latin typeface="+mj-lt"/>
              </a:rPr>
              <a:t>다른 테이블의 행</a:t>
            </a:r>
            <a:r>
              <a:rPr lang="en-US" altLang="ko-KR" b="1" dirty="0">
                <a:latin typeface="+mj-lt"/>
              </a:rPr>
              <a:t>(row)</a:t>
            </a:r>
            <a:r>
              <a:rPr lang="ko-KR" altLang="en-US" b="1" dirty="0">
                <a:latin typeface="+mj-lt"/>
              </a:rPr>
              <a:t>을</a:t>
            </a:r>
            <a:r>
              <a:rPr lang="en-US" altLang="ko-KR" b="1" dirty="0">
                <a:latin typeface="+mj-lt"/>
              </a:rPr>
              <a:t> </a:t>
            </a:r>
            <a:r>
              <a:rPr lang="ko-KR" altLang="en-US" b="1" dirty="0">
                <a:latin typeface="+mj-lt"/>
              </a:rPr>
              <a:t>식별할 수 있는 키</a:t>
            </a:r>
            <a:endParaRPr lang="en-US" altLang="ko-KR" b="1" dirty="0">
              <a:latin typeface="+mj-lt"/>
            </a:endParaRPr>
          </a:p>
          <a:p>
            <a:pPr marL="742950" lvl="1" indent="-285750" latinLnBrk="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i="0" dirty="0">
                <a:solidFill>
                  <a:schemeClr val="tx1"/>
                </a:solidFill>
                <a:latin typeface="+mj-lt"/>
              </a:rPr>
              <a:t>외래키로 지정되면 참조 테이블의 기본키에 없는 값은 입력할 수 없음</a:t>
            </a:r>
            <a:r>
              <a:rPr lang="en-US" altLang="ko-KR" b="1" i="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latinLnBrk="0">
              <a:lnSpc>
                <a:spcPct val="200000"/>
              </a:lnSpc>
              <a:buAutoNum type="arabicPeriod"/>
              <a:defRPr/>
            </a:pPr>
            <a:endParaRPr lang="ko-KR" altLang="en-US" b="1" i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4AEF85-C7A6-A419-9991-5147F50D9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143" y="1175550"/>
            <a:ext cx="3704416" cy="311130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EAC7317-9EB2-E32E-A55F-78191C31F68F}"/>
              </a:ext>
            </a:extLst>
          </p:cNvPr>
          <p:cNvSpPr/>
          <p:nvPr/>
        </p:nvSpPr>
        <p:spPr>
          <a:xfrm>
            <a:off x="9109194" y="903378"/>
            <a:ext cx="877163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ko-KR" altLang="en-US" b="1" dirty="0" err="1"/>
              <a:t>기본키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4157202-2E23-E85D-0009-89AA2787F896}"/>
              </a:ext>
            </a:extLst>
          </p:cNvPr>
          <p:cNvCxnSpPr>
            <a:endCxn id="8" idx="3"/>
          </p:cNvCxnSpPr>
          <p:nvPr/>
        </p:nvCxnSpPr>
        <p:spPr>
          <a:xfrm flipH="1">
            <a:off x="8573905" y="1088044"/>
            <a:ext cx="535289" cy="438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ECBD2F-D835-2B30-8BE7-79266CE3A215}"/>
              </a:ext>
            </a:extLst>
          </p:cNvPr>
          <p:cNvSpPr/>
          <p:nvPr/>
        </p:nvSpPr>
        <p:spPr>
          <a:xfrm>
            <a:off x="7371708" y="1418407"/>
            <a:ext cx="1202197" cy="216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E36BD9F-18FE-E721-6EEA-62471C873B45}"/>
              </a:ext>
            </a:extLst>
          </p:cNvPr>
          <p:cNvSpPr/>
          <p:nvPr/>
        </p:nvSpPr>
        <p:spPr>
          <a:xfrm>
            <a:off x="9093977" y="4297251"/>
            <a:ext cx="646331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ko-KR" altLang="en-US" b="1"/>
              <a:t>참조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6D8F510-D644-FA2C-712A-0CB31A12E1A0}"/>
              </a:ext>
            </a:extLst>
          </p:cNvPr>
          <p:cNvSpPr/>
          <p:nvPr/>
        </p:nvSpPr>
        <p:spPr>
          <a:xfrm>
            <a:off x="11176292" y="2291025"/>
            <a:ext cx="877163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ko-KR" altLang="en-US" b="1" dirty="0" err="1"/>
              <a:t>외래키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5A7E105-F931-22D3-0E6E-A3BCDBE35F81}"/>
              </a:ext>
            </a:extLst>
          </p:cNvPr>
          <p:cNvCxnSpPr>
            <a:stCxn id="10" idx="1"/>
            <a:endCxn id="12" idx="3"/>
          </p:cNvCxnSpPr>
          <p:nvPr/>
        </p:nvCxnSpPr>
        <p:spPr>
          <a:xfrm flipH="1" flipV="1">
            <a:off x="10619340" y="2399210"/>
            <a:ext cx="556952" cy="76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D7D8B5-E3C0-2203-2F67-4EA770E74AD0}"/>
              </a:ext>
            </a:extLst>
          </p:cNvPr>
          <p:cNvSpPr/>
          <p:nvPr/>
        </p:nvSpPr>
        <p:spPr>
          <a:xfrm>
            <a:off x="9417143" y="2291025"/>
            <a:ext cx="1202197" cy="216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3C5E2A2-29B0-25CC-A87F-ED8FAC36C614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9027830" y="2731203"/>
            <a:ext cx="389313" cy="1566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783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417368-EFD4-909F-4B53-B93535843D01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무결성</a:t>
            </a:r>
          </a:p>
        </p:txBody>
      </p:sp>
      <p:sp>
        <p:nvSpPr>
          <p:cNvPr id="3" name="도형 19">
            <a:extLst>
              <a:ext uri="{FF2B5EF4-FFF2-40B4-BE49-F238E27FC236}">
                <a16:creationId xmlns:a16="http://schemas.microsoft.com/office/drawing/2014/main" id="{D3A0B756-E196-B922-6BD9-B69E24FEAA4D}"/>
              </a:ext>
            </a:extLst>
          </p:cNvPr>
          <p:cNvSpPr>
            <a:spLocks/>
          </p:cNvSpPr>
          <p:nvPr/>
        </p:nvSpPr>
        <p:spPr>
          <a:xfrm>
            <a:off x="423544" y="1259603"/>
            <a:ext cx="11438717" cy="296857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ko-KR" altLang="en-US" sz="1600" b="1" dirty="0">
                <a:latin typeface="+mj-lt"/>
              </a:rPr>
              <a:t>개체 무결성</a:t>
            </a:r>
          </a:p>
          <a:p>
            <a:pPr latinLnBrk="0">
              <a:lnSpc>
                <a:spcPct val="200000"/>
              </a:lnSpc>
              <a:defRPr/>
            </a:pPr>
            <a:r>
              <a:rPr lang="ko-KR" altLang="en-US" sz="1600" b="1" dirty="0">
                <a:latin typeface="+mj-lt"/>
              </a:rPr>
              <a:t> </a:t>
            </a:r>
            <a:r>
              <a:rPr lang="en-US" altLang="ko-KR" sz="1600" b="1" dirty="0">
                <a:latin typeface="+mj-lt"/>
              </a:rPr>
              <a:t>- </a:t>
            </a:r>
            <a:r>
              <a:rPr lang="ko-KR" altLang="en-US" sz="1600" b="1" dirty="0">
                <a:latin typeface="+mj-lt"/>
              </a:rPr>
              <a:t>릴레이션에서 </a:t>
            </a:r>
            <a:r>
              <a:rPr lang="ko-KR" altLang="en-US" sz="1600" b="1" dirty="0" err="1">
                <a:latin typeface="+mj-lt"/>
              </a:rPr>
              <a:t>기본키를</a:t>
            </a:r>
            <a:r>
              <a:rPr lang="ko-KR" altLang="en-US" sz="1600" b="1" dirty="0">
                <a:latin typeface="+mj-lt"/>
              </a:rPr>
              <a:t> 구성하는 속성은 널</a:t>
            </a:r>
            <a:r>
              <a:rPr lang="en-US" altLang="ko-KR" sz="1600" b="1" dirty="0">
                <a:latin typeface="+mj-lt"/>
              </a:rPr>
              <a:t>(Null) </a:t>
            </a:r>
            <a:r>
              <a:rPr lang="ko-KR" altLang="en-US" sz="1600" b="1" dirty="0">
                <a:latin typeface="+mj-lt"/>
              </a:rPr>
              <a:t>값이나 중복 값을 가질 수 없음</a:t>
            </a:r>
            <a:r>
              <a:rPr lang="en-US" altLang="ko-KR" sz="1600" b="1" dirty="0">
                <a:latin typeface="+mj-lt"/>
              </a:rPr>
              <a:t>.</a:t>
            </a:r>
          </a:p>
          <a:p>
            <a:pPr latinLnBrk="0">
              <a:lnSpc>
                <a:spcPct val="200000"/>
              </a:lnSpc>
              <a:defRPr/>
            </a:pPr>
            <a:endParaRPr lang="en-US" altLang="ko-KR" sz="1600" b="1" dirty="0">
              <a:latin typeface="+mj-lt"/>
            </a:endParaRPr>
          </a:p>
          <a:p>
            <a:pPr latinLnBrk="0">
              <a:lnSpc>
                <a:spcPct val="200000"/>
              </a:lnSpc>
              <a:defRPr/>
            </a:pPr>
            <a:r>
              <a:rPr lang="ko-KR" altLang="en-US" sz="1600" b="1" dirty="0">
                <a:latin typeface="+mj-lt"/>
              </a:rPr>
              <a:t>참조 무결성</a:t>
            </a:r>
          </a:p>
          <a:p>
            <a:pPr latinLnBrk="0">
              <a:lnSpc>
                <a:spcPct val="200000"/>
              </a:lnSpc>
              <a:defRPr/>
            </a:pPr>
            <a:r>
              <a:rPr lang="ko-KR" altLang="en-US" sz="1600" b="1" dirty="0">
                <a:latin typeface="+mj-lt"/>
              </a:rPr>
              <a:t>  </a:t>
            </a:r>
            <a:r>
              <a:rPr lang="en-US" altLang="ko-KR" sz="1600" b="1" dirty="0">
                <a:latin typeface="+mj-lt"/>
              </a:rPr>
              <a:t>- </a:t>
            </a:r>
            <a:r>
              <a:rPr lang="ko-KR" altLang="en-US" sz="1600" b="1" dirty="0" err="1">
                <a:latin typeface="+mj-lt"/>
              </a:rPr>
              <a:t>외래키</a:t>
            </a:r>
            <a:r>
              <a:rPr lang="ko-KR" altLang="en-US" sz="1600" b="1" dirty="0">
                <a:latin typeface="+mj-lt"/>
              </a:rPr>
              <a:t> 값은 </a:t>
            </a:r>
            <a:r>
              <a:rPr lang="en-US" altLang="ko-KR" sz="1600" b="1" dirty="0">
                <a:latin typeface="+mj-lt"/>
              </a:rPr>
              <a:t>Null</a:t>
            </a:r>
            <a:r>
              <a:rPr lang="ko-KR" altLang="en-US" sz="1600" b="1" dirty="0">
                <a:latin typeface="+mj-lt"/>
              </a:rPr>
              <a:t>이거나 참조 </a:t>
            </a:r>
            <a:r>
              <a:rPr lang="ko-KR" altLang="en-US" sz="1600" b="1" dirty="0" err="1">
                <a:latin typeface="+mj-lt"/>
              </a:rPr>
              <a:t>릴레이션의</a:t>
            </a:r>
            <a:r>
              <a:rPr lang="ko-KR" altLang="en-US" sz="1600" b="1" dirty="0">
                <a:latin typeface="+mj-lt"/>
              </a:rPr>
              <a:t> </a:t>
            </a:r>
            <a:r>
              <a:rPr lang="ko-KR" altLang="en-US" sz="1600" b="1" dirty="0" err="1">
                <a:latin typeface="+mj-lt"/>
              </a:rPr>
              <a:t>기본키</a:t>
            </a:r>
            <a:r>
              <a:rPr lang="ko-KR" altLang="en-US" sz="1600" b="1" dirty="0">
                <a:latin typeface="+mj-lt"/>
              </a:rPr>
              <a:t> 값과 동일해야 함</a:t>
            </a:r>
          </a:p>
          <a:p>
            <a:pPr latinLnBrk="0">
              <a:lnSpc>
                <a:spcPct val="200000"/>
              </a:lnSpc>
              <a:defRPr/>
            </a:pPr>
            <a:r>
              <a:rPr lang="ko-KR" altLang="en-US" sz="1600" b="1" dirty="0">
                <a:latin typeface="+mj-lt"/>
              </a:rPr>
              <a:t>  </a:t>
            </a:r>
            <a:r>
              <a:rPr lang="en-US" altLang="ko-KR" sz="1600" b="1" dirty="0">
                <a:latin typeface="+mj-lt"/>
              </a:rPr>
              <a:t>- </a:t>
            </a:r>
            <a:r>
              <a:rPr lang="ko-KR" altLang="en-US" sz="1600" b="1" dirty="0" err="1">
                <a:latin typeface="+mj-lt"/>
              </a:rPr>
              <a:t>릴레이션은</a:t>
            </a:r>
            <a:r>
              <a:rPr lang="ko-KR" altLang="en-US" sz="1600" b="1" dirty="0">
                <a:latin typeface="+mj-lt"/>
              </a:rPr>
              <a:t> 참조할 수 없는 </a:t>
            </a:r>
            <a:r>
              <a:rPr lang="ko-KR" altLang="en-US" sz="1600" b="1" dirty="0" err="1">
                <a:latin typeface="+mj-lt"/>
              </a:rPr>
              <a:t>외래키</a:t>
            </a:r>
            <a:r>
              <a:rPr lang="ko-KR" altLang="en-US" sz="1600" b="1" dirty="0">
                <a:latin typeface="+mj-lt"/>
              </a:rPr>
              <a:t> 값을 가질 수 없음</a:t>
            </a:r>
            <a:r>
              <a:rPr lang="en-US" altLang="ko-KR" sz="1600" b="1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5551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723DB7-0850-6D97-6CCA-D82C6266388A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셀렉션</a:t>
            </a:r>
            <a:r>
              <a:rPr lang="en-US" altLang="ko-KR" b="1" dirty="0"/>
              <a:t>(selection) </a:t>
            </a:r>
            <a:r>
              <a:rPr lang="el-GR" altLang="ko-KR" b="0" i="0" dirty="0">
                <a:solidFill>
                  <a:srgbClr val="373E48"/>
                </a:solidFill>
                <a:effectLst/>
                <a:highlight>
                  <a:srgbClr val="FFFFFF"/>
                </a:highlight>
                <a:latin typeface="RegularFont"/>
              </a:rPr>
              <a:t>σ</a:t>
            </a:r>
            <a:r>
              <a:rPr lang="en-US" altLang="ko-KR" b="0" i="0" dirty="0">
                <a:solidFill>
                  <a:srgbClr val="373E48"/>
                </a:solidFill>
                <a:effectLst/>
                <a:highlight>
                  <a:srgbClr val="FFFFFF"/>
                </a:highlight>
                <a:latin typeface="RegularFont"/>
              </a:rPr>
              <a:t>(sigma)</a:t>
            </a:r>
            <a:endParaRPr lang="ko-KR" altLang="en-US" b="1" dirty="0"/>
          </a:p>
        </p:txBody>
      </p:sp>
      <p:sp>
        <p:nvSpPr>
          <p:cNvPr id="3" name="도형 19">
            <a:extLst>
              <a:ext uri="{FF2B5EF4-FFF2-40B4-BE49-F238E27FC236}">
                <a16:creationId xmlns:a16="http://schemas.microsoft.com/office/drawing/2014/main" id="{CD4B14ED-B28C-3FB7-E5E9-C7C1ADE2ED4F}"/>
              </a:ext>
            </a:extLst>
          </p:cNvPr>
          <p:cNvSpPr>
            <a:spLocks/>
          </p:cNvSpPr>
          <p:nvPr/>
        </p:nvSpPr>
        <p:spPr>
          <a:xfrm>
            <a:off x="423544" y="1231597"/>
            <a:ext cx="11438717" cy="506357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ko-KR" altLang="en-US" sz="1600" b="1" dirty="0">
                <a:latin typeface="+mj-lt"/>
              </a:rPr>
              <a:t>질의 </a:t>
            </a:r>
            <a:r>
              <a:rPr lang="en-US" altLang="ko-KR" sz="1600" b="1" dirty="0">
                <a:latin typeface="+mj-lt"/>
              </a:rPr>
              <a:t>: </a:t>
            </a:r>
            <a:r>
              <a:rPr lang="ko-KR" altLang="en-US" sz="1600" b="1" dirty="0">
                <a:latin typeface="+mj-lt"/>
              </a:rPr>
              <a:t>고객 등급이 </a:t>
            </a:r>
            <a:r>
              <a:rPr lang="en-US" altLang="ko-KR" sz="1600" b="1" dirty="0">
                <a:latin typeface="+mj-lt"/>
              </a:rPr>
              <a:t>TOP </a:t>
            </a:r>
            <a:r>
              <a:rPr lang="ko-KR" altLang="en-US" sz="1600" b="1" dirty="0">
                <a:latin typeface="+mj-lt"/>
              </a:rPr>
              <a:t>인 고객들을 검색 </a:t>
            </a:r>
            <a:r>
              <a:rPr lang="ko-KR" altLang="en-US" sz="1600" b="1" dirty="0" err="1">
                <a:latin typeface="+mj-lt"/>
              </a:rPr>
              <a:t>하시오</a:t>
            </a:r>
            <a:r>
              <a:rPr lang="en-US" altLang="ko-KR" sz="1600" b="1" dirty="0">
                <a:latin typeface="+mj-lt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C5CDD7-13DB-2355-EFA3-67FAD3A83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942" y="2185317"/>
            <a:ext cx="2867425" cy="27054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97EFCF-126C-72AA-B85D-5A1DF83E1C0E}"/>
              </a:ext>
            </a:extLst>
          </p:cNvPr>
          <p:cNvSpPr txBox="1"/>
          <p:nvPr/>
        </p:nvSpPr>
        <p:spPr>
          <a:xfrm>
            <a:off x="2413444" y="1959180"/>
            <a:ext cx="6094602" cy="454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ko-KR" altLang="en-US" sz="1400" dirty="0">
                <a:latin typeface="+mj-lt"/>
              </a:rPr>
              <a:t>고객관리대장</a:t>
            </a:r>
            <a:endParaRPr lang="en-US" altLang="ko-KR" sz="1400" dirty="0">
              <a:latin typeface="+mj-lt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E00780-0EF5-5D2F-E89F-2A05939BB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942" y="5756715"/>
            <a:ext cx="2857899" cy="8192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1DA1FC-ACCA-CD39-1085-44043AF3980A}"/>
              </a:ext>
            </a:extLst>
          </p:cNvPr>
          <p:cNvSpPr txBox="1"/>
          <p:nvPr/>
        </p:nvSpPr>
        <p:spPr>
          <a:xfrm>
            <a:off x="2413444" y="5598397"/>
            <a:ext cx="6094602" cy="454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ko-KR" altLang="en-US" sz="1400" dirty="0">
                <a:latin typeface="+mj-lt"/>
              </a:rPr>
              <a:t>질의결과</a:t>
            </a:r>
            <a:endParaRPr lang="en-US" altLang="ko-KR" sz="1400" dirty="0">
              <a:latin typeface="+mj-lt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32B4F0F-A8D6-1E76-FE24-6D9C03FAD376}"/>
              </a:ext>
            </a:extLst>
          </p:cNvPr>
          <p:cNvCxnSpPr>
            <a:stCxn id="4" idx="2"/>
          </p:cNvCxnSpPr>
          <p:nvPr/>
        </p:nvCxnSpPr>
        <p:spPr>
          <a:xfrm flipH="1">
            <a:off x="5134891" y="4890795"/>
            <a:ext cx="4764" cy="8659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149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691</Words>
  <Application>Microsoft Office PowerPoint</Application>
  <PresentationFormat>와이드스크린</PresentationFormat>
  <Paragraphs>127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HY강B</vt:lpstr>
      <vt:lpstr>Malgun Gothic Semilight</vt:lpstr>
      <vt:lpstr>RegularFont</vt:lpstr>
      <vt:lpstr>맑은 고딕</vt:lpstr>
      <vt:lpstr>함초롬바탕</vt:lpstr>
      <vt:lpstr>휴먼명조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Minwoo Kang</cp:lastModifiedBy>
  <cp:revision>44</cp:revision>
  <dcterms:created xsi:type="dcterms:W3CDTF">2024-06-23T05:25:09Z</dcterms:created>
  <dcterms:modified xsi:type="dcterms:W3CDTF">2024-07-11T12:56:29Z</dcterms:modified>
</cp:coreProperties>
</file>