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개요 및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04209-6D0F-924A-AF24-2583F5B28D83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관리시스템</a:t>
            </a:r>
            <a:r>
              <a:rPr lang="en-US" altLang="ko-KR" sz="2000" b="1" dirty="0"/>
              <a:t>(DBMS) </a:t>
            </a:r>
            <a:r>
              <a:rPr lang="ko-KR" altLang="en-US" sz="2000" b="1" dirty="0"/>
              <a:t>주요기능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8E064-A2E3-0C9A-09FF-1BE43935188A}"/>
              </a:ext>
            </a:extLst>
          </p:cNvPr>
          <p:cNvSpPr txBox="1"/>
          <p:nvPr/>
        </p:nvSpPr>
        <p:spPr>
          <a:xfrm>
            <a:off x="138543" y="1010653"/>
            <a:ext cx="1186873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데이터베이스 정의기능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데이터베이스에 저장될 데이터의 형</a:t>
            </a:r>
            <a:r>
              <a:rPr lang="en-US" altLang="ko-KR" sz="1600" dirty="0"/>
              <a:t>(Type)</a:t>
            </a:r>
            <a:r>
              <a:rPr lang="ko-KR" altLang="en-US" sz="1600" dirty="0"/>
              <a:t>과 구조에 대한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이용 방식</a:t>
            </a:r>
            <a:r>
              <a:rPr lang="en-US" altLang="ko-KR" sz="1600" dirty="0"/>
              <a:t>, </a:t>
            </a:r>
            <a:r>
              <a:rPr lang="ko-KR" altLang="en-US" sz="1600" dirty="0"/>
              <a:t>제약 조건 등을 명시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dirty="0"/>
              <a:t>데이터베이스 조작기능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데이터의 검색</a:t>
            </a:r>
            <a:r>
              <a:rPr lang="en-US" altLang="ko-KR" sz="1600" dirty="0"/>
              <a:t>, </a:t>
            </a:r>
            <a:r>
              <a:rPr lang="ko-KR" altLang="en-US" sz="1600" dirty="0"/>
              <a:t>갱신</a:t>
            </a:r>
            <a:r>
              <a:rPr lang="en-US" altLang="ko-KR" sz="1600" dirty="0"/>
              <a:t>, </a:t>
            </a:r>
            <a:r>
              <a:rPr lang="ko-KR" altLang="en-US" sz="1600" dirty="0"/>
              <a:t>삽입</a:t>
            </a:r>
            <a:r>
              <a:rPr lang="en-US" altLang="ko-KR" sz="1600" dirty="0"/>
              <a:t>, </a:t>
            </a:r>
            <a:r>
              <a:rPr lang="ko-KR" altLang="en-US" sz="1600" dirty="0"/>
              <a:t>삭제 등을 체계적으로 처리하기 위해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사용자와 데이터베이스 사이의 인터페이스 수단으로 제공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600" dirty="0"/>
              <a:t>데이터베이스 제어기능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데이터베이스를 접근하는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삽입</a:t>
            </a:r>
            <a:r>
              <a:rPr lang="en-US" altLang="ko-KR" sz="1600" dirty="0"/>
              <a:t>, </a:t>
            </a:r>
            <a:r>
              <a:rPr lang="ko-KR" altLang="en-US" sz="1600" dirty="0"/>
              <a:t>삭제 작업이 정확하게 수행되어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데이터의 무결성이 유지되도록 제어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사용자가 허가된 데이터만 접근할 수 있도록 보안을 유지하고 권한을 검사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동시 접근하여 데이터를 처리할 때 처리 결과가 항상 정확성을 유지하도록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병행 제어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7401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1515C-02B6-CB86-DACB-E9B772199F51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관리시스템</a:t>
            </a:r>
            <a:r>
              <a:rPr lang="en-US" altLang="ko-KR" sz="2000" b="1" dirty="0"/>
              <a:t>(DBMS) </a:t>
            </a:r>
            <a:r>
              <a:rPr lang="ko-KR" altLang="en-US" sz="2000" b="1" dirty="0"/>
              <a:t>구성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551AD1-EEE5-D3A4-1603-E4B522F85CCB}"/>
              </a:ext>
            </a:extLst>
          </p:cNvPr>
          <p:cNvGrpSpPr/>
          <p:nvPr/>
        </p:nvGrpSpPr>
        <p:grpSpPr>
          <a:xfrm>
            <a:off x="2049636" y="1250046"/>
            <a:ext cx="1396536" cy="806443"/>
            <a:chOff x="919689" y="1708589"/>
            <a:chExt cx="1396536" cy="8064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CEAABA7-D2BB-AAB5-D1EF-2F2B38F72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94AC11-AC1A-7E4F-1E0F-BA0CA9B0347E}"/>
                </a:ext>
              </a:extLst>
            </p:cNvPr>
            <p:cNvSpPr/>
            <p:nvPr/>
          </p:nvSpPr>
          <p:spPr>
            <a:xfrm>
              <a:off x="919689" y="2261116"/>
              <a:ext cx="13965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데이터베이스관리자</a:t>
              </a:r>
              <a:endParaRPr lang="en-US" altLang="ko-KR" sz="105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60E345-273B-CDAC-2740-BE8C2860FCC7}"/>
              </a:ext>
            </a:extLst>
          </p:cNvPr>
          <p:cNvGrpSpPr/>
          <p:nvPr/>
        </p:nvGrpSpPr>
        <p:grpSpPr>
          <a:xfrm>
            <a:off x="4777455" y="1250046"/>
            <a:ext cx="1293607" cy="806443"/>
            <a:chOff x="919688" y="1708589"/>
            <a:chExt cx="1293607" cy="8064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4D67636-918A-9713-DF84-D3BD48709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231F49-B851-1C43-B818-4E75C0A2BC0E}"/>
                </a:ext>
              </a:extLst>
            </p:cNvPr>
            <p:cNvSpPr/>
            <p:nvPr/>
          </p:nvSpPr>
          <p:spPr>
            <a:xfrm>
              <a:off x="919688" y="2261116"/>
              <a:ext cx="129360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/>
                <a:t>최종사용자</a:t>
              </a:r>
              <a:endParaRPr lang="en-US" altLang="ko-KR" sz="105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2C3A46-6419-412D-6226-0F16EE943B64}"/>
              </a:ext>
            </a:extLst>
          </p:cNvPr>
          <p:cNvGrpSpPr/>
          <p:nvPr/>
        </p:nvGrpSpPr>
        <p:grpSpPr>
          <a:xfrm>
            <a:off x="7404608" y="1250046"/>
            <a:ext cx="1396536" cy="806443"/>
            <a:chOff x="919689" y="1708589"/>
            <a:chExt cx="1396536" cy="80644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B8E54FF-2D70-0C2B-EDD6-A95C4AC8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825" y="1708589"/>
              <a:ext cx="638264" cy="55252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9CC9B-C25C-7B31-2A88-91540B5033C6}"/>
                </a:ext>
              </a:extLst>
            </p:cNvPr>
            <p:cNvSpPr/>
            <p:nvPr/>
          </p:nvSpPr>
          <p:spPr>
            <a:xfrm>
              <a:off x="919689" y="2261116"/>
              <a:ext cx="139653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/>
                <a:t>응용 프로그래머</a:t>
              </a:r>
              <a:endParaRPr lang="en-US" altLang="ko-KR" sz="105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E1FB54-07DA-1BAC-911E-8B8DBBDE69E3}"/>
              </a:ext>
            </a:extLst>
          </p:cNvPr>
          <p:cNvSpPr txBox="1"/>
          <p:nvPr/>
        </p:nvSpPr>
        <p:spPr>
          <a:xfrm>
            <a:off x="2150303" y="2410421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데이터 </a:t>
            </a:r>
            <a:r>
              <a:rPr lang="ko-KR" altLang="en-US" sz="1050" dirty="0" err="1"/>
              <a:t>정의어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F517C-9DA8-5210-B90B-059DA1159815}"/>
              </a:ext>
            </a:extLst>
          </p:cNvPr>
          <p:cNvSpPr txBox="1"/>
          <p:nvPr/>
        </p:nvSpPr>
        <p:spPr>
          <a:xfrm>
            <a:off x="4825806" y="2382144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데이터 </a:t>
            </a:r>
            <a:r>
              <a:rPr lang="ko-KR" altLang="en-US" sz="1050" dirty="0" err="1"/>
              <a:t>조작어</a:t>
            </a:r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8BB11-51F4-580F-9016-F54921FC76A0}"/>
              </a:ext>
            </a:extLst>
          </p:cNvPr>
          <p:cNvSpPr txBox="1"/>
          <p:nvPr/>
        </p:nvSpPr>
        <p:spPr>
          <a:xfrm>
            <a:off x="7501309" y="2353867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응용 프로그램</a:t>
            </a:r>
            <a:endParaRPr lang="en-US" altLang="ko-KR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9FAC0-848E-AF74-F573-4B21EA7679FF}"/>
              </a:ext>
            </a:extLst>
          </p:cNvPr>
          <p:cNvSpPr txBox="1"/>
          <p:nvPr/>
        </p:nvSpPr>
        <p:spPr>
          <a:xfrm>
            <a:off x="2150303" y="3311262"/>
            <a:ext cx="1196903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/>
              <a:t>DDL </a:t>
            </a:r>
            <a:r>
              <a:rPr lang="ko-KR" altLang="en-US" sz="1050" dirty="0"/>
              <a:t>컴파일러</a:t>
            </a:r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9B5E4-8A90-E2DE-C322-CE211C7A1A85}"/>
              </a:ext>
            </a:extLst>
          </p:cNvPr>
          <p:cNvSpPr txBox="1"/>
          <p:nvPr/>
        </p:nvSpPr>
        <p:spPr>
          <a:xfrm>
            <a:off x="4825806" y="3282985"/>
            <a:ext cx="1196903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DML </a:t>
            </a:r>
            <a:r>
              <a:rPr lang="ko-KR" altLang="en-US" sz="1050" dirty="0"/>
              <a:t>컴파일러</a:t>
            </a:r>
            <a:endParaRPr lang="en-US" altLang="ko-KR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FC85E-B8F1-AFDC-A414-0C6927E33DE4}"/>
              </a:ext>
            </a:extLst>
          </p:cNvPr>
          <p:cNvSpPr txBox="1"/>
          <p:nvPr/>
        </p:nvSpPr>
        <p:spPr>
          <a:xfrm>
            <a:off x="7404608" y="3271486"/>
            <a:ext cx="1396535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DML </a:t>
            </a:r>
            <a:r>
              <a:rPr lang="ko-KR" altLang="en-US" sz="1050" dirty="0"/>
              <a:t>프리 컴파일러</a:t>
            </a:r>
            <a:endParaRPr lang="en-US" altLang="ko-KR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EB85B-AAE8-F11A-F216-7EB7F84D8B9D}"/>
              </a:ext>
            </a:extLst>
          </p:cNvPr>
          <p:cNvSpPr txBox="1"/>
          <p:nvPr/>
        </p:nvSpPr>
        <p:spPr>
          <a:xfrm>
            <a:off x="4647501" y="3880002"/>
            <a:ext cx="1560351" cy="4154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런타임 데이터베이스 처리기</a:t>
            </a:r>
            <a:endParaRPr lang="en-US" altLang="ko-KR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96341-FCCA-5F42-B0B7-63080BDD6DE7}"/>
              </a:ext>
            </a:extLst>
          </p:cNvPr>
          <p:cNvSpPr txBox="1"/>
          <p:nvPr/>
        </p:nvSpPr>
        <p:spPr>
          <a:xfrm>
            <a:off x="4709059" y="5064249"/>
            <a:ext cx="1430396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저장 데이터 관리자</a:t>
            </a:r>
            <a:endParaRPr lang="en-US" altLang="ko-KR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4693E4-1673-01BD-F27D-039DD90580C1}"/>
              </a:ext>
            </a:extLst>
          </p:cNvPr>
          <p:cNvSpPr txBox="1"/>
          <p:nvPr/>
        </p:nvSpPr>
        <p:spPr>
          <a:xfrm>
            <a:off x="7404608" y="4470030"/>
            <a:ext cx="1196903" cy="2539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트랜잭션 관리자</a:t>
            </a:r>
            <a:endParaRPr lang="en-US" altLang="ko-KR" sz="1050" dirty="0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3B78B23E-9541-1694-B115-E151EE8B7FC8}"/>
              </a:ext>
            </a:extLst>
          </p:cNvPr>
          <p:cNvSpPr/>
          <p:nvPr/>
        </p:nvSpPr>
        <p:spPr>
          <a:xfrm>
            <a:off x="3640821" y="5889071"/>
            <a:ext cx="1157681" cy="45429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데이터 사전</a:t>
            </a: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101B0A72-B0ED-B5B4-DD27-28DF9EA0F6D5}"/>
              </a:ext>
            </a:extLst>
          </p:cNvPr>
          <p:cNvSpPr/>
          <p:nvPr/>
        </p:nvSpPr>
        <p:spPr>
          <a:xfrm>
            <a:off x="6014319" y="5889071"/>
            <a:ext cx="1157681" cy="45429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데이터베이스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8E5B31-7C71-E72F-78F9-02865A9315CB}"/>
              </a:ext>
            </a:extLst>
          </p:cNvPr>
          <p:cNvSpPr/>
          <p:nvPr/>
        </p:nvSpPr>
        <p:spPr>
          <a:xfrm>
            <a:off x="1602297" y="2910980"/>
            <a:ext cx="7986320" cy="28270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B1ACE-9682-B592-32F6-D482B3906165}"/>
              </a:ext>
            </a:extLst>
          </p:cNvPr>
          <p:cNvSpPr/>
          <p:nvPr/>
        </p:nvSpPr>
        <p:spPr>
          <a:xfrm>
            <a:off x="1754697" y="3063380"/>
            <a:ext cx="7674529" cy="184986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5ADB64-5538-77F3-2C9C-9E3AE4C8E8A5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2747904" y="2056489"/>
            <a:ext cx="851" cy="353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C6DE45-3079-0183-7625-A53DAFE7381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5424258" y="2056489"/>
            <a:ext cx="1" cy="32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5BFDF0-D426-5E29-7E14-EB79FE891C1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8099761" y="2056489"/>
            <a:ext cx="3115" cy="297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19F7A9F-7276-B075-EC93-687AD94DDC41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2748755" y="2664337"/>
            <a:ext cx="0" cy="64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317EEC-8181-452C-D823-B5FA7E6C0AA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424258" y="2636060"/>
            <a:ext cx="0" cy="64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C07E3E-EB65-E5E3-AA2D-B8CEE34CD227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8099761" y="2607783"/>
            <a:ext cx="3115" cy="663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CB6203C-8FD9-2EE1-1F8B-8E9DB2A7593A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6022709" y="3398444"/>
            <a:ext cx="1381899" cy="11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F77118-10A4-7EBE-D793-B570A777B46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424258" y="3536901"/>
            <a:ext cx="3419" cy="343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976608-B758-11F8-34EC-DEF50B5E5CE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424257" y="4295500"/>
            <a:ext cx="3420" cy="768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F83046-CB30-FB49-0144-54235F2AD2A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24257" y="4596988"/>
            <a:ext cx="1980351" cy="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076D4E-1A9D-8643-6FEC-66B322C5B3B2}"/>
              </a:ext>
            </a:extLst>
          </p:cNvPr>
          <p:cNvCxnSpPr>
            <a:cxnSpLocks/>
            <a:stCxn id="19" idx="2"/>
            <a:endCxn id="21" idx="1"/>
          </p:cNvCxnSpPr>
          <p:nvPr/>
        </p:nvCxnSpPr>
        <p:spPr>
          <a:xfrm flipH="1">
            <a:off x="4219662" y="5318165"/>
            <a:ext cx="1204595" cy="570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9ABF9D6-EE3B-93C4-F43A-26D7062B8348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>
            <a:off x="5424257" y="5318165"/>
            <a:ext cx="1168903" cy="570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19B91CD-D59E-2B1C-0A51-B7318B716EFE}"/>
              </a:ext>
            </a:extLst>
          </p:cNvPr>
          <p:cNvCxnSpPr>
            <a:stCxn id="15" idx="2"/>
            <a:endCxn id="18" idx="1"/>
          </p:cNvCxnSpPr>
          <p:nvPr/>
        </p:nvCxnSpPr>
        <p:spPr>
          <a:xfrm rot="16200000" flipH="1">
            <a:off x="3436842" y="2877091"/>
            <a:ext cx="522573" cy="1898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5BFA2F-49D7-68FA-6988-1EE866FE9044}"/>
              </a:ext>
            </a:extLst>
          </p:cNvPr>
          <p:cNvSpPr txBox="1"/>
          <p:nvPr/>
        </p:nvSpPr>
        <p:spPr>
          <a:xfrm>
            <a:off x="8224678" y="3824423"/>
            <a:ext cx="11969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/>
              <a:t>질의 처리기</a:t>
            </a:r>
            <a:endParaRPr lang="en-US" altLang="ko-KR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E47EA4-6562-ED19-DF1F-11BE371E3ED3}"/>
              </a:ext>
            </a:extLst>
          </p:cNvPr>
          <p:cNvSpPr txBox="1"/>
          <p:nvPr/>
        </p:nvSpPr>
        <p:spPr>
          <a:xfrm>
            <a:off x="7583648" y="5378869"/>
            <a:ext cx="184823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/>
              <a:t>데이터베이스 관리 시스템</a:t>
            </a:r>
            <a:endParaRPr lang="en-US" altLang="ko-KR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CD7956-D7E9-1813-8CF6-393D7154D0C4}"/>
              </a:ext>
            </a:extLst>
          </p:cNvPr>
          <p:cNvSpPr txBox="1"/>
          <p:nvPr/>
        </p:nvSpPr>
        <p:spPr>
          <a:xfrm>
            <a:off x="3743724" y="6353822"/>
            <a:ext cx="1033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/>
              <a:t>시스템 카탈로그</a:t>
            </a:r>
            <a:endParaRPr lang="en-US" altLang="ko-KR" sz="900" dirty="0"/>
          </a:p>
        </p:txBody>
      </p:sp>
      <p:sp>
        <p:nvSpPr>
          <p:cNvPr id="41" name="설명선: 선 40">
            <a:extLst>
              <a:ext uri="{FF2B5EF4-FFF2-40B4-BE49-F238E27FC236}">
                <a16:creationId xmlns:a16="http://schemas.microsoft.com/office/drawing/2014/main" id="{2DCF0E0F-BEAB-8409-1BA4-30368CD2FD3F}"/>
              </a:ext>
            </a:extLst>
          </p:cNvPr>
          <p:cNvSpPr/>
          <p:nvPr/>
        </p:nvSpPr>
        <p:spPr>
          <a:xfrm>
            <a:off x="9846654" y="3098334"/>
            <a:ext cx="1597597" cy="640119"/>
          </a:xfrm>
          <a:prstGeom prst="borderCallout1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DDL, DML </a:t>
            </a:r>
            <a:r>
              <a:rPr lang="ko-KR" altLang="en-US" sz="800" dirty="0">
                <a:solidFill>
                  <a:schemeClr val="tx1"/>
                </a:solidFill>
              </a:rPr>
              <a:t>언어 처리</a:t>
            </a:r>
          </a:p>
        </p:txBody>
      </p:sp>
      <p:sp>
        <p:nvSpPr>
          <p:cNvPr id="42" name="설명선: 선 41">
            <a:extLst>
              <a:ext uri="{FF2B5EF4-FFF2-40B4-BE49-F238E27FC236}">
                <a16:creationId xmlns:a16="http://schemas.microsoft.com/office/drawing/2014/main" id="{29A8E84F-3029-2D11-680A-5C0EB21476FB}"/>
              </a:ext>
            </a:extLst>
          </p:cNvPr>
          <p:cNvSpPr/>
          <p:nvPr/>
        </p:nvSpPr>
        <p:spPr>
          <a:xfrm>
            <a:off x="9846654" y="4734617"/>
            <a:ext cx="1597597" cy="640119"/>
          </a:xfrm>
          <a:prstGeom prst="borderCallout1">
            <a:avLst>
              <a:gd name="adj1" fmla="val 18750"/>
              <a:gd name="adj2" fmla="val -8333"/>
              <a:gd name="adj3" fmla="val 70563"/>
              <a:gd name="adj4" fmla="val -23157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데이터사전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데이터베이스에 저장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접근 역</a:t>
            </a:r>
          </a:p>
        </p:txBody>
      </p:sp>
    </p:spTree>
    <p:extLst>
      <p:ext uri="{BB962C8B-B14F-4D97-AF65-F5344CB8AC3E}">
        <p14:creationId xmlns:p14="http://schemas.microsoft.com/office/powerpoint/2010/main" val="392561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778AB-8185-2D10-5ED5-EE2D5542CE8F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관리시스템</a:t>
            </a:r>
            <a:r>
              <a:rPr lang="en-US" altLang="ko-KR" sz="2000" b="1" dirty="0"/>
              <a:t>(DBMS) </a:t>
            </a:r>
            <a:r>
              <a:rPr lang="ko-KR" altLang="en-US" sz="2000" b="1" dirty="0"/>
              <a:t>장단점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D96BE-1F75-4950-D120-AEF416B5DE90}"/>
              </a:ext>
            </a:extLst>
          </p:cNvPr>
          <p:cNvSpPr txBox="1"/>
          <p:nvPr/>
        </p:nvSpPr>
        <p:spPr>
          <a:xfrm>
            <a:off x="138543" y="1010653"/>
            <a:ext cx="1186873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장점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중복 제어</a:t>
            </a:r>
            <a:r>
              <a:rPr lang="en-US" altLang="ko-KR" sz="1600" dirty="0"/>
              <a:t>(</a:t>
            </a:r>
            <a:r>
              <a:rPr lang="ko-KR" altLang="en-US" sz="1600" dirty="0"/>
              <a:t>기억공간 절약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독립성 확보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공유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보안 향상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표준화 가능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무결성 유지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장애 발생 시 회복이 용이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응용 프로그램 개발 비용이 줄어 든다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구축 비용이 증가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백업과 복구 방법이 어려움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대용량 디스크로의 집중적인 </a:t>
            </a:r>
            <a:r>
              <a:rPr lang="en-US" altLang="ko-KR" sz="1600" dirty="0"/>
              <a:t>Access</a:t>
            </a:r>
            <a:r>
              <a:rPr lang="ko-KR" altLang="en-US" sz="1600" dirty="0"/>
              <a:t>로 과부하가 발생한다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A613DA-03EE-EEFD-48DA-4E42D707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1446" y="1010653"/>
            <a:ext cx="63055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353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580E48-F626-6C8E-2DBC-44B1FB9408E4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관리시스템</a:t>
            </a:r>
            <a:r>
              <a:rPr lang="en-US" altLang="ko-KR" sz="2000" b="1" dirty="0"/>
              <a:t>(DBMS) </a:t>
            </a:r>
            <a:r>
              <a:rPr lang="ko-KR" altLang="en-US" sz="2000" b="1" dirty="0"/>
              <a:t>세대별 분류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0F6257-83EB-2596-6479-0F83B02233BD}"/>
              </a:ext>
            </a:extLst>
          </p:cNvPr>
          <p:cNvSpPr/>
          <p:nvPr/>
        </p:nvSpPr>
        <p:spPr>
          <a:xfrm>
            <a:off x="541892" y="1253495"/>
            <a:ext cx="11150575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네트워크</a:t>
            </a:r>
            <a:r>
              <a:rPr lang="en-US" altLang="ko-KR" dirty="0"/>
              <a:t>DBMS, </a:t>
            </a:r>
            <a:r>
              <a:rPr lang="ko-KR" altLang="en-US" dirty="0"/>
              <a:t>계층</a:t>
            </a:r>
            <a:r>
              <a:rPr lang="en-US" altLang="ko-KR" dirty="0"/>
              <a:t>DBMS (1960~1970)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F03DD7-9B50-9075-5445-53F0711CF9F7}"/>
              </a:ext>
            </a:extLst>
          </p:cNvPr>
          <p:cNvSpPr/>
          <p:nvPr/>
        </p:nvSpPr>
        <p:spPr>
          <a:xfrm>
            <a:off x="2004969" y="2466363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67F9A6-8C92-2F7F-9994-5980455C5635}"/>
              </a:ext>
            </a:extLst>
          </p:cNvPr>
          <p:cNvSpPr/>
          <p:nvPr/>
        </p:nvSpPr>
        <p:spPr>
          <a:xfrm>
            <a:off x="2004969" y="4106412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직원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281508-AC9F-EBE6-615A-B52D3304340A}"/>
              </a:ext>
            </a:extLst>
          </p:cNvPr>
          <p:cNvSpPr/>
          <p:nvPr/>
        </p:nvSpPr>
        <p:spPr>
          <a:xfrm>
            <a:off x="541892" y="326122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FDF01C-844C-E108-D64E-3998B7C276C2}"/>
              </a:ext>
            </a:extLst>
          </p:cNvPr>
          <p:cNvSpPr/>
          <p:nvPr/>
        </p:nvSpPr>
        <p:spPr>
          <a:xfrm>
            <a:off x="3225358" y="326122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회사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07BF5E-26B7-26D8-FA5D-6C0B43F45AF3}"/>
              </a:ext>
            </a:extLst>
          </p:cNvPr>
          <p:cNvCxnSpPr>
            <a:cxnSpLocks/>
          </p:cNvCxnSpPr>
          <p:nvPr/>
        </p:nvCxnSpPr>
        <p:spPr>
          <a:xfrm flipH="1">
            <a:off x="902619" y="2634143"/>
            <a:ext cx="981512" cy="53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5D0B342-05E5-E3F8-A19B-3D0C2EE9BE7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944536" y="3596780"/>
            <a:ext cx="750606" cy="72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4789CB-A283-5097-0E47-D33BA1CC6C7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11676" y="2732014"/>
            <a:ext cx="917597" cy="529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E97D8F-3FD9-8399-A649-171FAD1A84B7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flipH="1" flipV="1">
            <a:off x="1011676" y="3596780"/>
            <a:ext cx="993293" cy="6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72E1B7-4235-FFC5-1A4A-80404054F4B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474753" y="2801923"/>
            <a:ext cx="0" cy="130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14305-AB3C-7126-7A78-34B8030A6453}"/>
              </a:ext>
            </a:extLst>
          </p:cNvPr>
          <p:cNvSpPr txBox="1"/>
          <p:nvPr/>
        </p:nvSpPr>
        <p:spPr>
          <a:xfrm>
            <a:off x="1481459" y="4572001"/>
            <a:ext cx="18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네트워크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130B2-873D-FBF8-3A2D-EC61656A4435}"/>
              </a:ext>
            </a:extLst>
          </p:cNvPr>
          <p:cNvSpPr txBox="1"/>
          <p:nvPr/>
        </p:nvSpPr>
        <p:spPr>
          <a:xfrm>
            <a:off x="942968" y="2656370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주문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D9ACA-11A2-C2D2-92C5-0B695B1533C5}"/>
              </a:ext>
            </a:extLst>
          </p:cNvPr>
          <p:cNvSpPr txBox="1"/>
          <p:nvPr/>
        </p:nvSpPr>
        <p:spPr>
          <a:xfrm>
            <a:off x="1348238" y="2954179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판매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4A4AF-273C-0E89-2743-555F9C1A076D}"/>
              </a:ext>
            </a:extLst>
          </p:cNvPr>
          <p:cNvSpPr txBox="1"/>
          <p:nvPr/>
        </p:nvSpPr>
        <p:spPr>
          <a:xfrm>
            <a:off x="1961733" y="3344268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담당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BE1AC-A963-4EF7-1303-09E32839DCDD}"/>
              </a:ext>
            </a:extLst>
          </p:cNvPr>
          <p:cNvSpPr txBox="1"/>
          <p:nvPr/>
        </p:nvSpPr>
        <p:spPr>
          <a:xfrm>
            <a:off x="3223572" y="3890395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소속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44A7B2-D3D7-8539-C950-4E3E87885AB0}"/>
              </a:ext>
            </a:extLst>
          </p:cNvPr>
          <p:cNvSpPr txBox="1"/>
          <p:nvPr/>
        </p:nvSpPr>
        <p:spPr>
          <a:xfrm>
            <a:off x="1042137" y="3956460"/>
            <a:ext cx="690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/>
              <a:t>관리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2506A3-39BB-A945-47B0-F46586A8C442}"/>
              </a:ext>
            </a:extLst>
          </p:cNvPr>
          <p:cNvSpPr/>
          <p:nvPr/>
        </p:nvSpPr>
        <p:spPr>
          <a:xfrm>
            <a:off x="7626991" y="2162674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B4B9AA-89C1-C7D6-CAFC-CF6C4F3ACDE9}"/>
              </a:ext>
            </a:extLst>
          </p:cNvPr>
          <p:cNvSpPr/>
          <p:nvPr/>
        </p:nvSpPr>
        <p:spPr>
          <a:xfrm>
            <a:off x="7626990" y="2706704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직원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69D31-A3B9-8CA8-BCC9-2B3B2F90BFFC}"/>
              </a:ext>
            </a:extLst>
          </p:cNvPr>
          <p:cNvSpPr/>
          <p:nvPr/>
        </p:nvSpPr>
        <p:spPr>
          <a:xfrm>
            <a:off x="6350880" y="3590489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F377D4-CB58-2841-651C-05652D701D41}"/>
              </a:ext>
            </a:extLst>
          </p:cNvPr>
          <p:cNvSpPr/>
          <p:nvPr/>
        </p:nvSpPr>
        <p:spPr>
          <a:xfrm>
            <a:off x="8910713" y="3558200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고객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1834B5-A0CE-96E5-D39D-8440EC290E1B}"/>
              </a:ext>
            </a:extLst>
          </p:cNvPr>
          <p:cNvSpPr/>
          <p:nvPr/>
        </p:nvSpPr>
        <p:spPr>
          <a:xfrm>
            <a:off x="6350880" y="4078305"/>
            <a:ext cx="939567" cy="3355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주문상품</a:t>
            </a:r>
            <a:endParaRPr lang="ko-KR" altLang="en-US" sz="14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B9B5195-8F11-C143-BED5-5445F23577A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8096774" y="2498234"/>
            <a:ext cx="1" cy="208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70C223-FDC3-A475-0EE7-3C7B9DB2C6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820664" y="3042264"/>
            <a:ext cx="1276110" cy="548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DFC63C7-062D-766C-03FB-154F4A4D3642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096774" y="3042264"/>
            <a:ext cx="1283723" cy="515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5CAA2A-8E20-CF29-5073-31B73DB89250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820664" y="3926049"/>
            <a:ext cx="0" cy="15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401B31-9752-AFD3-5323-0270F951C826}"/>
              </a:ext>
            </a:extLst>
          </p:cNvPr>
          <p:cNvSpPr txBox="1"/>
          <p:nvPr/>
        </p:nvSpPr>
        <p:spPr>
          <a:xfrm>
            <a:off x="7303418" y="4572001"/>
            <a:ext cx="18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계층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6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95BFD-1227-B562-A50C-B49BC9FEEBAF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관리시스템</a:t>
            </a:r>
            <a:r>
              <a:rPr lang="en-US" altLang="ko-KR" sz="2000" b="1" dirty="0"/>
              <a:t>(DBMS) </a:t>
            </a:r>
            <a:r>
              <a:rPr lang="ko-KR" altLang="en-US" sz="2000" b="1" dirty="0"/>
              <a:t>세대별 분류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59E431-282A-A113-CEDE-CACBC48558F7}"/>
              </a:ext>
            </a:extLst>
          </p:cNvPr>
          <p:cNvSpPr/>
          <p:nvPr/>
        </p:nvSpPr>
        <p:spPr>
          <a:xfrm>
            <a:off x="541892" y="1253495"/>
            <a:ext cx="11150575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관계 </a:t>
            </a:r>
            <a:r>
              <a:rPr lang="en-US" altLang="ko-KR" dirty="0"/>
              <a:t>DBMS(1980~)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- Oracle, MS SQL Server, Access, </a:t>
            </a:r>
            <a:r>
              <a:rPr lang="en-US" altLang="ko-KR" dirty="0" err="1"/>
              <a:t>Infomix</a:t>
            </a:r>
            <a:r>
              <a:rPr lang="en-US" altLang="ko-KR" dirty="0"/>
              <a:t>, MySQL, MariaDB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83C6B-2B7F-5E6A-A33D-2E968143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3" y="2914600"/>
            <a:ext cx="422969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CDD151-9978-678E-DE3C-66D8A4BA045D}"/>
              </a:ext>
            </a:extLst>
          </p:cNvPr>
          <p:cNvSpPr/>
          <p:nvPr/>
        </p:nvSpPr>
        <p:spPr>
          <a:xfrm>
            <a:off x="541892" y="1253495"/>
            <a:ext cx="111505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세대 </a:t>
            </a:r>
            <a:r>
              <a:rPr lang="en-US" altLang="ko-KR" dirty="0"/>
              <a:t>: </a:t>
            </a:r>
            <a:r>
              <a:rPr lang="ko-KR" altLang="en-US" dirty="0"/>
              <a:t>객체지향 </a:t>
            </a:r>
            <a:r>
              <a:rPr lang="en-US" altLang="ko-KR" dirty="0"/>
              <a:t>DBMS, </a:t>
            </a:r>
            <a:r>
              <a:rPr lang="ko-KR" altLang="en-US" dirty="0"/>
              <a:t>객체관계</a:t>
            </a:r>
            <a:r>
              <a:rPr lang="en-US" altLang="ko-KR" dirty="0"/>
              <a:t>DBMS(1980</a:t>
            </a:r>
            <a:r>
              <a:rPr lang="ko-KR" altLang="en-US" dirty="0"/>
              <a:t>대 후반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O2, ONTOS, </a:t>
            </a:r>
            <a:r>
              <a:rPr lang="en-US" altLang="ko-KR" dirty="0" err="1"/>
              <a:t>GemStone</a:t>
            </a:r>
            <a:r>
              <a:rPr lang="en-US" altLang="ko-KR" dirty="0"/>
              <a:t>, Oracle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세대 </a:t>
            </a:r>
            <a:r>
              <a:rPr lang="en-US" altLang="ko-KR" dirty="0"/>
              <a:t>: NoSQL DBMS, NewSQL DBMS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1) NoSQL(Not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SQL) :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트위터 에서 강조</a:t>
            </a:r>
            <a:r>
              <a:rPr lang="en-US" altLang="ko-KR" dirty="0"/>
              <a:t>, 1998~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비정형 데이터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분산 저장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단순한데이터 모델 </a:t>
            </a:r>
            <a:r>
              <a:rPr lang="en-US" altLang="ko-KR" dirty="0"/>
              <a:t>(Key, Value)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NoSQL </a:t>
            </a:r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en-US" altLang="ko-KR" b="1" dirty="0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Hbase</a:t>
            </a:r>
            <a:r>
              <a:rPr lang="en-US" altLang="ko-KR" dirty="0"/>
              <a:t>, Cassandra, </a:t>
            </a:r>
            <a:r>
              <a:rPr lang="en-US" altLang="ko-KR" b="1" dirty="0"/>
              <a:t>Redis</a:t>
            </a:r>
            <a:r>
              <a:rPr lang="en-US" altLang="ko-KR" dirty="0"/>
              <a:t>, Neo4j, </a:t>
            </a:r>
            <a:r>
              <a:rPr lang="en-US" altLang="ko-KR" dirty="0" err="1"/>
              <a:t>OrientDB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2) NewSQL DBMS : 2011~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안정성과 일관성유지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관계</a:t>
            </a:r>
            <a:r>
              <a:rPr lang="en-US" altLang="ko-KR" dirty="0"/>
              <a:t>DBMS </a:t>
            </a:r>
            <a:r>
              <a:rPr lang="ko-KR" altLang="en-US" dirty="0"/>
              <a:t>장점과  </a:t>
            </a:r>
            <a:r>
              <a:rPr lang="en-US" altLang="ko-KR" dirty="0"/>
              <a:t>NoSQL</a:t>
            </a:r>
            <a:r>
              <a:rPr lang="ko-KR" altLang="en-US" dirty="0"/>
              <a:t>의 확장성과 유연성 모두 지원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NewSQL</a:t>
            </a:r>
            <a:r>
              <a:rPr lang="ko-KR" altLang="en-US" dirty="0"/>
              <a:t> 종류 </a:t>
            </a:r>
            <a:r>
              <a:rPr lang="en-US" altLang="ko-KR" dirty="0"/>
              <a:t>: Google</a:t>
            </a:r>
            <a:r>
              <a:rPr lang="ko-KR" altLang="en-US" dirty="0"/>
              <a:t> </a:t>
            </a:r>
            <a:r>
              <a:rPr lang="en-US" altLang="ko-KR" dirty="0"/>
              <a:t>Spanner,</a:t>
            </a:r>
            <a:r>
              <a:rPr lang="ko-KR" altLang="en-US" dirty="0"/>
              <a:t> </a:t>
            </a:r>
            <a:r>
              <a:rPr lang="en-US" altLang="ko-KR" dirty="0" err="1"/>
              <a:t>VoltDB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NuoDB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CDE34-7717-134A-E5C0-DFC9FF0AD1B5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관리시스템</a:t>
            </a:r>
            <a:r>
              <a:rPr lang="en-US" altLang="ko-KR" sz="2000" b="1" dirty="0"/>
              <a:t>(DBMS) </a:t>
            </a:r>
            <a:r>
              <a:rPr lang="ko-KR" altLang="en-US" sz="2000" b="1" dirty="0"/>
              <a:t>세대별 분류</a:t>
            </a:r>
          </a:p>
        </p:txBody>
      </p:sp>
    </p:spTree>
    <p:extLst>
      <p:ext uri="{BB962C8B-B14F-4D97-AF65-F5344CB8AC3E}">
        <p14:creationId xmlns:p14="http://schemas.microsoft.com/office/powerpoint/2010/main" val="3157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93612-E534-E191-1FEE-D72D3DC13B2F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데이터베이스의 종류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17486-341F-F48A-3BB6-5DA5E549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97" y="2255628"/>
            <a:ext cx="6216253" cy="413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D271B9-81EE-77B6-455D-FF2778230F06}"/>
              </a:ext>
            </a:extLst>
          </p:cNvPr>
          <p:cNvSpPr/>
          <p:nvPr/>
        </p:nvSpPr>
        <p:spPr>
          <a:xfrm>
            <a:off x="2526897" y="1300158"/>
            <a:ext cx="645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oracle, </a:t>
            </a:r>
            <a:r>
              <a:rPr lang="en-US" altLang="ko-KR" dirty="0" err="1"/>
              <a:t>Mysql</a:t>
            </a:r>
            <a:r>
              <a:rPr lang="en-US" altLang="ko-KR" dirty="0"/>
              <a:t>, Microsoft </a:t>
            </a:r>
            <a:r>
              <a:rPr lang="en-US" altLang="ko-KR" dirty="0" err="1"/>
              <a:t>sql</a:t>
            </a:r>
            <a:r>
              <a:rPr lang="en-US" altLang="ko-KR" dirty="0"/>
              <a:t> server, </a:t>
            </a:r>
            <a:r>
              <a:rPr lang="en-US" altLang="ko-KR" dirty="0" err="1"/>
              <a:t>postge</a:t>
            </a:r>
            <a:r>
              <a:rPr lang="en-US" altLang="ko-KR" dirty="0"/>
              <a:t>, </a:t>
            </a:r>
            <a:r>
              <a:rPr lang="en-US" altLang="ko-KR" dirty="0" err="1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1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F4375-640E-7F00-40D4-F25D4A9C629D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데이터베이스의 종류 </a:t>
            </a:r>
            <a:r>
              <a:rPr lang="en-US" altLang="ko-KR" sz="2000" b="1" dirty="0"/>
              <a:t>– Oracle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08B95F-715A-482D-1B7F-8C853E8BCCF8}"/>
              </a:ext>
            </a:extLst>
          </p:cNvPr>
          <p:cNvSpPr/>
          <p:nvPr/>
        </p:nvSpPr>
        <p:spPr>
          <a:xfrm>
            <a:off x="138544" y="1253495"/>
            <a:ext cx="11150575" cy="230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Oracle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오라클 데이터베이스</a:t>
            </a:r>
            <a:r>
              <a:rPr lang="en-US" altLang="ko-KR" sz="1200" dirty="0"/>
              <a:t>(Oracle Database </a:t>
            </a:r>
            <a:r>
              <a:rPr lang="ko-KR" altLang="en-US" sz="1200" dirty="0"/>
              <a:t>또는 </a:t>
            </a:r>
            <a:r>
              <a:rPr lang="en-US" altLang="ko-KR" sz="1200" dirty="0"/>
              <a:t>Oracle RDBMS)</a:t>
            </a:r>
            <a:r>
              <a:rPr lang="ko-KR" altLang="en-US" sz="1200" dirty="0"/>
              <a:t>는 미국 오라클</a:t>
            </a:r>
            <a:r>
              <a:rPr lang="en-US" altLang="ko-KR" sz="1200" dirty="0"/>
              <a:t>(Oracle)</a:t>
            </a:r>
            <a:r>
              <a:rPr lang="ko-KR" altLang="en-US" sz="1200" dirty="0"/>
              <a:t>사의 관계형 데이터베이스 관리 시스템의 이름이다</a:t>
            </a:r>
            <a:r>
              <a:rPr lang="en-US" altLang="ko-KR" sz="1200" dirty="0"/>
              <a:t>. </a:t>
            </a:r>
            <a:r>
              <a:rPr lang="ko-KR" altLang="en-US" sz="1200" dirty="0"/>
              <a:t>현재 유닉스 환경에서 가장 널리 사용되는 </a:t>
            </a:r>
            <a:r>
              <a:rPr lang="en-US" altLang="ko-KR" sz="1200" dirty="0"/>
              <a:t>RDBMS</a:t>
            </a:r>
            <a:r>
              <a:rPr lang="ko-KR" altLang="en-US" sz="1200" dirty="0"/>
              <a:t>이다</a:t>
            </a:r>
            <a:r>
              <a:rPr lang="en-US" altLang="ko-KR" sz="1200" dirty="0"/>
              <a:t>. </a:t>
            </a:r>
            <a:r>
              <a:rPr lang="ko-KR" altLang="en-US" sz="1200" dirty="0"/>
              <a:t>검색이나 업데이트용 언어로 국제표준화기구의 표준 구조화 조회 언어와 </a:t>
            </a:r>
            <a:r>
              <a:rPr lang="en-US" altLang="ko-KR" sz="1200" dirty="0"/>
              <a:t>PL/SQL</a:t>
            </a:r>
            <a:r>
              <a:rPr lang="ko-KR" altLang="en-US" sz="1200" dirty="0"/>
              <a:t>을 지원한다</a:t>
            </a:r>
            <a:r>
              <a:rPr lang="en-US" altLang="ko-KR" sz="1200" dirty="0"/>
              <a:t>.(</a:t>
            </a:r>
            <a:r>
              <a:rPr lang="ko-KR" altLang="en-US" sz="1200" dirty="0"/>
              <a:t>위키백과 참조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 버전 </a:t>
            </a:r>
            <a:r>
              <a:rPr lang="en-US" altLang="ko-KR" dirty="0"/>
              <a:t>Oracle 23c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특징 </a:t>
            </a:r>
            <a:r>
              <a:rPr lang="en-US" altLang="ko-KR" sz="1400" dirty="0"/>
              <a:t>: </a:t>
            </a:r>
            <a:r>
              <a:rPr lang="ko-KR" altLang="en-US" sz="1400" dirty="0"/>
              <a:t>관계형</a:t>
            </a:r>
            <a:r>
              <a:rPr lang="en-US" altLang="ko-KR" sz="1400" dirty="0"/>
              <a:t>, </a:t>
            </a:r>
            <a:r>
              <a:rPr lang="ko-KR" altLang="en-US" sz="1400" dirty="0"/>
              <a:t>시계열</a:t>
            </a:r>
            <a:r>
              <a:rPr lang="en-US" altLang="ko-KR" sz="1400" dirty="0"/>
              <a:t>, </a:t>
            </a:r>
            <a:r>
              <a:rPr lang="ko-KR" altLang="en-US" sz="1400" dirty="0"/>
              <a:t>그래프</a:t>
            </a:r>
            <a:r>
              <a:rPr lang="en-US" altLang="ko-KR" sz="1400" dirty="0"/>
              <a:t>, </a:t>
            </a:r>
            <a:r>
              <a:rPr lang="ko-KR" altLang="en-US" sz="1400" dirty="0"/>
              <a:t>공간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</a:t>
            </a:r>
            <a:r>
              <a:rPr lang="en-US" altLang="ko-KR" sz="1400" dirty="0"/>
              <a:t>, OLAP, XML, JSON </a:t>
            </a:r>
            <a:r>
              <a:rPr lang="ko-KR" altLang="en-US" sz="1400" dirty="0"/>
              <a:t>데이터를 지원</a:t>
            </a:r>
          </a:p>
        </p:txBody>
      </p:sp>
    </p:spTree>
    <p:extLst>
      <p:ext uri="{BB962C8B-B14F-4D97-AF65-F5344CB8AC3E}">
        <p14:creationId xmlns:p14="http://schemas.microsoft.com/office/powerpoint/2010/main" val="408641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5CCD0-AE6E-A619-3B7F-B70C2ED2BC02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데이터베이스의 종류 </a:t>
            </a:r>
            <a:r>
              <a:rPr lang="en-US" altLang="ko-KR" sz="2000" b="1" dirty="0"/>
              <a:t>– </a:t>
            </a:r>
            <a:r>
              <a:rPr lang="en-US" altLang="ko-KR" sz="2000" b="1" dirty="0" err="1"/>
              <a:t>Mysql</a:t>
            </a:r>
            <a:r>
              <a:rPr lang="en-US" altLang="ko-KR" sz="2000" b="1" dirty="0"/>
              <a:t>, Maria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F9DB4D-1CDB-4E9C-3993-6230C6784F74}"/>
              </a:ext>
            </a:extLst>
          </p:cNvPr>
          <p:cNvSpPr/>
          <p:nvPr/>
        </p:nvSpPr>
        <p:spPr>
          <a:xfrm>
            <a:off x="138544" y="1285945"/>
            <a:ext cx="10621819" cy="4286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MySQL</a:t>
            </a:r>
            <a:r>
              <a:rPr lang="ko-KR" altLang="en-US" sz="1400" dirty="0"/>
              <a:t>은 세계에서 가장 많이 쓰이는 오픈 소스의 관계형 데이터베이스 관리 시스템</a:t>
            </a:r>
            <a:r>
              <a:rPr lang="en-US" altLang="ko-KR" sz="1400" dirty="0"/>
              <a:t>(RDBMS)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다중 스레드</a:t>
            </a:r>
            <a:r>
              <a:rPr lang="en-US" altLang="ko-KR" sz="1400" dirty="0"/>
              <a:t>, </a:t>
            </a:r>
            <a:r>
              <a:rPr lang="ko-KR" altLang="en-US" sz="1400" dirty="0"/>
              <a:t>다중 사용자 형식의 구조 </a:t>
            </a:r>
            <a:r>
              <a:rPr lang="ko-KR" altLang="en-US" sz="1400" dirty="0" err="1"/>
              <a:t>질의어</a:t>
            </a:r>
            <a:r>
              <a:rPr lang="ko-KR" altLang="en-US" sz="1400" dirty="0"/>
              <a:t> 형식의 데이터베이스 관리 시스템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오라클이 관리 및 지원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최신버전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Enterprise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8.0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상업용도</a:t>
            </a:r>
            <a:r>
              <a:rPr lang="en-US" altLang="ko-KR" sz="1400" dirty="0"/>
              <a:t>, </a:t>
            </a:r>
            <a:r>
              <a:rPr lang="ko-KR" altLang="en-US" sz="1400" dirty="0"/>
              <a:t>유료 버전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Community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8.0.28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비상업용</a:t>
            </a:r>
            <a:r>
              <a:rPr lang="en-US" altLang="ko-KR" sz="1400" dirty="0"/>
              <a:t>, </a:t>
            </a:r>
            <a:r>
              <a:rPr lang="ko-KR" altLang="en-US" sz="1400" dirty="0"/>
              <a:t>무료 버전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03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2D12B-5122-5849-853A-BFCB1B19F5C4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데이터베이스의 종류 </a:t>
            </a:r>
            <a:r>
              <a:rPr lang="en-US" altLang="ko-KR" sz="2000" b="1" dirty="0"/>
              <a:t>- NoSQL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955A6-4542-ACEE-FC20-86FBBA529349}"/>
              </a:ext>
            </a:extLst>
          </p:cNvPr>
          <p:cNvSpPr/>
          <p:nvPr/>
        </p:nvSpPr>
        <p:spPr>
          <a:xfrm>
            <a:off x="541892" y="1253495"/>
            <a:ext cx="11150575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NoSQL(Not Only SQL)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단순한데이터 모델 </a:t>
            </a:r>
            <a:r>
              <a:rPr lang="en-US" altLang="ko-KR" dirty="0"/>
              <a:t>(Key, Value)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mongoDB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r>
              <a:rPr lang="en-US" altLang="ko-KR" dirty="0"/>
              <a:t>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관계 없음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대용량 </a:t>
            </a:r>
            <a:r>
              <a:rPr lang="en-US" altLang="ko-KR" dirty="0"/>
              <a:t>DB</a:t>
            </a:r>
            <a:r>
              <a:rPr lang="ko-KR" altLang="en-US" dirty="0"/>
              <a:t> 처리 특화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유형 정의가 없어 유동적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5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FBB3C-CAE9-F464-FF35-F0551BE09A0F}"/>
              </a:ext>
            </a:extLst>
          </p:cNvPr>
          <p:cNvSpPr txBox="1"/>
          <p:nvPr/>
        </p:nvSpPr>
        <p:spPr>
          <a:xfrm>
            <a:off x="138544" y="313910"/>
            <a:ext cx="55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데이터와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A55A7-E506-067F-0EEC-35662018D521}"/>
              </a:ext>
            </a:extLst>
          </p:cNvPr>
          <p:cNvSpPr txBox="1"/>
          <p:nvPr/>
        </p:nvSpPr>
        <p:spPr>
          <a:xfrm>
            <a:off x="360219" y="965104"/>
            <a:ext cx="6890328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데이터와 정보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1)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-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세계로부터 관찰이나 측정 등의 수단을 통하여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사실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(facts)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(values)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데이터를 의사 결정에 유용하게 활용할 수 있도록 </a:t>
            </a: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+mn-ea"/>
              </a:rPr>
              <a:t>      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처리하여 체계적으로 조직한 결과물</a:t>
            </a: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82902D-1056-C708-DDDA-D614590C4977}"/>
              </a:ext>
            </a:extLst>
          </p:cNvPr>
          <p:cNvSpPr/>
          <p:nvPr/>
        </p:nvSpPr>
        <p:spPr>
          <a:xfrm>
            <a:off x="8386618" y="1394691"/>
            <a:ext cx="2613891" cy="8035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6195E6-77B2-0ABB-A81A-7D0B7820A0D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93564" y="2198255"/>
            <a:ext cx="0" cy="92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EA990EC1-D568-9464-7414-0637B10FF0E3}"/>
              </a:ext>
            </a:extLst>
          </p:cNvPr>
          <p:cNvSpPr/>
          <p:nvPr/>
        </p:nvSpPr>
        <p:spPr>
          <a:xfrm>
            <a:off x="8626764" y="3121891"/>
            <a:ext cx="2124352" cy="7112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가공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7053AE-1709-B006-A1F3-4BDB614D2E3D}"/>
              </a:ext>
            </a:extLst>
          </p:cNvPr>
          <p:cNvSpPr/>
          <p:nvPr/>
        </p:nvSpPr>
        <p:spPr>
          <a:xfrm>
            <a:off x="8386618" y="4331855"/>
            <a:ext cx="2613891" cy="6373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A157D3-6838-CC1C-AE11-5D0C5DEFB2D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688940" y="3833091"/>
            <a:ext cx="4624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1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95FD4-77C3-F5C4-5AA2-D75AA0905349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데이터베이스의 종류 </a:t>
            </a:r>
            <a:r>
              <a:rPr lang="en-US" altLang="ko-KR" sz="2000" b="1" dirty="0"/>
              <a:t>– RDMBS, NoSQL </a:t>
            </a:r>
            <a:r>
              <a:rPr lang="ko-KR" altLang="en-US" sz="2000" b="1" dirty="0"/>
              <a:t>차이</a:t>
            </a: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129EE6E1-266E-8EB1-0E4C-16822CC9AC40}"/>
              </a:ext>
            </a:extLst>
          </p:cNvPr>
          <p:cNvSpPr/>
          <p:nvPr/>
        </p:nvSpPr>
        <p:spPr>
          <a:xfrm>
            <a:off x="1915723" y="2243548"/>
            <a:ext cx="3754760" cy="396044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B9CAD2B-AEE1-AE9B-F4EE-B75BB180798B}"/>
              </a:ext>
            </a:extLst>
          </p:cNvPr>
          <p:cNvSpPr/>
          <p:nvPr/>
        </p:nvSpPr>
        <p:spPr>
          <a:xfrm>
            <a:off x="6627904" y="2275042"/>
            <a:ext cx="3754760" cy="396044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73B48-8AB7-136B-6EC2-C4CCB21D8CD7}"/>
              </a:ext>
            </a:extLst>
          </p:cNvPr>
          <p:cNvSpPr/>
          <p:nvPr/>
        </p:nvSpPr>
        <p:spPr>
          <a:xfrm>
            <a:off x="3333358" y="190571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RDMBS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B5C15-FED9-730F-C27A-E9BA583E36DF}"/>
              </a:ext>
            </a:extLst>
          </p:cNvPr>
          <p:cNvSpPr/>
          <p:nvPr/>
        </p:nvSpPr>
        <p:spPr>
          <a:xfrm>
            <a:off x="8053939" y="190571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3F761-A746-4F77-05E1-4593C65DE174}"/>
              </a:ext>
            </a:extLst>
          </p:cNvPr>
          <p:cNvSpPr/>
          <p:nvPr/>
        </p:nvSpPr>
        <p:spPr>
          <a:xfrm>
            <a:off x="3099512" y="379397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8B996-B67D-1E37-FBD3-DCCE937D045D}"/>
              </a:ext>
            </a:extLst>
          </p:cNvPr>
          <p:cNvSpPr/>
          <p:nvPr/>
        </p:nvSpPr>
        <p:spPr>
          <a:xfrm>
            <a:off x="4422707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00BA96-2C0A-388D-DBBF-1465CD173B69}"/>
              </a:ext>
            </a:extLst>
          </p:cNvPr>
          <p:cNvSpPr/>
          <p:nvPr/>
        </p:nvSpPr>
        <p:spPr>
          <a:xfrm>
            <a:off x="2323165" y="4850140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성적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354C0-E0E5-9B0D-8279-39BE25C485CC}"/>
              </a:ext>
            </a:extLst>
          </p:cNvPr>
          <p:cNvSpPr/>
          <p:nvPr/>
        </p:nvSpPr>
        <p:spPr>
          <a:xfrm>
            <a:off x="3907342" y="4978377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생활기록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3">
            <a:extLst>
              <a:ext uri="{FF2B5EF4-FFF2-40B4-BE49-F238E27FC236}">
                <a16:creationId xmlns:a16="http://schemas.microsoft.com/office/drawing/2014/main" id="{CCEB1413-834C-0EAB-A6CE-2565E8D426BF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2827222" y="4223768"/>
            <a:ext cx="272291" cy="626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4">
            <a:extLst>
              <a:ext uri="{FF2B5EF4-FFF2-40B4-BE49-F238E27FC236}">
                <a16:creationId xmlns:a16="http://schemas.microsoft.com/office/drawing/2014/main" id="{F28DB604-E1AB-BE4A-C4AF-264942E76F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107624" y="4115008"/>
            <a:ext cx="315083" cy="108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5">
            <a:extLst>
              <a:ext uri="{FF2B5EF4-FFF2-40B4-BE49-F238E27FC236}">
                <a16:creationId xmlns:a16="http://schemas.microsoft.com/office/drawing/2014/main" id="{3AD13810-79A6-2B55-4551-0FB48D8A637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3845075" y="4412054"/>
            <a:ext cx="324816" cy="8078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E54EE8-3A24-FDB2-1865-CF3FBEDDA63F}"/>
              </a:ext>
            </a:extLst>
          </p:cNvPr>
          <p:cNvSpPr/>
          <p:nvPr/>
        </p:nvSpPr>
        <p:spPr>
          <a:xfrm>
            <a:off x="6840937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B880D-9EAF-4F5B-433D-8A1F3162576F}"/>
              </a:ext>
            </a:extLst>
          </p:cNvPr>
          <p:cNvSpPr/>
          <p:nvPr/>
        </p:nvSpPr>
        <p:spPr>
          <a:xfrm>
            <a:off x="8092113" y="368521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학생학교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9BE250-B717-3E96-2CEB-CAA08599158F}"/>
              </a:ext>
            </a:extLst>
          </p:cNvPr>
          <p:cNvSpPr/>
          <p:nvPr/>
        </p:nvSpPr>
        <p:spPr>
          <a:xfrm>
            <a:off x="9280065" y="3677368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학교정보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B718B6-8499-400C-4FF4-6417CC9C4FC6}"/>
              </a:ext>
            </a:extLst>
          </p:cNvPr>
          <p:cNvSpPr/>
          <p:nvPr/>
        </p:nvSpPr>
        <p:spPr>
          <a:xfrm>
            <a:off x="6840937" y="488564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학생성적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927BE7-21A7-BC2C-E296-362D1462B433}"/>
              </a:ext>
            </a:extLst>
          </p:cNvPr>
          <p:cNvSpPr/>
          <p:nvPr/>
        </p:nvSpPr>
        <p:spPr>
          <a:xfrm>
            <a:off x="8107744" y="4885645"/>
            <a:ext cx="1008112" cy="85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학생생활기록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6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59423-DBB2-784E-6984-CF48200570EB}"/>
              </a:ext>
            </a:extLst>
          </p:cNvPr>
          <p:cNvSpPr txBox="1"/>
          <p:nvPr/>
        </p:nvSpPr>
        <p:spPr>
          <a:xfrm>
            <a:off x="138544" y="313910"/>
            <a:ext cx="55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파일시스템과 데이터베이스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877B0-0DCB-144D-3E49-329D1ED3CEB0}"/>
              </a:ext>
            </a:extLst>
          </p:cNvPr>
          <p:cNvSpPr txBox="1"/>
          <p:nvPr/>
        </p:nvSpPr>
        <p:spPr>
          <a:xfrm>
            <a:off x="138544" y="1026695"/>
            <a:ext cx="11893035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파일시스템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파일로 관리하기 위한 체계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응용프로그램 마다 필요한 데이터를 별도의 파일로 저장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중복성과 데이터 종속성 문제가 발생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중복으로 인하여 일관성</a:t>
            </a:r>
            <a:r>
              <a:rPr lang="en-US" altLang="ko-KR" dirty="0"/>
              <a:t>, </a:t>
            </a:r>
            <a:r>
              <a:rPr lang="ko-KR" altLang="en-US" dirty="0"/>
              <a:t>보안성</a:t>
            </a:r>
            <a:r>
              <a:rPr lang="en-US" altLang="ko-KR" dirty="0"/>
              <a:t>, </a:t>
            </a:r>
            <a:r>
              <a:rPr lang="ko-KR" altLang="en-US" dirty="0"/>
              <a:t>경제성</a:t>
            </a:r>
            <a:r>
              <a:rPr lang="en-US" altLang="ko-KR" dirty="0"/>
              <a:t>, </a:t>
            </a:r>
            <a:r>
              <a:rPr lang="ko-KR" altLang="en-US" dirty="0"/>
              <a:t>무결성의 문제가 발생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1D113E-F13B-4094-F17D-0008CAC7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6" y="3657936"/>
            <a:ext cx="3248478" cy="1771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80748C-4920-117E-82E9-196BAEA4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57" y="3657936"/>
            <a:ext cx="4077269" cy="164805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36561A4-D88B-E227-F9FA-6126BA606C12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5400000" flipH="1" flipV="1">
            <a:off x="4581077" y="2994918"/>
            <a:ext cx="123842" cy="4745987"/>
          </a:xfrm>
          <a:prstGeom prst="bentConnector3">
            <a:avLst>
              <a:gd name="adj1" fmla="val -1845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403E9-CBDC-9A48-68C6-4FDE33F44E01}"/>
              </a:ext>
            </a:extLst>
          </p:cNvPr>
          <p:cNvSpPr txBox="1"/>
          <p:nvPr/>
        </p:nvSpPr>
        <p:spPr>
          <a:xfrm>
            <a:off x="3545304" y="5689576"/>
            <a:ext cx="2582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연락처 변경 시 누락 발생 가능</a:t>
            </a:r>
          </a:p>
        </p:txBody>
      </p:sp>
    </p:spTree>
    <p:extLst>
      <p:ext uri="{BB962C8B-B14F-4D97-AF65-F5344CB8AC3E}">
        <p14:creationId xmlns:p14="http://schemas.microsoft.com/office/powerpoint/2010/main" val="191469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D6C9C-E0A2-F091-D06C-1440A44A8680}"/>
              </a:ext>
            </a:extLst>
          </p:cNvPr>
          <p:cNvSpPr txBox="1"/>
          <p:nvPr/>
        </p:nvSpPr>
        <p:spPr>
          <a:xfrm>
            <a:off x="138544" y="313910"/>
            <a:ext cx="55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파일시스템과 데이터베이스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ED6EA-F43C-4E19-5179-B09949045C9D}"/>
              </a:ext>
            </a:extLst>
          </p:cNvPr>
          <p:cNvSpPr txBox="1"/>
          <p:nvPr/>
        </p:nvSpPr>
        <p:spPr>
          <a:xfrm>
            <a:off x="138544" y="1010653"/>
            <a:ext cx="1189303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데이터베이스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사람이 공유하여 사용할 목적으로 체계화하여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저장</a:t>
            </a:r>
            <a:r>
              <a:rPr lang="en-US" altLang="ko-KR" dirty="0"/>
              <a:t>, </a:t>
            </a:r>
            <a:r>
              <a:rPr lang="ko-KR" altLang="en-US" dirty="0"/>
              <a:t>활용에 있어 중복 저장 및 관리에 유리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보안성 유지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</a:t>
            </a:r>
            <a:r>
              <a:rPr lang="en-US" altLang="ko-KR" dirty="0"/>
              <a:t>, </a:t>
            </a:r>
            <a:r>
              <a:rPr lang="ko-KR" altLang="en-US" dirty="0"/>
              <a:t>동시 접근</a:t>
            </a:r>
            <a:endParaRPr lang="en-US" altLang="ko-KR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F2AF7B5-97C5-ABC0-EA58-FE623E08C8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6366" y="3334372"/>
            <a:ext cx="155581" cy="4473271"/>
          </a:xfrm>
          <a:prstGeom prst="bentConnector3">
            <a:avLst>
              <a:gd name="adj1" fmla="val -146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F8E261-679D-DE15-2D1B-55D20E3C12F7}"/>
              </a:ext>
            </a:extLst>
          </p:cNvPr>
          <p:cNvSpPr/>
          <p:nvPr/>
        </p:nvSpPr>
        <p:spPr>
          <a:xfrm>
            <a:off x="3532909" y="5989739"/>
            <a:ext cx="2563091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고객관리번호로 연결정보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8FC741-E4DA-600F-C83F-BE07640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88" y="4115060"/>
            <a:ext cx="3505689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4EE512-9725-44B2-A1C3-8909A20E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96" y="4397689"/>
            <a:ext cx="256258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4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FBB3C-CAE9-F464-FF35-F0551BE09A0F}"/>
              </a:ext>
            </a:extLst>
          </p:cNvPr>
          <p:cNvSpPr txBox="1"/>
          <p:nvPr/>
        </p:nvSpPr>
        <p:spPr>
          <a:xfrm>
            <a:off x="138544" y="313910"/>
            <a:ext cx="55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54407-6872-8EFF-FCF5-8E5010F2AE4E}"/>
              </a:ext>
            </a:extLst>
          </p:cNvPr>
          <p:cNvSpPr txBox="1"/>
          <p:nvPr/>
        </p:nvSpPr>
        <p:spPr>
          <a:xfrm>
            <a:off x="360218" y="979055"/>
            <a:ext cx="7878618" cy="40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실시간 접근성</a:t>
            </a:r>
            <a:r>
              <a:rPr lang="en-US" altLang="ko-KR" b="1" dirty="0"/>
              <a:t>(Real-time Accessibility)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사용자의 요구에 의해 실시간으로 응답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지속적인 변화</a:t>
            </a:r>
            <a:r>
              <a:rPr lang="en-US" altLang="ko-KR" b="1" dirty="0"/>
              <a:t>(</a:t>
            </a:r>
            <a:r>
              <a:rPr lang="en-US" altLang="ko-KR" b="1" dirty="0" err="1"/>
              <a:t>Continuos</a:t>
            </a:r>
            <a:r>
              <a:rPr lang="en-US" altLang="ko-KR" b="1" dirty="0"/>
              <a:t> Evolution)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저장된 데이터는 최신 정보가 정확하게 저장되어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동시 공유</a:t>
            </a:r>
            <a:r>
              <a:rPr lang="en-US" altLang="ko-KR" b="1" dirty="0"/>
              <a:t>(Concurrent Sharing)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동일한 데이터를 동시에 서로 다른 목적으로 사용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내용에 대한 참조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저장된 위치가 아닌 데이터의 내용으로 참조할 수 있다</a:t>
            </a:r>
            <a:r>
              <a:rPr lang="en-US" altLang="ko-KR" dirty="0"/>
              <a:t>.</a:t>
            </a:r>
            <a:r>
              <a:rPr lang="en-US" altLang="ko-KR" b="1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67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F0A57-6481-B094-7111-8D5C99A888FB}"/>
              </a:ext>
            </a:extLst>
          </p:cNvPr>
          <p:cNvSpPr txBox="1"/>
          <p:nvPr/>
        </p:nvSpPr>
        <p:spPr>
          <a:xfrm>
            <a:off x="138544" y="313910"/>
            <a:ext cx="55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AA5C9-F51D-A86A-178A-C992F573C40B}"/>
              </a:ext>
            </a:extLst>
          </p:cNvPr>
          <p:cNvSpPr txBox="1"/>
          <p:nvPr/>
        </p:nvSpPr>
        <p:spPr>
          <a:xfrm>
            <a:off x="138544" y="1010653"/>
            <a:ext cx="118769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스키마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데이터베이스에 저장되는 데이터 구조와 제약 조건을 정의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4A2ECA-C087-98E1-A950-354368958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17818"/>
              </p:ext>
            </p:extLst>
          </p:nvPr>
        </p:nvGraphicFramePr>
        <p:xfrm>
          <a:off x="389626" y="260429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854181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7995743"/>
                    </a:ext>
                  </a:extLst>
                </a:gridCol>
                <a:gridCol w="925095">
                  <a:extLst>
                    <a:ext uri="{9D8B030D-6E8A-4147-A177-3AD203B41FA5}">
                      <a16:colId xmlns:a16="http://schemas.microsoft.com/office/drawing/2014/main" val="2218688134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2733205943"/>
                    </a:ext>
                  </a:extLst>
                </a:gridCol>
                <a:gridCol w="2138947">
                  <a:extLst>
                    <a:ext uri="{9D8B030D-6E8A-4147-A177-3AD203B41FA5}">
                      <a16:colId xmlns:a16="http://schemas.microsoft.com/office/drawing/2014/main" val="3893969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사용자이름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상세주소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1091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D8F380-1951-0254-B42A-AA4B5605A375}"/>
              </a:ext>
            </a:extLst>
          </p:cNvPr>
          <p:cNvSpPr txBox="1"/>
          <p:nvPr/>
        </p:nvSpPr>
        <p:spPr>
          <a:xfrm>
            <a:off x="389626" y="2066839"/>
            <a:ext cx="31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사용자 스키마 구조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5873C-3E08-654A-B156-B9DFEAC33173}"/>
              </a:ext>
            </a:extLst>
          </p:cNvPr>
          <p:cNvSpPr txBox="1"/>
          <p:nvPr/>
        </p:nvSpPr>
        <p:spPr>
          <a:xfrm>
            <a:off x="157503" y="3257826"/>
            <a:ext cx="11876993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인스턴스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스키마에 따라 데이터베이스 실제로 저장된 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3. 3</a:t>
            </a:r>
            <a:r>
              <a:rPr lang="ko-KR" altLang="en-US" b="1" dirty="0"/>
              <a:t>단계 데이터베이스 구조의 개념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외부단계</a:t>
            </a:r>
            <a:r>
              <a:rPr lang="en-US" altLang="ko-KR" dirty="0"/>
              <a:t>(</a:t>
            </a:r>
            <a:r>
              <a:rPr lang="ko-KR" altLang="en-US" dirty="0"/>
              <a:t>외부 스키마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</a:t>
            </a:r>
            <a:r>
              <a:rPr lang="ko-KR" altLang="en-US" b="1" dirty="0">
                <a:solidFill>
                  <a:srgbClr val="FF0000"/>
                </a:solidFill>
              </a:rPr>
              <a:t>개별 사용자 관점</a:t>
            </a:r>
            <a:r>
              <a:rPr lang="ko-KR" altLang="en-US" dirty="0"/>
              <a:t>에서 이해하고 표현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개념단계</a:t>
            </a:r>
            <a:r>
              <a:rPr lang="en-US" altLang="ko-KR" dirty="0"/>
              <a:t>(</a:t>
            </a:r>
            <a:r>
              <a:rPr lang="ko-KR" altLang="en-US" dirty="0"/>
              <a:t>개념 스키마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</a:t>
            </a:r>
            <a:r>
              <a:rPr lang="ko-KR" altLang="en-US" b="1" dirty="0">
                <a:solidFill>
                  <a:srgbClr val="FF0000"/>
                </a:solidFill>
              </a:rPr>
              <a:t>조직 전체의 관점</a:t>
            </a:r>
            <a:r>
              <a:rPr lang="ko-KR" altLang="en-US" dirty="0"/>
              <a:t>에서 이해하고 표현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내부단계</a:t>
            </a:r>
            <a:r>
              <a:rPr lang="en-US" altLang="ko-KR" dirty="0"/>
              <a:t>(</a:t>
            </a:r>
            <a:r>
              <a:rPr lang="ko-KR" altLang="en-US" dirty="0"/>
              <a:t>내부 스키마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데이터베이스를 </a:t>
            </a:r>
            <a:r>
              <a:rPr lang="ko-KR" altLang="en-US" b="1" dirty="0">
                <a:solidFill>
                  <a:srgbClr val="FF0000"/>
                </a:solidFill>
              </a:rPr>
              <a:t>저장 장치의 관점</a:t>
            </a:r>
            <a:r>
              <a:rPr lang="ko-KR" altLang="en-US" dirty="0"/>
              <a:t>에서 이해하고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4A207-6802-9DF4-FF7C-E6339B20CA9C}"/>
              </a:ext>
            </a:extLst>
          </p:cNvPr>
          <p:cNvSpPr txBox="1"/>
          <p:nvPr/>
        </p:nvSpPr>
        <p:spPr>
          <a:xfrm>
            <a:off x="138544" y="313910"/>
            <a:ext cx="55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사용자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F818-B40C-1EBE-9971-AC50E026BEE2}"/>
              </a:ext>
            </a:extLst>
          </p:cNvPr>
          <p:cNvSpPr txBox="1"/>
          <p:nvPr/>
        </p:nvSpPr>
        <p:spPr>
          <a:xfrm>
            <a:off x="138544" y="1010653"/>
            <a:ext cx="11876993" cy="539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데이터베이스 관리자</a:t>
            </a:r>
            <a:r>
              <a:rPr lang="en-US" altLang="ko-KR" b="1" dirty="0"/>
              <a:t>(DBA : </a:t>
            </a:r>
            <a:r>
              <a:rPr lang="en-US" altLang="ko-KR" b="1" dirty="0" err="1"/>
              <a:t>DataBase</a:t>
            </a:r>
            <a:r>
              <a:rPr lang="en-US" altLang="ko-KR" b="1" dirty="0"/>
              <a:t> Administrator) </a:t>
            </a:r>
            <a:r>
              <a:rPr lang="en-US" altLang="ko-KR" dirty="0"/>
              <a:t>: </a:t>
            </a:r>
            <a:r>
              <a:rPr lang="ko-KR" altLang="en-US" dirty="0"/>
              <a:t>데이터베이스 시스템을 운영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 구성요소선정</a:t>
            </a:r>
            <a:r>
              <a:rPr lang="en-US" altLang="ko-KR" sz="1600" dirty="0"/>
              <a:t>, </a:t>
            </a:r>
            <a:r>
              <a:rPr lang="ko-KR" altLang="en-US" sz="1600" dirty="0"/>
              <a:t>스키마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 저장 구조와 접근 방법 결정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무결성 유지를 위한 제약조건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보안 및 접근 권한 정책 결정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백업 및 회복 기법 정의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데이터베이스 관리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성능 감시 및 성능 분석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 재 구성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최종 사용자</a:t>
            </a:r>
            <a:r>
              <a:rPr lang="en-US" altLang="ko-KR" b="1" dirty="0"/>
              <a:t>(end user, </a:t>
            </a:r>
            <a:r>
              <a:rPr lang="ko-KR" altLang="en-US" b="1" dirty="0"/>
              <a:t>일반사용자</a:t>
            </a:r>
            <a:r>
              <a:rPr lang="en-US" altLang="ko-KR" b="1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데이터를 조작하기위해 데이터베이스에 접근하는 사람들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캐주얼 사용자</a:t>
            </a:r>
            <a:r>
              <a:rPr lang="en-US" altLang="ko-KR" sz="1600" dirty="0"/>
              <a:t>(casual end user)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조작어를</a:t>
            </a:r>
            <a:r>
              <a:rPr lang="ko-KR" altLang="en-US" sz="1600" dirty="0"/>
              <a:t> 이용하여 처리하는 사람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초보 사용자</a:t>
            </a:r>
            <a:r>
              <a:rPr lang="en-US" altLang="ko-KR" sz="1600" dirty="0"/>
              <a:t>(native end user) : GUI(Graphic User Interface)</a:t>
            </a:r>
            <a:r>
              <a:rPr lang="ko-KR" altLang="en-US" sz="1600" dirty="0"/>
              <a:t>를 주로 이용하여 처리 하는 사람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응용 프로그래머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프로그래밍 언어로 응용 프로그램을 작성하는 사람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92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7662D-99BF-E03D-3020-D9DEA579C1BD}"/>
              </a:ext>
            </a:extLst>
          </p:cNvPr>
          <p:cNvSpPr txBox="1"/>
          <p:nvPr/>
        </p:nvSpPr>
        <p:spPr>
          <a:xfrm>
            <a:off x="138544" y="313910"/>
            <a:ext cx="55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사용자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D241-31FD-5A0D-5F52-A833841D1619}"/>
              </a:ext>
            </a:extLst>
          </p:cNvPr>
          <p:cNvSpPr txBox="1"/>
          <p:nvPr/>
        </p:nvSpPr>
        <p:spPr>
          <a:xfrm>
            <a:off x="138544" y="1010653"/>
            <a:ext cx="11876993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데이터 </a:t>
            </a:r>
            <a:r>
              <a:rPr lang="ko-KR" altLang="en-US" b="1" dirty="0" err="1"/>
              <a:t>정의어</a:t>
            </a:r>
            <a:r>
              <a:rPr lang="en-US" altLang="ko-KR" b="1" dirty="0"/>
              <a:t>(DDL, Data Definition Language)</a:t>
            </a:r>
            <a:r>
              <a:rPr lang="en-US" altLang="ko-KR" dirty="0"/>
              <a:t> : </a:t>
            </a:r>
            <a:r>
              <a:rPr lang="ko-KR" altLang="en-US" dirty="0"/>
              <a:t>데이터베이스를 구축하기 위한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Create, Drop ….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en-US" altLang="ko-KR" b="1" dirty="0"/>
              <a:t>(DML, Data Manipulation Language)</a:t>
            </a:r>
            <a:r>
              <a:rPr lang="en-US" altLang="ko-KR" dirty="0"/>
              <a:t> : </a:t>
            </a:r>
            <a:r>
              <a:rPr lang="ko-KR" altLang="en-US" dirty="0"/>
              <a:t>사용자가 데이터의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등의 처리를 하기 위한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Select, Update, Insert…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데이터 </a:t>
            </a:r>
            <a:r>
              <a:rPr lang="ko-KR" altLang="en-US" b="1" dirty="0" err="1"/>
              <a:t>제어어</a:t>
            </a:r>
            <a:r>
              <a:rPr lang="en-US" altLang="ko-KR" b="1" dirty="0"/>
              <a:t>(DCL, Data Control Language)</a:t>
            </a:r>
            <a:r>
              <a:rPr lang="en-US" altLang="ko-KR" dirty="0"/>
              <a:t> : </a:t>
            </a:r>
            <a:r>
              <a:rPr lang="ko-KR" altLang="en-US" dirty="0"/>
              <a:t>내부적으로 필요한 규칙이나 기법을 정의 하는데 이용 하는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Grant, Revoke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/>
              <a:t>트랜젝션</a:t>
            </a:r>
            <a:r>
              <a:rPr lang="ko-KR" altLang="en-US" b="1" dirty="0"/>
              <a:t> </a:t>
            </a:r>
            <a:r>
              <a:rPr lang="ko-KR" altLang="en-US" b="1" dirty="0" err="1"/>
              <a:t>제어어</a:t>
            </a:r>
            <a:r>
              <a:rPr lang="en-US" altLang="ko-KR" b="1" dirty="0"/>
              <a:t>(TCL,</a:t>
            </a:r>
            <a:r>
              <a:rPr lang="ko-KR" altLang="en-US" b="1" dirty="0"/>
              <a:t> </a:t>
            </a:r>
            <a:r>
              <a:rPr lang="en-US" altLang="ko-KR" b="1" dirty="0"/>
              <a:t>Transaction Control Language)</a:t>
            </a:r>
            <a:r>
              <a:rPr lang="en-US" altLang="ko-KR" dirty="0"/>
              <a:t> : </a:t>
            </a:r>
            <a:r>
              <a:rPr lang="ko-KR" altLang="en-US" dirty="0"/>
              <a:t>논리적인 작업들을 묶어서 제어 하는 언어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Commit, Rollback, </a:t>
            </a:r>
            <a:r>
              <a:rPr lang="en-US" altLang="ko-KR" dirty="0" err="1"/>
              <a:t>Savepoint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98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164C2-F502-46E6-B99E-3EB89BE46239}"/>
              </a:ext>
            </a:extLst>
          </p:cNvPr>
          <p:cNvSpPr txBox="1"/>
          <p:nvPr/>
        </p:nvSpPr>
        <p:spPr>
          <a:xfrm>
            <a:off x="138544" y="313910"/>
            <a:ext cx="833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데이터베이스 관리시스템</a:t>
            </a:r>
            <a:r>
              <a:rPr lang="en-US" altLang="ko-KR" sz="2000" b="1" dirty="0"/>
              <a:t>(DBMS : Database Management System)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5F7A3-72ED-962D-E616-CC492C6EA604}"/>
              </a:ext>
            </a:extLst>
          </p:cNvPr>
          <p:cNvSpPr txBox="1"/>
          <p:nvPr/>
        </p:nvSpPr>
        <p:spPr>
          <a:xfrm>
            <a:off x="138543" y="1010653"/>
            <a:ext cx="7020595" cy="462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1.  </a:t>
            </a:r>
            <a:r>
              <a:rPr lang="ko-KR" altLang="en-US" sz="1800" dirty="0"/>
              <a:t>다수의 사용자가 접속하여 데이터를 편리하고 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ko-KR" altLang="en-US" sz="1800" dirty="0"/>
              <a:t>효율적으로 저장</a:t>
            </a:r>
            <a:r>
              <a:rPr lang="en-US" altLang="ko-KR" sz="1800" dirty="0"/>
              <a:t>, </a:t>
            </a:r>
            <a:r>
              <a:rPr lang="ko-KR" altLang="en-US" sz="1800" dirty="0"/>
              <a:t>관리하고 검색 할 수 있는 소프트웨어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endParaRPr lang="en-US" altLang="ko-KR" sz="1200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800" dirty="0"/>
              <a:t>데이터베이스의 생성과 관리를 담당하는 소프트웨어 패키지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endParaRPr lang="en-US" altLang="ko-KR" sz="1200" dirty="0"/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ko-KR" altLang="en-US" sz="1800" dirty="0"/>
              <a:t>사용에 따라 성능을 관리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ko-KR" altLang="en-US" dirty="0"/>
              <a:t>기존의 파일 시스템이 갖는 데이터의 종속성</a:t>
            </a:r>
            <a:r>
              <a:rPr lang="en-US" altLang="ko-KR" dirty="0"/>
              <a:t>, </a:t>
            </a:r>
            <a:r>
              <a:rPr lang="ko-KR" altLang="en-US" dirty="0"/>
              <a:t>중복성의 문제를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해결하기 위해 제안된 시스템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5.  </a:t>
            </a:r>
            <a:r>
              <a:rPr lang="ko-KR" altLang="en-US" dirty="0"/>
              <a:t>데이터베이스의 구성</a:t>
            </a:r>
            <a:r>
              <a:rPr lang="en-US" altLang="ko-KR" dirty="0"/>
              <a:t>, </a:t>
            </a:r>
            <a:r>
              <a:rPr lang="ko-KR" altLang="en-US" dirty="0"/>
              <a:t>접근 방법</a:t>
            </a:r>
            <a:r>
              <a:rPr lang="en-US" altLang="ko-KR" dirty="0"/>
              <a:t>, </a:t>
            </a:r>
            <a:r>
              <a:rPr lang="ko-KR" altLang="en-US" dirty="0"/>
              <a:t>유지관리에 대한 모든 책임</a:t>
            </a:r>
            <a:endParaRPr lang="en-US" altLang="ko-KR" dirty="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493E9390-3740-C463-8121-A7E5CC8E64BF}"/>
              </a:ext>
            </a:extLst>
          </p:cNvPr>
          <p:cNvSpPr/>
          <p:nvPr/>
        </p:nvSpPr>
        <p:spPr>
          <a:xfrm>
            <a:off x="8254025" y="4619180"/>
            <a:ext cx="2911642" cy="1299410"/>
          </a:xfrm>
          <a:prstGeom prst="can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988844-4C75-8FAC-04BE-638CB80B7E56}"/>
              </a:ext>
            </a:extLst>
          </p:cNvPr>
          <p:cNvSpPr/>
          <p:nvPr/>
        </p:nvSpPr>
        <p:spPr>
          <a:xfrm>
            <a:off x="7544163" y="1179242"/>
            <a:ext cx="1780674" cy="994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4D1FB8-209A-FDE2-7806-801575F424A2}"/>
              </a:ext>
            </a:extLst>
          </p:cNvPr>
          <p:cNvSpPr/>
          <p:nvPr/>
        </p:nvSpPr>
        <p:spPr>
          <a:xfrm>
            <a:off x="10094857" y="1179242"/>
            <a:ext cx="1780674" cy="994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응용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A98DE0-0FBA-A627-92B5-E113B3220391}"/>
              </a:ext>
            </a:extLst>
          </p:cNvPr>
          <p:cNvSpPr/>
          <p:nvPr/>
        </p:nvSpPr>
        <p:spPr>
          <a:xfrm>
            <a:off x="7544163" y="2855495"/>
            <a:ext cx="4331367" cy="8341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데이터베이스 관리 시스템</a:t>
            </a:r>
            <a:r>
              <a:rPr lang="en-US" altLang="ko-KR" b="1" dirty="0"/>
              <a:t>(DBMS)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052609-3D7D-FF9D-09EE-86A836084E1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8434500" y="2173852"/>
            <a:ext cx="1275347" cy="681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994B89-8D00-671D-B1A0-A3282CF2A4A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9709847" y="2173852"/>
            <a:ext cx="1275347" cy="681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9B6BD1-22D4-108C-FEE2-730E6415E239}"/>
              </a:ext>
            </a:extLst>
          </p:cNvPr>
          <p:cNvCxnSpPr>
            <a:stCxn id="8" idx="2"/>
            <a:endCxn id="5" idx="1"/>
          </p:cNvCxnSpPr>
          <p:nvPr/>
        </p:nvCxnSpPr>
        <p:spPr>
          <a:xfrm flipH="1">
            <a:off x="9709846" y="3689684"/>
            <a:ext cx="1" cy="929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1173</Words>
  <Application>Microsoft Office PowerPoint</Application>
  <PresentationFormat>와이드스크린</PresentationFormat>
  <Paragraphs>225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HY강B</vt:lpstr>
      <vt:lpstr>Malgun Gothic Semilight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27</cp:revision>
  <dcterms:created xsi:type="dcterms:W3CDTF">2024-06-23T05:25:09Z</dcterms:created>
  <dcterms:modified xsi:type="dcterms:W3CDTF">2024-07-08T02:10:01Z</dcterms:modified>
</cp:coreProperties>
</file>