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2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7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8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조인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(join)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5A571-67B2-1025-4DD7-196A95219A3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– SELF Join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7D429-31F3-C799-B414-DB00F038BFFB}"/>
              </a:ext>
            </a:extLst>
          </p:cNvPr>
          <p:cNvSpPr txBox="1"/>
          <p:nvPr/>
        </p:nvSpPr>
        <p:spPr>
          <a:xfrm>
            <a:off x="129309" y="961378"/>
            <a:ext cx="1192414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4. SELF Join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자신에게 조인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형태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컬럼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</a:t>
            </a:r>
            <a:r>
              <a:rPr lang="en-US" altLang="ko-KR" dirty="0"/>
              <a:t>1 T1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INNER JOIN </a:t>
            </a:r>
            <a:r>
              <a:rPr lang="ko-KR" altLang="en-US" dirty="0"/>
              <a:t>테이블</a:t>
            </a:r>
            <a:r>
              <a:rPr lang="en-US" altLang="ko-KR" dirty="0"/>
              <a:t>2 T2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ON T1.</a:t>
            </a:r>
            <a:r>
              <a:rPr lang="ko-KR" altLang="en-US" dirty="0" err="1"/>
              <a:t>키컬럼</a:t>
            </a:r>
            <a:r>
              <a:rPr lang="en-US" altLang="ko-KR" dirty="0"/>
              <a:t>1 = T2.</a:t>
            </a:r>
            <a:r>
              <a:rPr lang="ko-KR" altLang="en-US" dirty="0" err="1"/>
              <a:t>키컬럼</a:t>
            </a:r>
            <a:r>
              <a:rPr lang="en-US" altLang="ko-KR" dirty="0"/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WHERE T1.</a:t>
            </a:r>
            <a:r>
              <a:rPr lang="ko-KR" altLang="en-US" dirty="0"/>
              <a:t>컬럼 </a:t>
            </a:r>
            <a:r>
              <a:rPr lang="en-US" altLang="ko-KR" dirty="0"/>
              <a:t>= ‘</a:t>
            </a:r>
            <a:r>
              <a:rPr lang="ko-KR" altLang="en-US" dirty="0"/>
              <a:t>컬럼내용</a:t>
            </a:r>
            <a:r>
              <a:rPr lang="en-US" altLang="ko-KR" dirty="0"/>
              <a:t>‘;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5073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D9050-E5A9-2147-9524-15DC29ECE13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AF1F8-9C6C-B517-02A1-AC2601D4C51A}"/>
              </a:ext>
            </a:extLst>
          </p:cNvPr>
          <p:cNvSpPr txBox="1"/>
          <p:nvPr/>
        </p:nvSpPr>
        <p:spPr>
          <a:xfrm>
            <a:off x="129309" y="962025"/>
            <a:ext cx="11924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서구에 있는 고등학교  </a:t>
            </a:r>
            <a:r>
              <a:rPr lang="en-US" altLang="ko-KR" dirty="0"/>
              <a:t>1</a:t>
            </a:r>
            <a:r>
              <a:rPr lang="ko-KR" altLang="en-US" dirty="0"/>
              <a:t>학년 학생들의 평균점수를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</a:t>
            </a:r>
            <a:r>
              <a:rPr lang="en-US" altLang="ko-KR" dirty="0" err="1"/>
              <a:t>tb_student_info_test</a:t>
            </a:r>
            <a:r>
              <a:rPr lang="en-US" altLang="ko-KR" dirty="0"/>
              <a:t> </a:t>
            </a:r>
            <a:r>
              <a:rPr lang="ko-KR" altLang="en-US" dirty="0"/>
              <a:t>테이블 사용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2.  1</a:t>
            </a:r>
            <a:r>
              <a:rPr lang="ko-KR" altLang="en-US" dirty="0"/>
              <a:t>학년 학생들의 학교정보를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 </a:t>
            </a:r>
            <a:r>
              <a:rPr lang="ko-KR" altLang="en-US" dirty="0"/>
              <a:t>중구에 있는 고등학교 학생들의 정보를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출력 내용 </a:t>
            </a:r>
            <a:r>
              <a:rPr lang="en-US" altLang="ko-KR" dirty="0"/>
              <a:t>: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학교명</a:t>
            </a:r>
            <a:r>
              <a:rPr lang="en-US" altLang="ko-KR" dirty="0"/>
              <a:t>, </a:t>
            </a:r>
            <a:r>
              <a:rPr lang="ko-KR" altLang="en-US" dirty="0"/>
              <a:t>우편번호</a:t>
            </a:r>
            <a:r>
              <a:rPr lang="en-US" altLang="ko-KR" dirty="0"/>
              <a:t>, </a:t>
            </a:r>
            <a:r>
              <a:rPr lang="ko-KR" altLang="en-US" dirty="0"/>
              <a:t>학생주소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en-US" altLang="ko-KR"/>
              <a:t>.  </a:t>
            </a:r>
            <a:r>
              <a:rPr lang="ko-KR" altLang="en-US"/>
              <a:t>중구에 </a:t>
            </a:r>
            <a:r>
              <a:rPr lang="ko-KR" altLang="en-US" dirty="0"/>
              <a:t>있는 고등학교 학생들 중 평균성적이 </a:t>
            </a:r>
            <a:r>
              <a:rPr lang="en-US" altLang="ko-KR" dirty="0"/>
              <a:t>80</a:t>
            </a:r>
            <a:r>
              <a:rPr lang="ko-KR" altLang="en-US" dirty="0"/>
              <a:t>점 미만인 학생 정보를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2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Join</a:t>
            </a:r>
            <a:r>
              <a:rPr lang="ko-KR" altLang="en-US" b="1" dirty="0"/>
              <a:t>의 정의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관련이 있는 테이블들을 연관 지어 데이터를 조회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주로 관계형성이 되어 있는 데이터를 기준으로 조회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Inner Join, Left Join, Right Join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A7809-8450-9464-9323-191D174FF16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– Inner Join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16FD5-AC73-0BB6-1BDC-EE1EC4401939}"/>
              </a:ext>
            </a:extLst>
          </p:cNvPr>
          <p:cNvSpPr txBox="1"/>
          <p:nvPr/>
        </p:nvSpPr>
        <p:spPr>
          <a:xfrm>
            <a:off x="129309" y="923278"/>
            <a:ext cx="11924146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Inner Join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두 테이블의 컬럼이 동일하게 존재하는 경우 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형태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컬럼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</a:t>
            </a:r>
            <a:r>
              <a:rPr lang="en-US" altLang="ko-KR" dirty="0"/>
              <a:t>1 T1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INNER JOIN </a:t>
            </a:r>
            <a:r>
              <a:rPr lang="ko-KR" altLang="en-US" dirty="0"/>
              <a:t>테이블</a:t>
            </a:r>
            <a:r>
              <a:rPr lang="en-US" altLang="ko-KR" dirty="0"/>
              <a:t>2 T2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ON T1.</a:t>
            </a:r>
            <a:r>
              <a:rPr lang="ko-KR" altLang="en-US" dirty="0" err="1"/>
              <a:t>키컬럼</a:t>
            </a:r>
            <a:r>
              <a:rPr lang="en-US" altLang="ko-KR" dirty="0"/>
              <a:t>1 = T2.</a:t>
            </a:r>
            <a:r>
              <a:rPr lang="ko-KR" altLang="en-US" dirty="0" err="1"/>
              <a:t>키컬럼</a:t>
            </a:r>
            <a:r>
              <a:rPr lang="en-US" altLang="ko-KR" dirty="0"/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1A8B30-07D3-F96E-DE8F-2AFA4EBA0C5A}"/>
              </a:ext>
            </a:extLst>
          </p:cNvPr>
          <p:cNvSpPr/>
          <p:nvPr/>
        </p:nvSpPr>
        <p:spPr>
          <a:xfrm>
            <a:off x="6593588" y="2170928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C0FF004-5B1D-6D52-E6AD-D9B2DA3B19B7}"/>
              </a:ext>
            </a:extLst>
          </p:cNvPr>
          <p:cNvSpPr/>
          <p:nvPr/>
        </p:nvSpPr>
        <p:spPr>
          <a:xfrm>
            <a:off x="7660120" y="2167192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3BD6B9E4-F7C8-A2B5-0132-6CCF809CBDC2}"/>
              </a:ext>
            </a:extLst>
          </p:cNvPr>
          <p:cNvSpPr/>
          <p:nvPr/>
        </p:nvSpPr>
        <p:spPr>
          <a:xfrm>
            <a:off x="7660120" y="2368466"/>
            <a:ext cx="589652" cy="1257375"/>
          </a:xfrm>
          <a:custGeom>
            <a:avLst/>
            <a:gdLst>
              <a:gd name="connsiteX0" fmla="*/ 292562 w 589652"/>
              <a:gd name="connsiteY0" fmla="*/ 0 h 1257375"/>
              <a:gd name="connsiteX1" fmla="*/ 347110 w 589652"/>
              <a:gd name="connsiteY1" fmla="*/ 45006 h 1257375"/>
              <a:gd name="connsiteX2" fmla="*/ 589652 w 589652"/>
              <a:gd name="connsiteY2" fmla="*/ 630555 h 1257375"/>
              <a:gd name="connsiteX3" fmla="*/ 347110 w 589652"/>
              <a:gd name="connsiteY3" fmla="*/ 1216105 h 1257375"/>
              <a:gd name="connsiteX4" fmla="*/ 297090 w 589652"/>
              <a:gd name="connsiteY4" fmla="*/ 1257375 h 1257375"/>
              <a:gd name="connsiteX5" fmla="*/ 242543 w 589652"/>
              <a:gd name="connsiteY5" fmla="*/ 1212369 h 1257375"/>
              <a:gd name="connsiteX6" fmla="*/ 0 w 589652"/>
              <a:gd name="connsiteY6" fmla="*/ 626819 h 1257375"/>
              <a:gd name="connsiteX7" fmla="*/ 242543 w 589652"/>
              <a:gd name="connsiteY7" fmla="*/ 41270 h 12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652" h="1257375">
                <a:moveTo>
                  <a:pt x="292562" y="0"/>
                </a:moveTo>
                <a:lnTo>
                  <a:pt x="347110" y="45006"/>
                </a:lnTo>
                <a:cubicBezTo>
                  <a:pt x="496965" y="194861"/>
                  <a:pt x="589652" y="401884"/>
                  <a:pt x="589652" y="630555"/>
                </a:cubicBezTo>
                <a:cubicBezTo>
                  <a:pt x="589652" y="859227"/>
                  <a:pt x="496965" y="1066250"/>
                  <a:pt x="347110" y="1216105"/>
                </a:cubicBezTo>
                <a:lnTo>
                  <a:pt x="297090" y="1257375"/>
                </a:lnTo>
                <a:lnTo>
                  <a:pt x="242543" y="1212369"/>
                </a:lnTo>
                <a:cubicBezTo>
                  <a:pt x="92688" y="1062514"/>
                  <a:pt x="0" y="855491"/>
                  <a:pt x="0" y="626819"/>
                </a:cubicBezTo>
                <a:cubicBezTo>
                  <a:pt x="0" y="398148"/>
                  <a:pt x="92688" y="191125"/>
                  <a:pt x="242543" y="4127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9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B0D95-5A32-53A1-D2B1-6FE96734508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– Inner Join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4EC8F-49E6-F39A-F7A4-A8C5D5AD3B97}"/>
              </a:ext>
            </a:extLst>
          </p:cNvPr>
          <p:cNvSpPr txBox="1"/>
          <p:nvPr/>
        </p:nvSpPr>
        <p:spPr>
          <a:xfrm>
            <a:off x="129309" y="923278"/>
            <a:ext cx="1192414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예제 </a:t>
            </a:r>
            <a:r>
              <a:rPr lang="en-US" altLang="ko-KR" b="1" dirty="0"/>
              <a:t>1)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 </a:t>
            </a:r>
            <a:r>
              <a:rPr lang="en-US" altLang="ko-KR" dirty="0"/>
              <a:t>T1.student_id,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T1.student_name,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T2.score_subject,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T2.score_point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en-US" altLang="ko-KR" dirty="0" err="1"/>
              <a:t>tb_student_info</a:t>
            </a:r>
            <a:r>
              <a:rPr lang="en-US" altLang="ko-KR" dirty="0"/>
              <a:t> T1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INNER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 </a:t>
            </a:r>
            <a:r>
              <a:rPr lang="en-US" altLang="ko-KR" dirty="0" err="1"/>
              <a:t>tb_score</a:t>
            </a:r>
            <a:r>
              <a:rPr lang="en-US" altLang="ko-KR" dirty="0"/>
              <a:t> T2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ON T1.student_id = T2.student_id;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CA41BC-ED46-317F-6491-DF880D67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55" y="1275703"/>
            <a:ext cx="5168770" cy="47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4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3E510-C1D1-273C-A9BC-664FC6B9169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– Inner Join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12113-7C04-9C8F-3471-C709904D8882}"/>
              </a:ext>
            </a:extLst>
          </p:cNvPr>
          <p:cNvSpPr txBox="1"/>
          <p:nvPr/>
        </p:nvSpPr>
        <p:spPr>
          <a:xfrm>
            <a:off x="129308" y="1004987"/>
            <a:ext cx="11924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예제 </a:t>
            </a:r>
            <a:r>
              <a:rPr lang="en-US" altLang="ko-KR" b="1" dirty="0"/>
              <a:t>1)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53A94F-0592-5947-0815-208D3FD07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977" y="1517001"/>
            <a:ext cx="3819525" cy="3305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2074C1-8FC6-4C8A-576D-D412295FC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53" y="1668236"/>
            <a:ext cx="5385875" cy="183541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F1F67C-9A6A-D5E3-B3AC-9FB56EF8CE1B}"/>
              </a:ext>
            </a:extLst>
          </p:cNvPr>
          <p:cNvSpPr/>
          <p:nvPr/>
        </p:nvSpPr>
        <p:spPr>
          <a:xfrm>
            <a:off x="467113" y="2966260"/>
            <a:ext cx="522515" cy="1548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0F4F57-9006-ABA6-6502-2F887ED384E6}"/>
              </a:ext>
            </a:extLst>
          </p:cNvPr>
          <p:cNvSpPr/>
          <p:nvPr/>
        </p:nvSpPr>
        <p:spPr>
          <a:xfrm>
            <a:off x="7695034" y="3158509"/>
            <a:ext cx="653143" cy="541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83C322F-C7F3-9AE9-C0FE-928D162AE33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89628" y="3043676"/>
            <a:ext cx="6705406" cy="38542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29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AA70C-3AE6-6140-A013-12682D93DF30}"/>
              </a:ext>
            </a:extLst>
          </p:cNvPr>
          <p:cNvSpPr txBox="1"/>
          <p:nvPr/>
        </p:nvSpPr>
        <p:spPr>
          <a:xfrm>
            <a:off x="129309" y="923278"/>
            <a:ext cx="11924146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2. Left Join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/>
              <a:t>테이블에 존재하고 두번째 테이블에 존재하지 않아도 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형태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컬럼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</a:t>
            </a:r>
            <a:r>
              <a:rPr lang="en-US" altLang="ko-KR" dirty="0"/>
              <a:t>1 T1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LEFT JOIN </a:t>
            </a:r>
            <a:r>
              <a:rPr lang="ko-KR" altLang="en-US" dirty="0"/>
              <a:t>테이블</a:t>
            </a:r>
            <a:r>
              <a:rPr lang="en-US" altLang="ko-KR" dirty="0"/>
              <a:t>2 T2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ON T1.</a:t>
            </a:r>
            <a:r>
              <a:rPr lang="ko-KR" altLang="en-US" dirty="0" err="1"/>
              <a:t>키컬럼</a:t>
            </a:r>
            <a:r>
              <a:rPr lang="en-US" altLang="ko-KR" dirty="0"/>
              <a:t>1 = T2.</a:t>
            </a:r>
            <a:r>
              <a:rPr lang="ko-KR" altLang="en-US" dirty="0" err="1"/>
              <a:t>키컬럼</a:t>
            </a:r>
            <a:r>
              <a:rPr lang="en-US" altLang="ko-KR" dirty="0"/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75444-AFE5-40AC-184C-2E45AD46691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– Left Join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7F0DE49-05E6-7704-7163-FE8104BD00A6}"/>
              </a:ext>
            </a:extLst>
          </p:cNvPr>
          <p:cNvSpPr/>
          <p:nvPr/>
        </p:nvSpPr>
        <p:spPr>
          <a:xfrm>
            <a:off x="6880631" y="2295618"/>
            <a:ext cx="1656184" cy="16561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6C9DA-367B-7ACE-1C06-01EBB6DC5C94}"/>
              </a:ext>
            </a:extLst>
          </p:cNvPr>
          <p:cNvSpPr/>
          <p:nvPr/>
        </p:nvSpPr>
        <p:spPr>
          <a:xfrm>
            <a:off x="7947163" y="2291882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8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525BB3-21F3-48B5-D95E-BDD04D3A2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3363515"/>
            <a:ext cx="10048875" cy="2400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80D6A6-2C2D-1967-5638-240061A6F2F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– Left Join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16C0B-59AD-9CA0-F897-B7C4D50AF203}"/>
              </a:ext>
            </a:extLst>
          </p:cNvPr>
          <p:cNvSpPr txBox="1"/>
          <p:nvPr/>
        </p:nvSpPr>
        <p:spPr>
          <a:xfrm>
            <a:off x="129308" y="1004987"/>
            <a:ext cx="119241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예제 </a:t>
            </a:r>
            <a:r>
              <a:rPr lang="en-US" altLang="ko-KR" b="1" dirty="0"/>
              <a:t>1)</a:t>
            </a:r>
          </a:p>
          <a:p>
            <a:r>
              <a:rPr lang="en-US" altLang="ko-KR" b="1" dirty="0"/>
              <a:t>	SELECT *</a:t>
            </a:r>
          </a:p>
          <a:p>
            <a:r>
              <a:rPr lang="en-US" altLang="ko-KR" b="1" dirty="0"/>
              <a:t>	FROM </a:t>
            </a:r>
            <a:r>
              <a:rPr lang="en-US" altLang="ko-KR" b="1" dirty="0" err="1"/>
              <a:t>tb_student_info</a:t>
            </a:r>
            <a:r>
              <a:rPr lang="en-US" altLang="ko-KR" b="1" dirty="0"/>
              <a:t> T1</a:t>
            </a:r>
          </a:p>
          <a:p>
            <a:r>
              <a:rPr lang="en-US" altLang="ko-KR" b="1" dirty="0"/>
              <a:t>	LEFT JOIN </a:t>
            </a:r>
            <a:r>
              <a:rPr lang="en-US" altLang="ko-KR" b="1" dirty="0" err="1"/>
              <a:t>tb_score</a:t>
            </a:r>
            <a:r>
              <a:rPr lang="en-US" altLang="ko-KR" b="1" dirty="0"/>
              <a:t> T2</a:t>
            </a:r>
          </a:p>
          <a:p>
            <a:r>
              <a:rPr lang="en-US" altLang="ko-KR" b="1" dirty="0"/>
              <a:t>	ON T1.student_id = T2.student_id</a:t>
            </a:r>
          </a:p>
          <a:p>
            <a:r>
              <a:rPr lang="en-US" altLang="ko-KR" b="1" dirty="0"/>
              <a:t>	WHERE T1.student_id in (’12’, ‘13’);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98D81A-F9BA-5C0C-448F-7055D78D000B}"/>
              </a:ext>
            </a:extLst>
          </p:cNvPr>
          <p:cNvSpPr/>
          <p:nvPr/>
        </p:nvSpPr>
        <p:spPr>
          <a:xfrm>
            <a:off x="1287624" y="5505061"/>
            <a:ext cx="9815805" cy="1866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5A571-67B2-1025-4DD7-196A95219A3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– Right Join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7D429-31F3-C799-B414-DB00F038BFFB}"/>
              </a:ext>
            </a:extLst>
          </p:cNvPr>
          <p:cNvSpPr txBox="1"/>
          <p:nvPr/>
        </p:nvSpPr>
        <p:spPr>
          <a:xfrm>
            <a:off x="129309" y="923278"/>
            <a:ext cx="11924146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3. Right Join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/>
              <a:t>테이블에 존재하지 않고 두번째 테이블에 존재 시 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형태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컬럼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</a:t>
            </a:r>
            <a:r>
              <a:rPr lang="en-US" altLang="ko-KR" dirty="0"/>
              <a:t>1 T1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RIGHT JOIN </a:t>
            </a:r>
            <a:r>
              <a:rPr lang="ko-KR" altLang="en-US" dirty="0"/>
              <a:t>테이블</a:t>
            </a:r>
            <a:r>
              <a:rPr lang="en-US" altLang="ko-KR" dirty="0"/>
              <a:t>2 T2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ON T1.</a:t>
            </a:r>
            <a:r>
              <a:rPr lang="ko-KR" altLang="en-US" dirty="0" err="1"/>
              <a:t>키컬럼</a:t>
            </a:r>
            <a:r>
              <a:rPr lang="en-US" altLang="ko-KR" dirty="0"/>
              <a:t>1 = T2.</a:t>
            </a:r>
            <a:r>
              <a:rPr lang="ko-KR" altLang="en-US" dirty="0" err="1"/>
              <a:t>키컬럼</a:t>
            </a:r>
            <a:r>
              <a:rPr lang="en-US" altLang="ko-KR" dirty="0"/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67B7CB-EE2E-17B5-C4F5-A84B66F67D95}"/>
              </a:ext>
            </a:extLst>
          </p:cNvPr>
          <p:cNvSpPr/>
          <p:nvPr/>
        </p:nvSpPr>
        <p:spPr>
          <a:xfrm>
            <a:off x="6775620" y="2164990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42ECD8-7448-5529-28B9-F4AED9A435D1}"/>
              </a:ext>
            </a:extLst>
          </p:cNvPr>
          <p:cNvSpPr/>
          <p:nvPr/>
        </p:nvSpPr>
        <p:spPr>
          <a:xfrm>
            <a:off x="7842152" y="2161254"/>
            <a:ext cx="1656184" cy="16561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5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216C0B-59AD-9CA0-F897-B7C4D50AF203}"/>
              </a:ext>
            </a:extLst>
          </p:cNvPr>
          <p:cNvSpPr txBox="1"/>
          <p:nvPr/>
        </p:nvSpPr>
        <p:spPr>
          <a:xfrm>
            <a:off x="129308" y="1004987"/>
            <a:ext cx="11924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예제 </a:t>
            </a:r>
            <a:r>
              <a:rPr lang="en-US" altLang="ko-KR" b="1" dirty="0"/>
              <a:t>1)</a:t>
            </a:r>
          </a:p>
          <a:p>
            <a:r>
              <a:rPr lang="en-US" altLang="ko-KR" b="1" dirty="0"/>
              <a:t>	SELECT *</a:t>
            </a:r>
          </a:p>
          <a:p>
            <a:r>
              <a:rPr lang="en-US" altLang="ko-KR" b="1" dirty="0"/>
              <a:t>	FROM </a:t>
            </a:r>
            <a:r>
              <a:rPr lang="en-US" altLang="ko-KR" b="1" dirty="0" err="1"/>
              <a:t>tb_student_info</a:t>
            </a:r>
            <a:r>
              <a:rPr lang="en-US" altLang="ko-KR" b="1" dirty="0"/>
              <a:t> T1</a:t>
            </a:r>
          </a:p>
          <a:p>
            <a:r>
              <a:rPr lang="en-US" altLang="ko-KR" b="1" dirty="0"/>
              <a:t>	RIGHT JOIN </a:t>
            </a:r>
            <a:r>
              <a:rPr lang="en-US" altLang="ko-KR" b="1" dirty="0" err="1"/>
              <a:t>tb_school</a:t>
            </a:r>
            <a:r>
              <a:rPr lang="en-US" altLang="ko-KR" b="1" dirty="0"/>
              <a:t> T2</a:t>
            </a:r>
          </a:p>
          <a:p>
            <a:r>
              <a:rPr lang="en-US" altLang="ko-KR" b="1" dirty="0"/>
              <a:t>	ON T1.student_school = T2.student_school;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A05619-30DB-38F6-B576-8B3CF631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02" y="2724540"/>
            <a:ext cx="8895572" cy="3541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98D81A-F9BA-5C0C-448F-7055D78D000B}"/>
              </a:ext>
            </a:extLst>
          </p:cNvPr>
          <p:cNvSpPr/>
          <p:nvPr/>
        </p:nvSpPr>
        <p:spPr>
          <a:xfrm>
            <a:off x="1250303" y="5985962"/>
            <a:ext cx="8770776" cy="200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D7BA9-309A-1BD9-E1F0-20F3B93DC39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– Right Join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0931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504</Words>
  <Application>Microsoft Office PowerPoint</Application>
  <PresentationFormat>와이드스크린</PresentationFormat>
  <Paragraphs>87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152</cp:revision>
  <dcterms:created xsi:type="dcterms:W3CDTF">2024-06-23T05:25:09Z</dcterms:created>
  <dcterms:modified xsi:type="dcterms:W3CDTF">2024-07-16T10:18:03Z</dcterms:modified>
</cp:coreProperties>
</file>