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다국어처리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7032C2-6167-968E-B990-49626944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12" y="1242212"/>
            <a:ext cx="4192558" cy="2167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0CAD626-D303-A836-5C83-A23F4D49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" y="1311099"/>
            <a:ext cx="2870563" cy="1953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A5B232-2855-701A-39ED-206EFCB02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9" y="4102217"/>
            <a:ext cx="3162040" cy="2169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DD408A3-12BD-665C-ED34-DE84388F3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944" y="4074998"/>
            <a:ext cx="3156894" cy="2385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2E1806-CF61-1F9E-017B-EA8EA425E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643" y="4093828"/>
            <a:ext cx="3348911" cy="2385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C6163DF-B610-D058-D22A-FC01A9D2D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978" y="990102"/>
            <a:ext cx="3348910" cy="2595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00209-68BA-57B0-D777-F6F8F48FA24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Message</a:t>
            </a:r>
            <a:r>
              <a:rPr lang="ko-KR" altLang="en-US" b="1" dirty="0"/>
              <a:t> </a:t>
            </a:r>
            <a:r>
              <a:rPr lang="en-US" altLang="ko-KR" b="1" dirty="0"/>
              <a:t>Resource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956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90DC50-B227-FBA3-C753-4D375135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99" y="1233487"/>
            <a:ext cx="7581900" cy="4391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C9DEFB6-006C-D4F7-F170-3DC3E1B65F08}"/>
              </a:ext>
            </a:extLst>
          </p:cNvPr>
          <p:cNvSpPr/>
          <p:nvPr/>
        </p:nvSpPr>
        <p:spPr>
          <a:xfrm>
            <a:off x="2435247" y="1650798"/>
            <a:ext cx="6836344" cy="22136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36408-DB24-77CC-3F52-85DAD59573F7}"/>
              </a:ext>
            </a:extLst>
          </p:cNvPr>
          <p:cNvSpPr txBox="1"/>
          <p:nvPr/>
        </p:nvSpPr>
        <p:spPr>
          <a:xfrm>
            <a:off x="5196239" y="3138449"/>
            <a:ext cx="190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messages </a:t>
            </a:r>
            <a:r>
              <a:rPr lang="ko-KR" altLang="en-US" sz="1400" dirty="0">
                <a:solidFill>
                  <a:srgbClr val="0070C0"/>
                </a:solidFill>
              </a:rPr>
              <a:t>파일의 </a:t>
            </a:r>
            <a:r>
              <a:rPr lang="en-US" altLang="ko-KR" sz="1400" dirty="0">
                <a:solidFill>
                  <a:srgbClr val="0070C0"/>
                </a:solidFill>
              </a:rPr>
              <a:t>key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355762-BF64-B1C3-9B5D-09ABF5F8613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49865" y="3446226"/>
            <a:ext cx="1" cy="51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797F0C-8F5B-9CF8-7535-2C0179516459}"/>
              </a:ext>
            </a:extLst>
          </p:cNvPr>
          <p:cNvSpPr txBox="1"/>
          <p:nvPr/>
        </p:nvSpPr>
        <p:spPr>
          <a:xfrm>
            <a:off x="7448811" y="1866767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Spring </a:t>
            </a:r>
            <a:r>
              <a:rPr lang="ko-KR" altLang="en-US" sz="1400" dirty="0"/>
              <a:t>태그를 사용하기 위해 선언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9098D-F544-2AAF-4AC3-1AE0E24B776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Message</a:t>
            </a:r>
            <a:r>
              <a:rPr lang="ko-KR" altLang="en-US" b="1" dirty="0"/>
              <a:t> </a:t>
            </a:r>
            <a:r>
              <a:rPr lang="en-US" altLang="ko-KR" b="1" dirty="0"/>
              <a:t>Resource </a:t>
            </a:r>
            <a:r>
              <a:rPr lang="ko-KR" altLang="en-US" b="1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17493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SW</a:t>
            </a:r>
            <a:r>
              <a:rPr lang="ko-KR" altLang="en-US" b="1" dirty="0"/>
              <a:t> 국제화와 지역화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FB6CE1E-5F79-06CC-3386-A9AC873A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32" y="1321561"/>
            <a:ext cx="6714736" cy="3949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BC56E-8070-3EF4-6BA6-A33F27DF0DE1}"/>
              </a:ext>
            </a:extLst>
          </p:cNvPr>
          <p:cNvSpPr txBox="1"/>
          <p:nvPr/>
        </p:nvSpPr>
        <p:spPr>
          <a:xfrm>
            <a:off x="2323322" y="5589525"/>
            <a:ext cx="775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“</a:t>
            </a:r>
            <a:r>
              <a:rPr lang="ko-KR" altLang="en-US" i="1" dirty="0"/>
              <a:t>소프트웨어 국제화를 위한 중요한 요소 중 하나는 </a:t>
            </a:r>
            <a:r>
              <a:rPr lang="en-US" altLang="ko-KR" i="1" dirty="0">
                <a:highlight>
                  <a:srgbClr val="C0C0C0"/>
                </a:highlight>
              </a:rPr>
              <a:t>Locale</a:t>
            </a:r>
            <a:r>
              <a:rPr lang="ko-KR" altLang="en-US" i="1" dirty="0"/>
              <a:t>을 대응하는 것</a:t>
            </a:r>
            <a:r>
              <a:rPr lang="en-US" altLang="ko-KR" i="1" dirty="0"/>
              <a:t>.”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07448F-070F-A133-707A-535879235A32}"/>
              </a:ext>
            </a:extLst>
          </p:cNvPr>
          <p:cNvGrpSpPr/>
          <p:nvPr/>
        </p:nvGrpSpPr>
        <p:grpSpPr>
          <a:xfrm>
            <a:off x="1803494" y="1793322"/>
            <a:ext cx="9294140" cy="1724833"/>
            <a:chOff x="1448930" y="2304675"/>
            <a:chExt cx="9294140" cy="172483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A2CFC425-3B25-C10C-2CCE-5CB1A5902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8930" y="2304675"/>
              <a:ext cx="9294140" cy="172483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C73F52-1B19-5EB2-31F3-98D49751A091}"/>
                </a:ext>
              </a:extLst>
            </p:cNvPr>
            <p:cNvSpPr/>
            <p:nvPr/>
          </p:nvSpPr>
          <p:spPr>
            <a:xfrm>
              <a:off x="4302011" y="3333597"/>
              <a:ext cx="6204257" cy="221366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939F1A-89E8-8437-3FC3-3AF093C92DC1}"/>
                </a:ext>
              </a:extLst>
            </p:cNvPr>
            <p:cNvSpPr/>
            <p:nvPr/>
          </p:nvSpPr>
          <p:spPr>
            <a:xfrm>
              <a:off x="1555087" y="3554963"/>
              <a:ext cx="460326" cy="221366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2441-6A8C-D1E9-8846-6E6DDE08BE5E}"/>
              </a:ext>
            </a:extLst>
          </p:cNvPr>
          <p:cNvSpPr txBox="1"/>
          <p:nvPr/>
        </p:nvSpPr>
        <p:spPr>
          <a:xfrm>
            <a:off x="932387" y="3887866"/>
            <a:ext cx="109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“</a:t>
            </a:r>
            <a:r>
              <a:rPr lang="ko-KR" altLang="en-US" i="1" dirty="0"/>
              <a:t>즉</a:t>
            </a:r>
            <a:r>
              <a:rPr lang="en-US" altLang="ko-KR" i="1" dirty="0"/>
              <a:t>, Locale</a:t>
            </a:r>
            <a:r>
              <a:rPr lang="ko-KR" altLang="en-US" i="1" dirty="0"/>
              <a:t>이란 국가 별</a:t>
            </a:r>
            <a:r>
              <a:rPr lang="en-US" altLang="ko-KR" i="1" dirty="0"/>
              <a:t>, </a:t>
            </a:r>
            <a:r>
              <a:rPr lang="ko-KR" altLang="en-US" i="1" dirty="0"/>
              <a:t>지역 별로 다를 수 있는 언어</a:t>
            </a:r>
            <a:r>
              <a:rPr lang="en-US" altLang="ko-KR" i="1" dirty="0"/>
              <a:t>, </a:t>
            </a:r>
            <a:r>
              <a:rPr lang="ko-KR" altLang="en-US" i="1" dirty="0"/>
              <a:t>시간</a:t>
            </a:r>
            <a:r>
              <a:rPr lang="en-US" altLang="ko-KR" i="1" dirty="0"/>
              <a:t>, </a:t>
            </a:r>
            <a:r>
              <a:rPr lang="ko-KR" altLang="en-US" i="1" dirty="0"/>
              <a:t>통화 기호</a:t>
            </a:r>
            <a:r>
              <a:rPr lang="en-US" altLang="ko-KR" i="1" dirty="0"/>
              <a:t>, </a:t>
            </a:r>
            <a:r>
              <a:rPr lang="ko-KR" altLang="en-US" i="1" dirty="0"/>
              <a:t>문자열 등 설정 </a:t>
            </a:r>
            <a:r>
              <a:rPr lang="ko-KR" altLang="en-US" b="1" i="1" dirty="0"/>
              <a:t>변수 모임</a:t>
            </a:r>
            <a:r>
              <a:rPr lang="ko-KR" altLang="en-US" i="1" dirty="0"/>
              <a:t>이다</a:t>
            </a:r>
            <a:r>
              <a:rPr lang="en-US" altLang="ko-KR" i="1" dirty="0"/>
              <a:t>.“</a:t>
            </a:r>
            <a:endParaRPr lang="ko-KR" alt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BB26F-DB26-B21B-80D3-A5B48AF02C53}"/>
              </a:ext>
            </a:extLst>
          </p:cNvPr>
          <p:cNvSpPr txBox="1"/>
          <p:nvPr/>
        </p:nvSpPr>
        <p:spPr>
          <a:xfrm>
            <a:off x="932387" y="4481401"/>
            <a:ext cx="3938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LANG=ko_KR.UTF-08 		// </a:t>
            </a:r>
            <a:r>
              <a:rPr lang="ko-KR" altLang="en-US" sz="1400" dirty="0"/>
              <a:t>언어</a:t>
            </a:r>
            <a:endParaRPr lang="en-US" altLang="ko-KR" sz="1400" dirty="0"/>
          </a:p>
          <a:p>
            <a:r>
              <a:rPr lang="en-US" altLang="ko-KR" sz="1400" dirty="0"/>
              <a:t>LC_TIME=“ko_KR.UTF-08” 	// </a:t>
            </a:r>
            <a:r>
              <a:rPr lang="ko-KR" altLang="en-US" sz="1400" dirty="0"/>
              <a:t>시간</a:t>
            </a:r>
            <a:endParaRPr lang="en-US" altLang="ko-KR" sz="1400" dirty="0"/>
          </a:p>
          <a:p>
            <a:r>
              <a:rPr lang="en-US" altLang="ko-KR" sz="1400" dirty="0"/>
              <a:t>LC_MONETRAY=“ko_KR.UTF-08”	// </a:t>
            </a:r>
            <a:r>
              <a:rPr lang="ko-KR" altLang="en-US" sz="1400" dirty="0"/>
              <a:t>통화 기호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A1680-E8AE-0297-B978-7C04C2371FA0}"/>
              </a:ext>
            </a:extLst>
          </p:cNvPr>
          <p:cNvSpPr txBox="1"/>
          <p:nvPr/>
        </p:nvSpPr>
        <p:spPr>
          <a:xfrm>
            <a:off x="4917631" y="6476522"/>
            <a:ext cx="5682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국가</a:t>
            </a:r>
            <a:r>
              <a:rPr lang="en-US" altLang="ko-KR" sz="1200" dirty="0"/>
              <a:t>, </a:t>
            </a:r>
            <a:r>
              <a:rPr lang="ko-KR" altLang="en-US" sz="1200" dirty="0"/>
              <a:t>지역 및 언어 코드</a:t>
            </a:r>
            <a:r>
              <a:rPr lang="en-US" altLang="ko-KR" sz="1200" dirty="0"/>
              <a:t>] </a:t>
            </a:r>
            <a:r>
              <a:rPr lang="ko-KR" altLang="en-US" sz="1200" dirty="0"/>
              <a:t>http://help.ads.microsoft.com/#apex/18/ko/10004/-1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7A4C7F-A374-6025-3B44-D02883D54996}"/>
              </a:ext>
            </a:extLst>
          </p:cNvPr>
          <p:cNvGrpSpPr/>
          <p:nvPr/>
        </p:nvGrpSpPr>
        <p:grpSpPr>
          <a:xfrm>
            <a:off x="5223545" y="4383111"/>
            <a:ext cx="4655907" cy="1939721"/>
            <a:chOff x="6441727" y="4442243"/>
            <a:chExt cx="4655907" cy="193972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249C5F-3205-4C77-95D8-D6132A300184}"/>
                </a:ext>
              </a:extLst>
            </p:cNvPr>
            <p:cNvGrpSpPr/>
            <p:nvPr/>
          </p:nvGrpSpPr>
          <p:grpSpPr>
            <a:xfrm>
              <a:off x="6441727" y="4722267"/>
              <a:ext cx="4655907" cy="1659697"/>
              <a:chOff x="6048445" y="4433644"/>
              <a:chExt cx="5049189" cy="194066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71A8EC2-D6BF-1C35-3063-A671B46F1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445" y="4433644"/>
                <a:ext cx="5049189" cy="167905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2683F7-C682-230D-FD0D-44C7D355ABD4}"/>
                  </a:ext>
                </a:extLst>
              </p:cNvPr>
              <p:cNvSpPr txBox="1"/>
              <p:nvPr/>
            </p:nvSpPr>
            <p:spPr>
              <a:xfrm>
                <a:off x="7072605" y="6112700"/>
                <a:ext cx="3140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출처</a:t>
                </a:r>
                <a:r>
                  <a:rPr lang="en-US" altLang="ko-KR" sz="1100" dirty="0"/>
                  <a:t>) https://www.44bits.io/ko/keyword/locale</a:t>
                </a:r>
                <a:endParaRPr lang="ko-KR" altLang="en-US" sz="11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CFD61C-7934-8ADE-854E-1A6CAE854D23}"/>
                </a:ext>
              </a:extLst>
            </p:cNvPr>
            <p:cNvSpPr txBox="1"/>
            <p:nvPr/>
          </p:nvSpPr>
          <p:spPr>
            <a:xfrm>
              <a:off x="6441727" y="4442243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&lt;Locale Code&gt;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920A34-F952-D563-2344-EAA48C7632E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Locale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20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8B688-437E-9086-888A-A279C7997EA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다국어처리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531BC-9B85-4DCF-B3DE-967B84FBBBC8}"/>
              </a:ext>
            </a:extLst>
          </p:cNvPr>
          <p:cNvSpPr txBox="1"/>
          <p:nvPr/>
        </p:nvSpPr>
        <p:spPr>
          <a:xfrm>
            <a:off x="3265919" y="3105834"/>
            <a:ext cx="607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“Spring</a:t>
            </a:r>
            <a:r>
              <a:rPr lang="ko-KR" altLang="en-US" i="1" dirty="0"/>
              <a:t>은 </a:t>
            </a:r>
            <a:r>
              <a:rPr lang="en-US" altLang="ko-KR" i="1" dirty="0" err="1">
                <a:highlight>
                  <a:srgbClr val="00FFFF"/>
                </a:highlight>
              </a:rPr>
              <a:t>LocaleResolver</a:t>
            </a:r>
            <a:r>
              <a:rPr lang="ko-KR" altLang="en-US" i="1" dirty="0">
                <a:highlight>
                  <a:srgbClr val="00FFFF"/>
                </a:highlight>
              </a:rPr>
              <a:t>를 사용하여 </a:t>
            </a:r>
            <a:r>
              <a:rPr lang="en-US" altLang="ko-KR" i="1" dirty="0">
                <a:highlight>
                  <a:srgbClr val="00FFFF"/>
                </a:highlight>
              </a:rPr>
              <a:t>Locale</a:t>
            </a:r>
            <a:r>
              <a:rPr lang="ko-KR" altLang="en-US" i="1" dirty="0">
                <a:highlight>
                  <a:srgbClr val="00FFFF"/>
                </a:highlight>
              </a:rPr>
              <a:t>을 추출</a:t>
            </a:r>
            <a:r>
              <a:rPr lang="ko-KR" altLang="en-US" i="1" dirty="0"/>
              <a:t>하고</a:t>
            </a:r>
            <a:r>
              <a:rPr lang="ko-KR" altLang="en-US" i="1" dirty="0">
                <a:highlight>
                  <a:srgbClr val="C0C0C0"/>
                </a:highlight>
              </a:rPr>
              <a:t> </a:t>
            </a:r>
            <a:endParaRPr lang="en-US" altLang="ko-KR" i="1" dirty="0">
              <a:highlight>
                <a:srgbClr val="C0C0C0"/>
              </a:highlight>
            </a:endParaRPr>
          </a:p>
          <a:p>
            <a:r>
              <a:rPr lang="ko-KR" altLang="en-US" i="1" dirty="0">
                <a:highlight>
                  <a:srgbClr val="FFFF00"/>
                </a:highlight>
              </a:rPr>
              <a:t>그에 알맞은 </a:t>
            </a:r>
            <a:r>
              <a:rPr lang="ko-KR" altLang="en-US" i="1" dirty="0" err="1">
                <a:highlight>
                  <a:srgbClr val="FFFF00"/>
                </a:highlight>
              </a:rPr>
              <a:t>언어셋</a:t>
            </a:r>
            <a:r>
              <a:rPr lang="en-US" altLang="ko-KR" i="1" dirty="0">
                <a:highlight>
                  <a:srgbClr val="FFFF00"/>
                </a:highlight>
              </a:rPr>
              <a:t>(message resource)</a:t>
            </a:r>
            <a:r>
              <a:rPr lang="ko-KR" altLang="en-US" i="1" dirty="0">
                <a:highlight>
                  <a:srgbClr val="FFFF00"/>
                </a:highlight>
              </a:rPr>
              <a:t>을 지정</a:t>
            </a:r>
            <a:r>
              <a:rPr lang="ko-KR" altLang="en-US" i="1" dirty="0"/>
              <a:t>한다</a:t>
            </a:r>
            <a:r>
              <a:rPr lang="en-US" altLang="ko-KR" i="1" dirty="0"/>
              <a:t>.”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739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1CDB4B-D8FB-B834-07EA-2E193790256B}"/>
              </a:ext>
            </a:extLst>
          </p:cNvPr>
          <p:cNvSpPr txBox="1"/>
          <p:nvPr/>
        </p:nvSpPr>
        <p:spPr>
          <a:xfrm>
            <a:off x="218114" y="818776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Locale</a:t>
            </a:r>
            <a:r>
              <a:rPr lang="ko-KR" altLang="en-US" dirty="0"/>
              <a:t>을 설정하고 확인하기 위한 인터페이스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5881D9-44A7-1053-BB00-07550252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27" y="1314972"/>
            <a:ext cx="7176259" cy="54097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62E4AD-BC03-5004-1AC1-C9E30D9E008B}"/>
              </a:ext>
            </a:extLst>
          </p:cNvPr>
          <p:cNvSpPr/>
          <p:nvPr/>
        </p:nvSpPr>
        <p:spPr>
          <a:xfrm>
            <a:off x="2752274" y="1762906"/>
            <a:ext cx="779491" cy="22136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179F3-D4D5-AB89-6ECB-7337F0C720C4}"/>
              </a:ext>
            </a:extLst>
          </p:cNvPr>
          <p:cNvSpPr/>
          <p:nvPr/>
        </p:nvSpPr>
        <p:spPr>
          <a:xfrm>
            <a:off x="2752273" y="3735831"/>
            <a:ext cx="779491" cy="22136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269AC-059E-AC22-0387-2BC6FC6CED90}"/>
              </a:ext>
            </a:extLst>
          </p:cNvPr>
          <p:cNvSpPr txBox="1"/>
          <p:nvPr/>
        </p:nvSpPr>
        <p:spPr>
          <a:xfrm>
            <a:off x="3634812" y="1657711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Locale</a:t>
            </a:r>
            <a:r>
              <a:rPr lang="ko-KR" altLang="en-US" sz="1400" dirty="0"/>
              <a:t>을 가져온다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325CF-96C1-F7E8-B5BA-BB8779A4462C}"/>
              </a:ext>
            </a:extLst>
          </p:cNvPr>
          <p:cNvSpPr txBox="1"/>
          <p:nvPr/>
        </p:nvSpPr>
        <p:spPr>
          <a:xfrm>
            <a:off x="3634812" y="358194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Locale</a:t>
            </a:r>
            <a:r>
              <a:rPr lang="ko-KR" altLang="en-US" sz="1400" dirty="0"/>
              <a:t>을 설정한다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EDCEF-CA6B-822E-627C-A012CB91BC8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LocaleResolver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801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4A15E-D716-9BDB-5095-A8032AAE0801}"/>
              </a:ext>
            </a:extLst>
          </p:cNvPr>
          <p:cNvSpPr txBox="1"/>
          <p:nvPr/>
        </p:nvSpPr>
        <p:spPr>
          <a:xfrm>
            <a:off x="218114" y="818776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Locale</a:t>
            </a:r>
            <a:r>
              <a:rPr lang="ko-KR" altLang="en-US" dirty="0"/>
              <a:t>을 설정하고 확인하기 위한 인터페이스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ADFE7C63-A529-1EFF-3F3E-E4B575F9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1416"/>
              </p:ext>
            </p:extLst>
          </p:nvPr>
        </p:nvGraphicFramePr>
        <p:xfrm>
          <a:off x="1454727" y="2563090"/>
          <a:ext cx="9246770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727">
                  <a:extLst>
                    <a:ext uri="{9D8B030D-6E8A-4147-A177-3AD203B41FA5}">
                      <a16:colId xmlns:a16="http://schemas.microsoft.com/office/drawing/2014/main" val="3948538144"/>
                    </a:ext>
                  </a:extLst>
                </a:gridCol>
                <a:gridCol w="6522043">
                  <a:extLst>
                    <a:ext uri="{9D8B030D-6E8A-4147-A177-3AD203B41FA5}">
                      <a16:colId xmlns:a16="http://schemas.microsoft.com/office/drawing/2014/main" val="3628137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AcceptHeaderLocaleResolver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클라이언트가 전송한 </a:t>
                      </a:r>
                      <a:r>
                        <a:rPr lang="en-US" altLang="ko-KR" sz="1400" dirty="0"/>
                        <a:t>Accept-Language Header</a:t>
                      </a:r>
                      <a:r>
                        <a:rPr lang="ko-KR" altLang="en-US" sz="1400" dirty="0"/>
                        <a:t>로 부터 </a:t>
                      </a:r>
                      <a:r>
                        <a:rPr lang="en-US" altLang="ko-KR" sz="1400" dirty="0"/>
                        <a:t>Locale</a:t>
                      </a:r>
                      <a:r>
                        <a:rPr lang="ko-KR" altLang="en-US" sz="1400" dirty="0"/>
                        <a:t>을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475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CookieLocaleResolver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쿠키로부터 </a:t>
                      </a:r>
                      <a:r>
                        <a:rPr lang="en-US" altLang="ko-KR" sz="1400" dirty="0"/>
                        <a:t>Locale</a:t>
                      </a:r>
                      <a:r>
                        <a:rPr lang="ko-KR" altLang="en-US" sz="1400" dirty="0"/>
                        <a:t>을 추출하고 쿠키에 </a:t>
                      </a:r>
                      <a:r>
                        <a:rPr lang="en-US" altLang="ko-KR" sz="1400" dirty="0"/>
                        <a:t>Locale</a:t>
                      </a:r>
                      <a:r>
                        <a:rPr lang="ko-KR" altLang="en-US" sz="1400" dirty="0"/>
                        <a:t>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SessionLocaleResolver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세션으로부터 </a:t>
                      </a:r>
                      <a:r>
                        <a:rPr lang="en-US" altLang="ko-KR" sz="1400" dirty="0"/>
                        <a:t>Locale</a:t>
                      </a:r>
                      <a:r>
                        <a:rPr lang="ko-KR" altLang="en-US" sz="1400" dirty="0"/>
                        <a:t>을 추출하고 세션에 </a:t>
                      </a:r>
                      <a:r>
                        <a:rPr lang="en-US" altLang="ko-KR" sz="1400" dirty="0"/>
                        <a:t>Locale</a:t>
                      </a:r>
                      <a:r>
                        <a:rPr lang="ko-KR" altLang="en-US" sz="1400" dirty="0"/>
                        <a:t>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FixedLocaleResolver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 </a:t>
                      </a:r>
                      <a:r>
                        <a:rPr lang="en-US" altLang="ko-KR" sz="1400" dirty="0"/>
                        <a:t>Locale</a:t>
                      </a:r>
                      <a:r>
                        <a:rPr lang="ko-KR" altLang="en-US" sz="1400" dirty="0"/>
                        <a:t>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04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201FDF-E8DC-B00B-C9CA-A02283AF32DB}"/>
              </a:ext>
            </a:extLst>
          </p:cNvPr>
          <p:cNvSpPr txBox="1"/>
          <p:nvPr/>
        </p:nvSpPr>
        <p:spPr>
          <a:xfrm>
            <a:off x="4459282" y="4177717"/>
            <a:ext cx="3415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LocaleResolver</a:t>
            </a:r>
            <a:r>
              <a:rPr lang="ko-KR" altLang="en-US" sz="1600" dirty="0"/>
              <a:t>를 구현한 클래스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362AE-01DB-FE5A-AE78-5A144FC1E3A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LocaleResolver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857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C80AC9-9DDE-EF65-4469-3B68EA11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38" y="2492058"/>
            <a:ext cx="700087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85F2E-DA5D-7991-18E7-4AFAC3C3766E}"/>
              </a:ext>
            </a:extLst>
          </p:cNvPr>
          <p:cNvSpPr txBox="1"/>
          <p:nvPr/>
        </p:nvSpPr>
        <p:spPr>
          <a:xfrm>
            <a:off x="847289" y="1773816"/>
            <a:ext cx="10671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스프링 설정을 위해 </a:t>
            </a:r>
            <a:r>
              <a:rPr lang="en-US" altLang="ko-KR" sz="1400" dirty="0" err="1"/>
              <a:t>WebMvcConfigurer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구현한 클래스</a:t>
            </a:r>
            <a:r>
              <a:rPr lang="en-US" altLang="ko-KR" sz="1400" dirty="0"/>
              <a:t>(</a:t>
            </a:r>
            <a:r>
              <a:rPr lang="ko-KR" altLang="en-US" sz="1400" dirty="0"/>
              <a:t>이어지는 예제에서 </a:t>
            </a:r>
            <a:r>
              <a:rPr lang="en-US" altLang="ko-KR" sz="1400" dirty="0"/>
              <a:t>WebConfig.java)</a:t>
            </a:r>
            <a:r>
              <a:rPr lang="ko-KR" altLang="en-US" sz="1400" dirty="0"/>
              <a:t>에 아래 코드를 추가한다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7F54C-C337-B3B8-9A3D-7D8EAEB28515}"/>
              </a:ext>
            </a:extLst>
          </p:cNvPr>
          <p:cNvSpPr txBox="1"/>
          <p:nvPr/>
        </p:nvSpPr>
        <p:spPr>
          <a:xfrm>
            <a:off x="3351873" y="4037744"/>
            <a:ext cx="5109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CookieLocaleResolver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Locale</a:t>
            </a:r>
            <a:r>
              <a:rPr lang="ko-KR" altLang="en-US" sz="1400" dirty="0"/>
              <a:t>을 다루게 되면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스프링은 클라이언트에게 </a:t>
            </a:r>
            <a:r>
              <a:rPr lang="en-US" altLang="ko-KR" sz="1400" dirty="0"/>
              <a:t>Locale </a:t>
            </a:r>
            <a:r>
              <a:rPr lang="ko-KR" altLang="en-US" sz="1400" dirty="0"/>
              <a:t>쿠키를 요청하여 얻는다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스프링은 클라이언트에 </a:t>
            </a:r>
            <a:r>
              <a:rPr lang="en-US" altLang="ko-KR" sz="1400" dirty="0"/>
              <a:t>Locale </a:t>
            </a:r>
            <a:r>
              <a:rPr lang="ko-KR" altLang="en-US" sz="1400" dirty="0"/>
              <a:t>쿠키 정보를 저장한다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51557-7ABA-910C-6C8D-A0E925F76A55}"/>
              </a:ext>
            </a:extLst>
          </p:cNvPr>
          <p:cNvSpPr txBox="1"/>
          <p:nvPr/>
        </p:nvSpPr>
        <p:spPr>
          <a:xfrm>
            <a:off x="8271545" y="3225483"/>
            <a:ext cx="131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쿠키 </a:t>
            </a:r>
            <a:r>
              <a:rPr lang="en-US" altLang="ko-KR" sz="1400" dirty="0">
                <a:solidFill>
                  <a:srgbClr val="00B050"/>
                </a:solidFill>
              </a:rPr>
              <a:t>Key </a:t>
            </a:r>
            <a:r>
              <a:rPr lang="ko-KR" altLang="en-US" sz="1400" dirty="0">
                <a:solidFill>
                  <a:srgbClr val="00B050"/>
                </a:solidFill>
              </a:rPr>
              <a:t>설정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40D35F-A7D0-6959-1B48-B829F2383DE7}"/>
              </a:ext>
            </a:extLst>
          </p:cNvPr>
          <p:cNvCxnSpPr>
            <a:endCxn id="5" idx="1"/>
          </p:cNvCxnSpPr>
          <p:nvPr/>
        </p:nvCxnSpPr>
        <p:spPr>
          <a:xfrm>
            <a:off x="7222921" y="3379372"/>
            <a:ext cx="104862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E523FF-4C34-2290-02BB-6970D78138EF}"/>
              </a:ext>
            </a:extLst>
          </p:cNvPr>
          <p:cNvSpPr txBox="1"/>
          <p:nvPr/>
        </p:nvSpPr>
        <p:spPr>
          <a:xfrm>
            <a:off x="847289" y="1243109"/>
            <a:ext cx="30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맑은 고딕" panose="020B0503020000020004" pitchFamily="50" charset="-127"/>
              </a:rPr>
              <a:t>CookieLocaleResolver</a:t>
            </a:r>
            <a:r>
              <a:rPr lang="ko-KR" altLang="en-US" sz="1800" b="1" dirty="0">
                <a:latin typeface="맑은 고딕" panose="020B0503020000020004" pitchFamily="50" charset="-127"/>
              </a:rPr>
              <a:t>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68533-795C-770E-BB82-186152D39661}"/>
              </a:ext>
            </a:extLst>
          </p:cNvPr>
          <p:cNvSpPr txBox="1"/>
          <p:nvPr/>
        </p:nvSpPr>
        <p:spPr>
          <a:xfrm>
            <a:off x="9586970" y="3036633"/>
            <a:ext cx="213287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최초의 기본 </a:t>
            </a:r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Locale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설정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6BDB3B-3294-5F52-1C5D-ACB24EEBC724}"/>
              </a:ext>
            </a:extLst>
          </p:cNvPr>
          <p:cNvCxnSpPr>
            <a:cxnSpLocks/>
          </p:cNvCxnSpPr>
          <p:nvPr/>
        </p:nvCxnSpPr>
        <p:spPr>
          <a:xfrm>
            <a:off x="7902429" y="3190522"/>
            <a:ext cx="168454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A2C125-4C73-959C-C47C-55C3B29CC4E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Locale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33816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EC096F-7918-0B13-410E-F2382DAF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76" y="2479355"/>
            <a:ext cx="700087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5388B-38E0-1C45-36EA-4FFDC64973F5}"/>
              </a:ext>
            </a:extLst>
          </p:cNvPr>
          <p:cNvSpPr txBox="1"/>
          <p:nvPr/>
        </p:nvSpPr>
        <p:spPr>
          <a:xfrm>
            <a:off x="847289" y="1773816"/>
            <a:ext cx="10671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스프링 설정을 위해 </a:t>
            </a:r>
            <a:r>
              <a:rPr lang="en-US" altLang="ko-KR" sz="1400" dirty="0" err="1"/>
              <a:t>WebMvcConfigurer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구현한 클래스</a:t>
            </a:r>
            <a:r>
              <a:rPr lang="en-US" altLang="ko-KR" sz="1400" dirty="0"/>
              <a:t>(</a:t>
            </a:r>
            <a:r>
              <a:rPr lang="ko-KR" altLang="en-US" sz="1400" dirty="0"/>
              <a:t>이어지는 예제에서 </a:t>
            </a:r>
            <a:r>
              <a:rPr lang="en-US" altLang="ko-KR" sz="1400" dirty="0"/>
              <a:t>WebConfig.java)</a:t>
            </a:r>
            <a:r>
              <a:rPr lang="ko-KR" altLang="en-US" sz="1400" dirty="0"/>
              <a:t>에 아래 코드를 추가한다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7094-1F61-C314-36B1-B4118B9EB2B7}"/>
              </a:ext>
            </a:extLst>
          </p:cNvPr>
          <p:cNvSpPr txBox="1"/>
          <p:nvPr/>
        </p:nvSpPr>
        <p:spPr>
          <a:xfrm>
            <a:off x="3351873" y="4037744"/>
            <a:ext cx="5109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CookieLocaleResolver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Locale</a:t>
            </a:r>
            <a:r>
              <a:rPr lang="ko-KR" altLang="en-US" sz="1400" dirty="0"/>
              <a:t>을 다루게 되면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스프링은 클라이언트에게 </a:t>
            </a:r>
            <a:r>
              <a:rPr lang="en-US" altLang="ko-KR" sz="1400" dirty="0"/>
              <a:t>Locale </a:t>
            </a:r>
            <a:r>
              <a:rPr lang="ko-KR" altLang="en-US" sz="1400" dirty="0"/>
              <a:t>쿠키를 요청하여 얻는다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스프링은 클라이언트에 </a:t>
            </a:r>
            <a:r>
              <a:rPr lang="en-US" altLang="ko-KR" sz="1400" dirty="0"/>
              <a:t>Locale </a:t>
            </a:r>
            <a:r>
              <a:rPr lang="ko-KR" altLang="en-US" sz="1400" dirty="0"/>
              <a:t>쿠키 정보를 저장한다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CBEC7-D21B-62CF-2224-4F19A7B71B8A}"/>
              </a:ext>
            </a:extLst>
          </p:cNvPr>
          <p:cNvSpPr txBox="1"/>
          <p:nvPr/>
        </p:nvSpPr>
        <p:spPr>
          <a:xfrm>
            <a:off x="8271545" y="3225483"/>
            <a:ext cx="131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쿠키 </a:t>
            </a:r>
            <a:r>
              <a:rPr lang="en-US" altLang="ko-KR" sz="1400" dirty="0">
                <a:solidFill>
                  <a:srgbClr val="00B050"/>
                </a:solidFill>
              </a:rPr>
              <a:t>Key </a:t>
            </a:r>
            <a:r>
              <a:rPr lang="ko-KR" altLang="en-US" sz="1400" dirty="0">
                <a:solidFill>
                  <a:srgbClr val="00B050"/>
                </a:solidFill>
              </a:rPr>
              <a:t>설정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45809B-FC5D-8B70-119E-8B6CFA8F01DB}"/>
              </a:ext>
            </a:extLst>
          </p:cNvPr>
          <p:cNvCxnSpPr>
            <a:endCxn id="5" idx="1"/>
          </p:cNvCxnSpPr>
          <p:nvPr/>
        </p:nvCxnSpPr>
        <p:spPr>
          <a:xfrm>
            <a:off x="7222921" y="3379372"/>
            <a:ext cx="104862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DA7CDD-ECD8-F5D4-CB9C-29BAA8E06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9" y="5167925"/>
            <a:ext cx="46863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F6EFA6B-45FF-8C0F-D919-1A0ACB9D0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76" y="5101250"/>
            <a:ext cx="48958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93557E2-EAF4-687F-63E6-0DA9DFD6C5C8}"/>
              </a:ext>
            </a:extLst>
          </p:cNvPr>
          <p:cNvSpPr/>
          <p:nvPr/>
        </p:nvSpPr>
        <p:spPr>
          <a:xfrm>
            <a:off x="7064354" y="3077368"/>
            <a:ext cx="720629" cy="183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034CD5-239B-1E09-6EB8-430AC3C9145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90119" y="3260446"/>
            <a:ext cx="4334550" cy="1907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C1DBDC-FF11-A268-F134-B2FCC9E55F4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33269" y="5529875"/>
            <a:ext cx="7831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78924B-4248-DCF1-865F-22DC0D61B033}"/>
              </a:ext>
            </a:extLst>
          </p:cNvPr>
          <p:cNvSpPr txBox="1"/>
          <p:nvPr/>
        </p:nvSpPr>
        <p:spPr>
          <a:xfrm>
            <a:off x="5975625" y="5989065"/>
            <a:ext cx="5559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내부적으로 </a:t>
            </a:r>
            <a:r>
              <a:rPr lang="en-US" altLang="ko-KR" sz="1400" dirty="0"/>
              <a:t>Locale</a:t>
            </a:r>
            <a:r>
              <a:rPr lang="ko-KR" altLang="en-US" sz="1400" dirty="0"/>
              <a:t> </a:t>
            </a:r>
            <a:r>
              <a:rPr lang="en-US" altLang="ko-KR" sz="1400" dirty="0"/>
              <a:t>Code(</a:t>
            </a:r>
            <a:r>
              <a:rPr lang="ko-KR" altLang="en-US" sz="1400" dirty="0"/>
              <a:t>언어</a:t>
            </a:r>
            <a:r>
              <a:rPr lang="en-US" altLang="ko-KR" sz="1400" dirty="0"/>
              <a:t>, </a:t>
            </a:r>
            <a:r>
              <a:rPr lang="ko-KR" altLang="en-US" sz="1400" dirty="0"/>
              <a:t>국가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코드셋</a:t>
            </a:r>
            <a:r>
              <a:rPr lang="ko-KR" altLang="en-US" sz="1400" dirty="0"/>
              <a:t> 조합</a:t>
            </a:r>
            <a:r>
              <a:rPr lang="en-US" altLang="ko-KR" sz="1400" dirty="0"/>
              <a:t>)</a:t>
            </a:r>
            <a:r>
              <a:rPr lang="ko-KR" altLang="en-US" sz="1400" dirty="0"/>
              <a:t>가 정의되어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0312D-D188-07AC-E7D8-CA91C66C05E7}"/>
              </a:ext>
            </a:extLst>
          </p:cNvPr>
          <p:cNvSpPr txBox="1"/>
          <p:nvPr/>
        </p:nvSpPr>
        <p:spPr>
          <a:xfrm>
            <a:off x="847289" y="1243109"/>
            <a:ext cx="30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맑은 고딕" panose="020B0503020000020004" pitchFamily="50" charset="-127"/>
              </a:rPr>
              <a:t>CookieLocaleResolver</a:t>
            </a:r>
            <a:r>
              <a:rPr lang="ko-KR" altLang="en-US" sz="1800" b="1" dirty="0">
                <a:latin typeface="맑은 고딕" panose="020B0503020000020004" pitchFamily="50" charset="-127"/>
              </a:rPr>
              <a:t>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743F9-F74D-C73B-0995-59F77F158FF4}"/>
              </a:ext>
            </a:extLst>
          </p:cNvPr>
          <p:cNvSpPr txBox="1"/>
          <p:nvPr/>
        </p:nvSpPr>
        <p:spPr>
          <a:xfrm>
            <a:off x="9586970" y="3036633"/>
            <a:ext cx="213287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최초의 기본 </a:t>
            </a:r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Locale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설정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33FFF2-6611-C597-A952-E7DBFDCC9D3B}"/>
              </a:ext>
            </a:extLst>
          </p:cNvPr>
          <p:cNvCxnSpPr>
            <a:cxnSpLocks/>
          </p:cNvCxnSpPr>
          <p:nvPr/>
        </p:nvCxnSpPr>
        <p:spPr>
          <a:xfrm>
            <a:off x="7902429" y="3190522"/>
            <a:ext cx="168454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9B1A34-0C0A-F5BE-1E05-8FFEA4CB5CC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Locale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87750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BFA82-9A3B-976B-444E-1952B939B1F1}"/>
              </a:ext>
            </a:extLst>
          </p:cNvPr>
          <p:cNvSpPr txBox="1"/>
          <p:nvPr/>
        </p:nvSpPr>
        <p:spPr>
          <a:xfrm>
            <a:off x="2954856" y="1744351"/>
            <a:ext cx="607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highlight>
                  <a:srgbClr val="C0C0C0"/>
                </a:highlight>
              </a:rPr>
              <a:t>“Spring</a:t>
            </a:r>
            <a:r>
              <a:rPr lang="ko-KR" altLang="en-US" i="1" dirty="0">
                <a:highlight>
                  <a:srgbClr val="C0C0C0"/>
                </a:highlight>
              </a:rPr>
              <a:t>은 </a:t>
            </a:r>
            <a:r>
              <a:rPr lang="en-US" altLang="ko-KR" i="1" dirty="0" err="1">
                <a:highlight>
                  <a:srgbClr val="C0C0C0"/>
                </a:highlight>
              </a:rPr>
              <a:t>LocaleResolver</a:t>
            </a:r>
            <a:r>
              <a:rPr lang="ko-KR" altLang="en-US" i="1" dirty="0">
                <a:highlight>
                  <a:srgbClr val="C0C0C0"/>
                </a:highlight>
              </a:rPr>
              <a:t>를 사용하여 </a:t>
            </a:r>
            <a:r>
              <a:rPr lang="en-US" altLang="ko-KR" i="1" dirty="0">
                <a:highlight>
                  <a:srgbClr val="C0C0C0"/>
                </a:highlight>
              </a:rPr>
              <a:t>Locale</a:t>
            </a:r>
            <a:r>
              <a:rPr lang="ko-KR" altLang="en-US" i="1" dirty="0">
                <a:highlight>
                  <a:srgbClr val="C0C0C0"/>
                </a:highlight>
              </a:rPr>
              <a:t>을 추출하고 </a:t>
            </a:r>
            <a:endParaRPr lang="en-US" altLang="ko-KR" i="1" dirty="0">
              <a:highlight>
                <a:srgbClr val="C0C0C0"/>
              </a:highlight>
            </a:endParaRPr>
          </a:p>
          <a:p>
            <a:r>
              <a:rPr lang="ko-KR" altLang="en-US" i="1" dirty="0">
                <a:highlight>
                  <a:srgbClr val="FFFF00"/>
                </a:highlight>
              </a:rPr>
              <a:t>그에 알맞은 </a:t>
            </a:r>
            <a:r>
              <a:rPr lang="ko-KR" altLang="en-US" i="1" dirty="0" err="1">
                <a:highlight>
                  <a:srgbClr val="FFFF00"/>
                </a:highlight>
              </a:rPr>
              <a:t>언어셋</a:t>
            </a:r>
            <a:r>
              <a:rPr lang="en-US" altLang="ko-KR" i="1" dirty="0">
                <a:highlight>
                  <a:srgbClr val="FFFF00"/>
                </a:highlight>
              </a:rPr>
              <a:t>(message resource)</a:t>
            </a:r>
            <a:r>
              <a:rPr lang="ko-KR" altLang="en-US" i="1" dirty="0">
                <a:highlight>
                  <a:srgbClr val="FFFF00"/>
                </a:highlight>
              </a:rPr>
              <a:t>을 지정</a:t>
            </a:r>
            <a:r>
              <a:rPr lang="ko-KR" altLang="en-US" i="1" dirty="0"/>
              <a:t>한다</a:t>
            </a:r>
            <a:r>
              <a:rPr lang="en-US" altLang="ko-KR" i="1" dirty="0"/>
              <a:t>.”</a:t>
            </a:r>
            <a:endParaRPr lang="ko-KR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67E0C-AD16-E817-7FC3-AF73EEF67DEF}"/>
              </a:ext>
            </a:extLst>
          </p:cNvPr>
          <p:cNvSpPr txBox="1"/>
          <p:nvPr/>
        </p:nvSpPr>
        <p:spPr>
          <a:xfrm>
            <a:off x="2798787" y="2748026"/>
            <a:ext cx="638739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message </a:t>
            </a:r>
            <a:r>
              <a:rPr lang="ko-KR" altLang="en-US" b="1" dirty="0"/>
              <a:t>파일 규칙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위치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/main/resources (</a:t>
            </a:r>
            <a:r>
              <a:rPr lang="ko-KR" altLang="en-US" sz="1400" dirty="0"/>
              <a:t>변경 가능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기본 파일명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messages.properties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언어별 파일명</a:t>
            </a:r>
            <a:r>
              <a:rPr lang="en-US" altLang="ko-KR" sz="1400" dirty="0"/>
              <a:t>: messages_{</a:t>
            </a:r>
            <a:r>
              <a:rPr lang="en-US" altLang="ko-KR" sz="1400" b="1" dirty="0"/>
              <a:t>locale code</a:t>
            </a:r>
            <a:r>
              <a:rPr lang="en-US" altLang="ko-KR" sz="1400" dirty="0"/>
              <a:t>}.properties</a:t>
            </a:r>
            <a:br>
              <a:rPr lang="en-US" altLang="ko-KR" sz="1400" dirty="0"/>
            </a:b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messages_ko.properties</a:t>
            </a:r>
            <a:r>
              <a:rPr lang="en-US" altLang="ko-KR" sz="1400" dirty="0"/>
              <a:t> =&gt; </a:t>
            </a:r>
            <a:r>
              <a:rPr lang="ko-KR" altLang="en-US" sz="1400" dirty="0"/>
              <a:t>한국어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messages_en.properties</a:t>
            </a:r>
            <a:r>
              <a:rPr lang="ko-KR" altLang="en-US" sz="1400" dirty="0"/>
              <a:t> </a:t>
            </a:r>
            <a:r>
              <a:rPr lang="en-US" altLang="ko-KR" sz="1400" dirty="0"/>
              <a:t>=&gt;</a:t>
            </a:r>
            <a:r>
              <a:rPr lang="ko-KR" altLang="en-US" sz="1400" dirty="0"/>
              <a:t> 영어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221F2-B657-D05A-0A65-5698FB1E016B}"/>
              </a:ext>
            </a:extLst>
          </p:cNvPr>
          <p:cNvSpPr txBox="1"/>
          <p:nvPr/>
        </p:nvSpPr>
        <p:spPr>
          <a:xfrm>
            <a:off x="3189646" y="43231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869E-AF4A-382C-658F-7B81C421EEA1}"/>
              </a:ext>
            </a:extLst>
          </p:cNvPr>
          <p:cNvSpPr txBox="1"/>
          <p:nvPr/>
        </p:nvSpPr>
        <p:spPr>
          <a:xfrm>
            <a:off x="1484367" y="4443182"/>
            <a:ext cx="9161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“</a:t>
            </a:r>
            <a:r>
              <a:rPr lang="ko-KR" altLang="en-US" sz="1600" dirty="0"/>
              <a:t>현재 </a:t>
            </a:r>
            <a:r>
              <a:rPr lang="en-US" altLang="ko-KR" sz="1600" dirty="0"/>
              <a:t>Locale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en</a:t>
            </a:r>
            <a:r>
              <a:rPr lang="ko-KR" altLang="en-US" sz="1600" dirty="0"/>
              <a:t>이라면 스프링은 </a:t>
            </a:r>
            <a:r>
              <a:rPr lang="en-US" altLang="ko-KR" sz="1600" dirty="0" err="1"/>
              <a:t>messages_en.properties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파일에서 문자열 리소스를 가져온다</a:t>
            </a:r>
            <a:r>
              <a:rPr lang="en-US" altLang="ko-KR" sz="1600" dirty="0"/>
              <a:t>.”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20170-B3C5-EE12-7D0C-BA975FD68B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Message</a:t>
            </a:r>
            <a:r>
              <a:rPr lang="ko-KR" altLang="en-US" b="1" dirty="0"/>
              <a:t> </a:t>
            </a:r>
            <a:r>
              <a:rPr lang="en-US" altLang="ko-KR" b="1" dirty="0"/>
              <a:t>Resource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368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442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245</cp:revision>
  <dcterms:created xsi:type="dcterms:W3CDTF">2024-06-23T05:25:09Z</dcterms:created>
  <dcterms:modified xsi:type="dcterms:W3CDTF">2024-08-22T07:19:01Z</dcterms:modified>
</cp:coreProperties>
</file>