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  <p:sldId id="26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서브쿼리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(Subquery)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7CE29-7B26-AF7A-632D-3DB0BD502000}"/>
              </a:ext>
            </a:extLst>
          </p:cNvPr>
          <p:cNvSpPr txBox="1"/>
          <p:nvPr/>
        </p:nvSpPr>
        <p:spPr>
          <a:xfrm>
            <a:off x="129309" y="839646"/>
            <a:ext cx="11924146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 err="1"/>
              <a:t>페이징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ORDER BY no</a:t>
            </a:r>
            <a:r>
              <a:rPr lang="ko-KR" altLang="en-US" dirty="0"/>
              <a:t> </a:t>
            </a:r>
            <a:r>
              <a:rPr lang="en-US" altLang="ko-KR" dirty="0"/>
              <a:t>ASC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LIMIT 10 OFFSET 0;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F98D5-D564-22E1-FDC5-D772033F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86" y="3599198"/>
            <a:ext cx="4798215" cy="24191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41CC88-2142-6803-96F2-7574D711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511582"/>
            <a:ext cx="5435223" cy="3191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51F7E-A359-9017-3D32-E51C9F61BC8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페이징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7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321F3-B4BA-FD6D-62F9-67837A522E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순번</a:t>
            </a:r>
            <a:r>
              <a:rPr lang="en-US" altLang="ko-KR" b="1" dirty="0"/>
              <a:t>(ROWNUM)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C3735-3E62-C8A0-4FD6-E14275441A5B}"/>
              </a:ext>
            </a:extLst>
          </p:cNvPr>
          <p:cNvSpPr txBox="1"/>
          <p:nvPr/>
        </p:nvSpPr>
        <p:spPr>
          <a:xfrm>
            <a:off x="129309" y="839646"/>
            <a:ext cx="11924146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ROWNUM?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오라클에서 지원하는 </a:t>
            </a:r>
            <a:r>
              <a:rPr lang="ko-KR" altLang="en-US" dirty="0" err="1"/>
              <a:t>지원하는</a:t>
            </a:r>
            <a:r>
              <a:rPr lang="ko-KR" altLang="en-US" dirty="0"/>
              <a:t> </a:t>
            </a:r>
            <a:r>
              <a:rPr lang="ko-KR" altLang="en-US" dirty="0" err="1"/>
              <a:t>가상컬럼으로</a:t>
            </a:r>
            <a:r>
              <a:rPr lang="ko-KR" altLang="en-US" dirty="0"/>
              <a:t> 쿼리의 결과에 </a:t>
            </a:r>
            <a:r>
              <a:rPr lang="en-US" altLang="ko-KR" dirty="0"/>
              <a:t>1</a:t>
            </a:r>
            <a:r>
              <a:rPr lang="ko-KR" altLang="en-US" dirty="0"/>
              <a:t>부터 하나씩 증가하여 붙는 컬럼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용도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주로 여러 개의 결과를 출력하는 쿼리문을 실행 후 결과의 개수를 제한하여 조회하는데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유의점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order by</a:t>
            </a:r>
            <a:r>
              <a:rPr lang="ko-KR" altLang="en-US" dirty="0"/>
              <a:t>와 함께 사용할 경우 </a:t>
            </a:r>
            <a:r>
              <a:rPr lang="en-US" altLang="ko-KR" dirty="0" err="1"/>
              <a:t>rownum</a:t>
            </a:r>
            <a:r>
              <a:rPr lang="ko-KR" altLang="en-US" dirty="0"/>
              <a:t>이 먼저 순번을 매긴 후</a:t>
            </a:r>
            <a:r>
              <a:rPr lang="en-US" altLang="ko-KR" dirty="0"/>
              <a:t>, order by </a:t>
            </a:r>
            <a:r>
              <a:rPr lang="ko-KR" altLang="en-US" dirty="0"/>
              <a:t>절을 실행하기 때문에 순번대로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ea typeface="+mj-ea"/>
              </a:rPr>
              <a:t>   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정렬하기 위해서는 </a:t>
            </a:r>
            <a:r>
              <a:rPr lang="en-US" altLang="ko-KR" b="0" i="0" dirty="0">
                <a:effectLst/>
                <a:highlight>
                  <a:srgbClr val="FFFFFF"/>
                </a:highlight>
                <a:ea typeface="+mj-ea"/>
              </a:rPr>
              <a:t>order by 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절을 </a:t>
            </a:r>
            <a:r>
              <a:rPr lang="ko-KR" altLang="en-US" b="0" i="0" dirty="0" err="1">
                <a:effectLst/>
                <a:highlight>
                  <a:srgbClr val="FFFFFF"/>
                </a:highlight>
                <a:ea typeface="+mj-ea"/>
              </a:rPr>
              <a:t>서브쿼리로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 이용하여 정렬한 후 </a:t>
            </a:r>
            <a:r>
              <a:rPr lang="en-US" altLang="ko-KR" dirty="0">
                <a:highlight>
                  <a:srgbClr val="FFFFFF"/>
                </a:highlight>
                <a:ea typeface="+mj-ea"/>
              </a:rPr>
              <a:t>ROWNUM</a:t>
            </a:r>
            <a:r>
              <a:rPr lang="ko-KR" altLang="en-US" dirty="0">
                <a:highlight>
                  <a:srgbClr val="FFFFFF"/>
                </a:highlight>
                <a:ea typeface="+mj-ea"/>
              </a:rPr>
              <a:t>을 사용</a:t>
            </a:r>
            <a:endParaRPr lang="ko-KR" altLang="en-US" b="0" i="0" dirty="0">
              <a:effectLst/>
              <a:highlight>
                <a:srgbClr val="FFFFFF"/>
              </a:highlight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</a:t>
            </a:r>
            <a:r>
              <a:rPr lang="ko-KR" altLang="en-US" dirty="0"/>
              <a:t>SELECT *,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(@ROWNUM:=@ROWNUM+1) AS </a:t>
            </a:r>
            <a:r>
              <a:rPr lang="ko-KR" altLang="en-US" dirty="0" err="1"/>
              <a:t>rnum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FROM </a:t>
            </a:r>
            <a:r>
              <a:rPr lang="ko-KR" altLang="en-US" dirty="0" err="1"/>
              <a:t>tb_score</a:t>
            </a:r>
            <a:r>
              <a:rPr lang="ko-KR" altLang="en-US" dirty="0"/>
              <a:t> </a:t>
            </a:r>
            <a:r>
              <a:rPr lang="ko-KR" altLang="en-US" dirty="0" err="1"/>
              <a:t>ts</a:t>
            </a:r>
            <a:r>
              <a:rPr lang="ko-KR" altLang="en-US" dirty="0"/>
              <a:t>, (SELECT @ROWNUM:=0 FROM DUAL) </a:t>
            </a:r>
            <a:r>
              <a:rPr lang="ko-KR" altLang="en-US" dirty="0" err="1"/>
              <a:t>R</a:t>
            </a:r>
            <a:r>
              <a:rPr lang="ko-KR" altLang="en-US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3654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25B87-88CB-A877-AFC5-0B0F865733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8A992-B08F-F1D9-0E27-39D63589CBD1}"/>
              </a:ext>
            </a:extLst>
          </p:cNvPr>
          <p:cNvSpPr txBox="1"/>
          <p:nvPr/>
        </p:nvSpPr>
        <p:spPr>
          <a:xfrm>
            <a:off x="129309" y="1123950"/>
            <a:ext cx="119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성적테이블의 국어성적을 내림차순으로 정렬하여 순번을 매긴 후</a:t>
            </a:r>
            <a:r>
              <a:rPr lang="en-US" altLang="ko-KR" dirty="0"/>
              <a:t>, </a:t>
            </a:r>
            <a:r>
              <a:rPr lang="ko-KR" altLang="en-US" dirty="0"/>
              <a:t>순번을 오름차순으로 다시 </a:t>
            </a:r>
            <a:r>
              <a:rPr lang="ko-KR" altLang="en-US" dirty="0" err="1"/>
              <a:t>정렬하시오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명의 데이터만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6720A6-3E57-F660-DD29-1F5A5BE2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2481262"/>
            <a:ext cx="5765785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쿼리 내부에 포함되어 있는 </a:t>
            </a:r>
            <a:r>
              <a:rPr lang="en-US" altLang="ko-KR" dirty="0"/>
              <a:t>SELECT </a:t>
            </a:r>
            <a:r>
              <a:rPr lang="ko-KR" altLang="en-US" dirty="0"/>
              <a:t>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명칭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외부쿼리</a:t>
            </a:r>
            <a:r>
              <a:rPr lang="en-US" altLang="ko-KR" b="1" dirty="0"/>
              <a:t>(outer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 err="1"/>
              <a:t>서브쿼리를</a:t>
            </a:r>
            <a:r>
              <a:rPr lang="ko-KR" altLang="en-US" dirty="0"/>
              <a:t> 포함하고 있는 쿼리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내부쿼리</a:t>
            </a:r>
            <a:r>
              <a:rPr lang="en-US" altLang="ko-KR" b="1" dirty="0"/>
              <a:t>(inner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실행순서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서브쿼리</a:t>
            </a:r>
            <a:r>
              <a:rPr lang="ko-KR" altLang="en-US" dirty="0"/>
              <a:t> 실행 </a:t>
            </a:r>
            <a:r>
              <a:rPr lang="en-US" altLang="ko-KR" dirty="0"/>
              <a:t>-&gt; 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 </a:t>
            </a:r>
            <a:r>
              <a:rPr lang="ko-KR" altLang="en-US" dirty="0"/>
              <a:t>쿼리 실행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A57057-8BBD-5712-5997-22BFE3F4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38" y="2589049"/>
            <a:ext cx="3022827" cy="218003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08D46B-EAF6-F13B-D88F-986E37FCA852}"/>
              </a:ext>
            </a:extLst>
          </p:cNvPr>
          <p:cNvSpPr/>
          <p:nvPr/>
        </p:nvSpPr>
        <p:spPr>
          <a:xfrm>
            <a:off x="6792686" y="3429000"/>
            <a:ext cx="2351314" cy="9377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62180C-7817-2995-6332-656575C7BF3E}"/>
              </a:ext>
            </a:extLst>
          </p:cNvPr>
          <p:cNvSpPr/>
          <p:nvPr/>
        </p:nvSpPr>
        <p:spPr>
          <a:xfrm>
            <a:off x="6354438" y="2589049"/>
            <a:ext cx="3116133" cy="218003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360502-BA03-7C7A-574A-9AA329ED52DE}"/>
              </a:ext>
            </a:extLst>
          </p:cNvPr>
          <p:cNvSpPr/>
          <p:nvPr/>
        </p:nvSpPr>
        <p:spPr>
          <a:xfrm>
            <a:off x="9227976" y="3265714"/>
            <a:ext cx="1073020" cy="3079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FF0000"/>
                </a:solidFill>
              </a:rPr>
              <a:t>서브쿼리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F0C39-5D55-C04F-9C22-164076801887}"/>
              </a:ext>
            </a:extLst>
          </p:cNvPr>
          <p:cNvSpPr/>
          <p:nvPr/>
        </p:nvSpPr>
        <p:spPr>
          <a:xfrm>
            <a:off x="8719458" y="2175035"/>
            <a:ext cx="1073020" cy="3079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accent1"/>
                </a:solidFill>
              </a:rPr>
              <a:t>외부쿼리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022DC-D002-7F32-699C-2021CCA996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3FA09-87FA-8474-2014-FC3A96F24082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서브쿼리의</a:t>
            </a:r>
            <a:r>
              <a:rPr lang="ko-KR" altLang="en-US" b="1" dirty="0"/>
              <a:t> 위치에 따른 명칭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스칼라 </a:t>
            </a:r>
            <a:r>
              <a:rPr lang="ko-KR" altLang="en-US" b="1" dirty="0" err="1"/>
              <a:t>서브쿼리</a:t>
            </a:r>
            <a:r>
              <a:rPr lang="en-US" altLang="ko-KR" b="1" dirty="0"/>
              <a:t>(Scalar Sub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컬럼처럼 사용</a:t>
            </a:r>
            <a:r>
              <a:rPr lang="en-US" altLang="ko-KR" dirty="0"/>
              <a:t>(</a:t>
            </a:r>
            <a:r>
              <a:rPr lang="ko-KR" altLang="en-US" dirty="0"/>
              <a:t>표현 용도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인라인 뷰</a:t>
            </a:r>
            <a:r>
              <a:rPr lang="en-US" altLang="ko-KR" b="1" dirty="0"/>
              <a:t>(Inline View)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테이블처럼 사용</a:t>
            </a:r>
            <a:r>
              <a:rPr lang="en-US" altLang="ko-KR" dirty="0"/>
              <a:t>(</a:t>
            </a:r>
            <a:r>
              <a:rPr lang="ko-KR" altLang="en-US" dirty="0"/>
              <a:t>테이블 대체 용도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일반 </a:t>
            </a:r>
            <a:r>
              <a:rPr lang="ko-KR" altLang="en-US" b="1" dirty="0" err="1"/>
              <a:t>서브쿼리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변수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  <a:r>
              <a:rPr lang="ko-KR" altLang="en-US" dirty="0"/>
              <a:t>처럼 사용</a:t>
            </a:r>
            <a:r>
              <a:rPr lang="en-US" altLang="ko-KR" dirty="0"/>
              <a:t>(</a:t>
            </a:r>
            <a:r>
              <a:rPr lang="ko-KR" altLang="en-US" dirty="0" err="1"/>
              <a:t>서브쿼리의</a:t>
            </a:r>
            <a:r>
              <a:rPr lang="ko-KR" altLang="en-US" dirty="0"/>
              <a:t> 결과에 따라 달라지는 </a:t>
            </a:r>
            <a:r>
              <a:rPr lang="ko-KR" altLang="en-US" dirty="0" err="1"/>
              <a:t>조건절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C6FC0-23C8-DC65-8CF1-9C69A804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7" y="4326683"/>
            <a:ext cx="8422795" cy="11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3F78E-698F-9EBC-C23D-BF2BB84EC92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3E3F9-112A-1F29-B2B5-9D625EA154F0}"/>
              </a:ext>
            </a:extLst>
          </p:cNvPr>
          <p:cNvSpPr txBox="1"/>
          <p:nvPr/>
        </p:nvSpPr>
        <p:spPr>
          <a:xfrm>
            <a:off x="129309" y="923278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스칼라 </a:t>
            </a:r>
            <a:r>
              <a:rPr lang="ko-KR" altLang="en-US" b="1" dirty="0" err="1"/>
              <a:t>서브쿼리</a:t>
            </a:r>
            <a:r>
              <a:rPr lang="en-US" altLang="ko-KR" b="1" dirty="0"/>
              <a:t>(Scalar Sub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컬럼처럼 사용</a:t>
            </a:r>
            <a:r>
              <a:rPr lang="en-US" altLang="ko-KR" dirty="0"/>
              <a:t>(</a:t>
            </a:r>
            <a:r>
              <a:rPr lang="ko-KR" altLang="en-US" dirty="0"/>
              <a:t>표현 용도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학생들의 이름 출력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SELECT 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SELECT </a:t>
            </a:r>
            <a:r>
              <a:rPr lang="en-US" altLang="ko-KR" dirty="0" err="1"/>
              <a:t>si.student_name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FROM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en-US" altLang="ko-KR" dirty="0" err="1"/>
              <a:t>si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WHERE </a:t>
            </a:r>
            <a:r>
              <a:rPr lang="en-US" altLang="ko-KR" dirty="0" err="1"/>
              <a:t>si.student_id</a:t>
            </a:r>
            <a:r>
              <a:rPr lang="en-US" altLang="ko-KR" dirty="0"/>
              <a:t> = </a:t>
            </a:r>
            <a:r>
              <a:rPr lang="en-US" altLang="ko-KR" dirty="0" err="1"/>
              <a:t>sc.student_id</a:t>
            </a:r>
            <a:r>
              <a:rPr lang="en-US" altLang="ko-KR" dirty="0"/>
              <a:t>) AS </a:t>
            </a:r>
            <a:r>
              <a:rPr lang="en-US" altLang="ko-KR" dirty="0" err="1"/>
              <a:t>student_name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sc.*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FROM </a:t>
            </a:r>
            <a:r>
              <a:rPr lang="en-US" altLang="ko-KR" dirty="0" err="1"/>
              <a:t>tb_score</a:t>
            </a:r>
            <a:r>
              <a:rPr lang="en-US" altLang="ko-KR" dirty="0"/>
              <a:t> </a:t>
            </a:r>
            <a:r>
              <a:rPr lang="en-US" altLang="ko-KR" dirty="0" err="1"/>
              <a:t>sc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032FD-8D87-7A3D-6C29-7E8DDA5F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631" y="4367212"/>
            <a:ext cx="5081443" cy="18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0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224B5-25D5-5C31-1D87-98E8DFD865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513D3-7BB5-35DF-5739-68E87AF4A4CC}"/>
              </a:ext>
            </a:extLst>
          </p:cNvPr>
          <p:cNvSpPr txBox="1"/>
          <p:nvPr/>
        </p:nvSpPr>
        <p:spPr>
          <a:xfrm>
            <a:off x="129309" y="1047750"/>
            <a:ext cx="11924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테이블의 데이터를 조회하면서</a:t>
            </a:r>
            <a:r>
              <a:rPr lang="en-US" altLang="ko-KR" dirty="0"/>
              <a:t>, </a:t>
            </a:r>
            <a:r>
              <a:rPr lang="ko-KR" altLang="en-US" dirty="0" err="1"/>
              <a:t>서브쿼리를</a:t>
            </a:r>
            <a:r>
              <a:rPr lang="ko-KR" altLang="en-US" dirty="0"/>
              <a:t> 이용하여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점수를 같이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ex)</a:t>
            </a:r>
            <a:r>
              <a:rPr lang="ko-KR" altLang="en-US" dirty="0"/>
              <a:t> 결과 화면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BF82E-00E1-24DA-9ADC-B442ACB5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2958513"/>
            <a:ext cx="4181475" cy="31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0AC72-0BF9-5525-8093-60CAC52D09E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E37D2-9A5A-3FDB-5450-C85B18D49DC7}"/>
              </a:ext>
            </a:extLst>
          </p:cNvPr>
          <p:cNvSpPr txBox="1"/>
          <p:nvPr/>
        </p:nvSpPr>
        <p:spPr>
          <a:xfrm>
            <a:off x="129310" y="1076325"/>
            <a:ext cx="119241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서구에 있는 고등학교 </a:t>
            </a:r>
            <a:r>
              <a:rPr lang="en-US" altLang="ko-KR" dirty="0"/>
              <a:t>1</a:t>
            </a:r>
            <a:r>
              <a:rPr lang="ko-KR" altLang="en-US" dirty="0"/>
              <a:t>학년 학생들의 평균점수를 </a:t>
            </a:r>
            <a:r>
              <a:rPr lang="ko-KR" altLang="en-US" dirty="0" err="1"/>
              <a:t>조회하시오</a:t>
            </a:r>
            <a:r>
              <a:rPr lang="en-US" altLang="ko-KR" dirty="0"/>
              <a:t>.(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3. 1</a:t>
            </a:r>
            <a:r>
              <a:rPr lang="ko-KR" altLang="en-US" dirty="0"/>
              <a:t>학년 학생들의 학교 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.(</a:t>
            </a:r>
            <a:r>
              <a:rPr lang="en-US" altLang="ko-KR" dirty="0" err="1"/>
              <a:t>tb_student_info_test</a:t>
            </a:r>
            <a:r>
              <a:rPr lang="en-US" altLang="ko-KR" dirty="0"/>
              <a:t> </a:t>
            </a:r>
            <a:r>
              <a:rPr lang="ko-KR" altLang="en-US" dirty="0"/>
              <a:t>테이블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D0B251-6928-FA31-C895-1AEB6AFA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3531603"/>
            <a:ext cx="518160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0F839D-413B-714A-F500-7773B9E7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606986"/>
            <a:ext cx="4705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1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B8C6B-D747-AA2F-EB3C-1080751C9BB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7BAE2-3E60-5D0B-D580-2C275AFD4A48}"/>
              </a:ext>
            </a:extLst>
          </p:cNvPr>
          <p:cNvSpPr txBox="1"/>
          <p:nvPr/>
        </p:nvSpPr>
        <p:spPr>
          <a:xfrm>
            <a:off x="129309" y="923278"/>
            <a:ext cx="1192414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인라인 뷰</a:t>
            </a:r>
            <a:r>
              <a:rPr lang="en-US" altLang="ko-KR" b="1" dirty="0"/>
              <a:t>(Inline View)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테이블처럼 사용</a:t>
            </a:r>
            <a:r>
              <a:rPr lang="en-US" altLang="ko-KR" dirty="0"/>
              <a:t>(</a:t>
            </a:r>
            <a:r>
              <a:rPr lang="ko-KR" altLang="en-US" dirty="0"/>
              <a:t>테이블 대체 용도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서구에 있는 고등학교 재학중인 학생정보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9406B-D660-80A3-0592-BC61B1392C77}"/>
              </a:ext>
            </a:extLst>
          </p:cNvPr>
          <p:cNvSpPr txBox="1"/>
          <p:nvPr/>
        </p:nvSpPr>
        <p:spPr>
          <a:xfrm>
            <a:off x="323850" y="283627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SELECT </a:t>
            </a:r>
            <a:r>
              <a:rPr lang="en-US" altLang="ko-KR" dirty="0"/>
              <a:t>	</a:t>
            </a:r>
            <a:r>
              <a:rPr lang="ko-KR" altLang="en-US" dirty="0"/>
              <a:t>*</a:t>
            </a:r>
            <a:endParaRPr lang="en-US" altLang="ko-KR" dirty="0"/>
          </a:p>
          <a:p>
            <a:r>
              <a:rPr lang="ko-KR" altLang="en-US" dirty="0"/>
              <a:t>FROM (	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SELECT  *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FROM </a:t>
            </a:r>
            <a:r>
              <a:rPr lang="ko-KR" altLang="en-US" dirty="0" err="1"/>
              <a:t>tb_student_info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WHERE </a:t>
            </a:r>
            <a:r>
              <a:rPr lang="ko-KR" altLang="en-US" dirty="0" err="1"/>
              <a:t>student_school_area</a:t>
            </a:r>
            <a:r>
              <a:rPr lang="ko-KR" altLang="en-US" dirty="0"/>
              <a:t> = '서구＇ ) </a:t>
            </a:r>
            <a:r>
              <a:rPr lang="ko-KR" altLang="en-US" dirty="0" err="1"/>
              <a:t>T</a:t>
            </a:r>
            <a:r>
              <a:rPr lang="ko-KR" altLang="en-US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7FA674-D984-A75C-EB1B-D2E0CAC0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7" y="4525809"/>
            <a:ext cx="6721999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16737-9EF0-0480-C4A9-33666CC1CEE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34106-6D60-361A-A357-0E80DB63C5D1}"/>
              </a:ext>
            </a:extLst>
          </p:cNvPr>
          <p:cNvSpPr txBox="1"/>
          <p:nvPr/>
        </p:nvSpPr>
        <p:spPr>
          <a:xfrm>
            <a:off x="129309" y="923278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일반 </a:t>
            </a:r>
            <a:r>
              <a:rPr lang="ko-KR" altLang="en-US" b="1" dirty="0" err="1"/>
              <a:t>서브쿼리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변수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  <a:r>
              <a:rPr lang="ko-KR" altLang="en-US" dirty="0"/>
              <a:t>처럼 사용</a:t>
            </a:r>
            <a:r>
              <a:rPr lang="en-US" altLang="ko-KR" dirty="0"/>
              <a:t>(</a:t>
            </a:r>
            <a:r>
              <a:rPr lang="ko-KR" altLang="en-US" dirty="0" err="1"/>
              <a:t>서브쿼리의</a:t>
            </a:r>
            <a:r>
              <a:rPr lang="ko-KR" altLang="en-US" dirty="0"/>
              <a:t> 결과에 따라 달라지는 </a:t>
            </a:r>
            <a:r>
              <a:rPr lang="ko-KR" altLang="en-US" dirty="0" err="1"/>
              <a:t>조건절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SELECT *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FROM </a:t>
            </a:r>
            <a:r>
              <a:rPr lang="en-US" altLang="ko-KR" dirty="0" err="1"/>
              <a:t>tb_score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WHERE </a:t>
            </a:r>
            <a:r>
              <a:rPr lang="en-US" altLang="ko-KR" dirty="0" err="1"/>
              <a:t>student_id</a:t>
            </a:r>
            <a:r>
              <a:rPr lang="en-US" altLang="ko-KR" dirty="0"/>
              <a:t> = (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SELECT </a:t>
            </a:r>
            <a:r>
              <a:rPr lang="en-US" altLang="ko-KR" dirty="0" err="1"/>
              <a:t>student_id</a:t>
            </a: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	FROM </a:t>
            </a:r>
            <a:r>
              <a:rPr lang="en-US" altLang="ko-KR" dirty="0" err="1"/>
              <a:t>tb_student_info</a:t>
            </a: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WHERE </a:t>
            </a:r>
            <a:r>
              <a:rPr lang="en-US" altLang="ko-KR" dirty="0" err="1"/>
              <a:t>student_name</a:t>
            </a:r>
            <a:r>
              <a:rPr lang="en-US" altLang="ko-KR" dirty="0"/>
              <a:t> = '</a:t>
            </a:r>
            <a:r>
              <a:rPr lang="ko-KR" altLang="en-US" dirty="0"/>
              <a:t>홍길동</a:t>
            </a:r>
            <a:r>
              <a:rPr lang="en-US" altLang="ko-KR" dirty="0"/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);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DCBE9-5BC2-414D-EA74-A01A831A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12" y="2533649"/>
            <a:ext cx="533259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1BDF-9F7C-90A3-284D-C7102DBA27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E43A3-892D-40AF-D3A5-9758FFE79098}"/>
              </a:ext>
            </a:extLst>
          </p:cNvPr>
          <p:cNvSpPr txBox="1"/>
          <p:nvPr/>
        </p:nvSpPr>
        <p:spPr>
          <a:xfrm>
            <a:off x="129310" y="1047750"/>
            <a:ext cx="11924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중구에 있는 고등학교 학생들의 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출력 내용 </a:t>
            </a:r>
            <a:r>
              <a:rPr lang="en-US" altLang="ko-KR" dirty="0"/>
              <a:t>: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학교명</a:t>
            </a:r>
            <a:r>
              <a:rPr lang="en-US" altLang="ko-KR" dirty="0"/>
              <a:t>, 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학생주소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중구에 있는 고등학교 학생들 중 평균성적이 </a:t>
            </a:r>
            <a:r>
              <a:rPr lang="en-US" altLang="ko-KR" dirty="0"/>
              <a:t>80</a:t>
            </a:r>
            <a:r>
              <a:rPr lang="ko-KR" altLang="en-US" dirty="0"/>
              <a:t>점 미만인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979FD-7AFC-7764-1252-4ADF479A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28825"/>
            <a:ext cx="4191000" cy="1400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DD6648-1BC0-5C2E-867D-73E64C3E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000565"/>
            <a:ext cx="3533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4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590</Words>
  <Application>Microsoft Office PowerPoint</Application>
  <PresentationFormat>와이드스크린</PresentationFormat>
  <Paragraphs>113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174</cp:revision>
  <dcterms:created xsi:type="dcterms:W3CDTF">2024-06-23T05:25:09Z</dcterms:created>
  <dcterms:modified xsi:type="dcterms:W3CDTF">2024-07-16T08:20:26Z</dcterms:modified>
</cp:coreProperties>
</file>