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3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설계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6C60F-F6D4-8A87-6BA1-F7209BF169D2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F856-5E83-7539-B728-D73D040F289C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2920"/>
              </p:ext>
            </p:extLst>
          </p:nvPr>
        </p:nvGraphicFramePr>
        <p:xfrm>
          <a:off x="1001865" y="2309032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상품번호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재고수량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24A59-3751-C916-4011-CA2D6B5E0725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7280-00CB-35A4-DC42-7EB11D54470A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A1DA6-DCC0-2539-9886-C08A285A69B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6694-7472-710C-6C97-3FF03DA3C9D9}"/>
              </a:ext>
            </a:extLst>
          </p:cNvPr>
          <p:cNvSpPr txBox="1"/>
          <p:nvPr/>
        </p:nvSpPr>
        <p:spPr>
          <a:xfrm>
            <a:off x="129309" y="981075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논리적 설계 단계에서 생성된 논리 구조를 기반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데이터베이스에 실제 저장하기 위한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저장 레코드와 인덱스의 구조 등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응답 시간 최소화</a:t>
            </a:r>
            <a:r>
              <a:rPr lang="en-US" altLang="ko-KR" dirty="0"/>
              <a:t>, </a:t>
            </a:r>
            <a:r>
              <a:rPr lang="ko-KR" altLang="en-US" dirty="0"/>
              <a:t>저장공간 효율적 활용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054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7D103-D7AF-F7E6-9218-CE3DE9F13423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(goods)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40F0AB-26BA-BCDF-6CE4-A8173FDA8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3653"/>
              </p:ext>
            </p:extLst>
          </p:nvPr>
        </p:nvGraphicFramePr>
        <p:xfrm>
          <a:off x="992340" y="3099607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Quantity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07EE7E-6FAD-723C-94C1-CD702BEA8E3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187098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7AF2A-DD5E-7543-D727-0D96EF6E4F39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3FA5-B301-235C-29FD-74A1C14766FD}"/>
              </a:ext>
            </a:extLst>
          </p:cNvPr>
          <p:cNvSpPr txBox="1"/>
          <p:nvPr/>
        </p:nvSpPr>
        <p:spPr>
          <a:xfrm>
            <a:off x="129309" y="981075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물리 설계 결과물을 기반으로 </a:t>
            </a:r>
            <a:r>
              <a:rPr lang="en-US" altLang="ko-KR" dirty="0"/>
              <a:t>SQL</a:t>
            </a:r>
            <a:r>
              <a:rPr lang="ko-KR" altLang="en-US" dirty="0"/>
              <a:t>문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테이블이나 인덱스 등을 생성할 때 사용하는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create table goods(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goods_no</a:t>
            </a:r>
            <a:r>
              <a:rPr lang="en-US" altLang="ko-KR" sz="1800" dirty="0"/>
              <a:t> int not null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goods_nm</a:t>
            </a:r>
            <a:r>
              <a:rPr lang="en-US" altLang="ko-KR" sz="1800" dirty="0"/>
              <a:t> varchar(30)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quantity int not null default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price int check (price &gt;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);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821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85377-B23E-B510-0962-7C46D2630A6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B2842-F662-A75A-88CF-373ED35D6FDC}"/>
              </a:ext>
            </a:extLst>
          </p:cNvPr>
          <p:cNvGrpSpPr/>
          <p:nvPr/>
        </p:nvGrpSpPr>
        <p:grpSpPr>
          <a:xfrm>
            <a:off x="1566014" y="1470459"/>
            <a:ext cx="8755694" cy="4653198"/>
            <a:chOff x="1089764" y="1775259"/>
            <a:chExt cx="8755694" cy="46531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AB2AF9-1171-B14A-B30C-F1485F823D21}"/>
                </a:ext>
              </a:extLst>
            </p:cNvPr>
            <p:cNvSpPr/>
            <p:nvPr/>
          </p:nvSpPr>
          <p:spPr>
            <a:xfrm>
              <a:off x="1089764" y="1775260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52A19E-F862-4A7A-50EB-68BC251871B0}"/>
                </a:ext>
              </a:extLst>
            </p:cNvPr>
            <p:cNvSpPr/>
            <p:nvPr/>
          </p:nvSpPr>
          <p:spPr>
            <a:xfrm>
              <a:off x="2129424" y="1775259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요구 사항 분석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D84EE43-B4FD-B19B-016D-C15D487E200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3244241" y="2463382"/>
              <a:ext cx="0" cy="293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6CB2C5-922C-C83A-3BBB-AE3B6073869C}"/>
                </a:ext>
              </a:extLst>
            </p:cNvPr>
            <p:cNvSpPr/>
            <p:nvPr/>
          </p:nvSpPr>
          <p:spPr>
            <a:xfrm>
              <a:off x="4359058" y="1775260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데이터베이스의 용도 파악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요구사항 명세서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3A9FE7-6A33-EF5B-00DA-C992F86F05A9}"/>
                </a:ext>
              </a:extLst>
            </p:cNvPr>
            <p:cNvSpPr/>
            <p:nvPr/>
          </p:nvSpPr>
          <p:spPr>
            <a:xfrm>
              <a:off x="1089764" y="27571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9E1061-835E-0D28-8FD9-B81FF891FA1C}"/>
                </a:ext>
              </a:extLst>
            </p:cNvPr>
            <p:cNvSpPr/>
            <p:nvPr/>
          </p:nvSpPr>
          <p:spPr>
            <a:xfrm>
              <a:off x="2129424" y="27571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개념적 설계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F893CB-4D89-582F-774E-2D47C698F6E0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3244241" y="34452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690093-89E4-C244-D39F-365F364E2841}"/>
                </a:ext>
              </a:extLst>
            </p:cNvPr>
            <p:cNvSpPr/>
            <p:nvPr/>
          </p:nvSpPr>
          <p:spPr>
            <a:xfrm>
              <a:off x="4359058" y="27571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독립적인 개념적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개념적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(E-R </a:t>
              </a:r>
              <a:r>
                <a:rPr lang="ko-KR" altLang="en-US" dirty="0">
                  <a:solidFill>
                    <a:schemeClr val="bg1"/>
                  </a:solidFill>
                </a:rPr>
                <a:t>다이어그램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C02946-D99B-EBA7-FC37-2F9E1A52CCE6}"/>
                </a:ext>
              </a:extLst>
            </p:cNvPr>
            <p:cNvSpPr/>
            <p:nvPr/>
          </p:nvSpPr>
          <p:spPr>
            <a:xfrm>
              <a:off x="1089764" y="37515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0894AD-48B3-DE9F-2CE0-A1E7E8A98E4B}"/>
                </a:ext>
              </a:extLst>
            </p:cNvPr>
            <p:cNvSpPr/>
            <p:nvPr/>
          </p:nvSpPr>
          <p:spPr>
            <a:xfrm>
              <a:off x="2129424" y="37515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논리적 설계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BB56F1-4784-0357-BE4D-73146A3CDE0E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244241" y="44396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F777DB-44B1-1897-EF54-9CBC92CA9106}"/>
                </a:ext>
              </a:extLst>
            </p:cNvPr>
            <p:cNvSpPr/>
            <p:nvPr/>
          </p:nvSpPr>
          <p:spPr>
            <a:xfrm>
              <a:off x="4359058" y="37515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적합한 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논리적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 err="1">
                  <a:solidFill>
                    <a:schemeClr val="bg1"/>
                  </a:solidFill>
                </a:rPr>
                <a:t>릴레이션</a:t>
              </a:r>
              <a:r>
                <a:rPr lang="ko-KR" altLang="en-US" dirty="0">
                  <a:solidFill>
                    <a:schemeClr val="bg1"/>
                  </a:solidFill>
                </a:rPr>
                <a:t> 스키마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C569E-DCBB-3223-7313-DE0799209B19}"/>
                </a:ext>
              </a:extLst>
            </p:cNvPr>
            <p:cNvSpPr/>
            <p:nvPr/>
          </p:nvSpPr>
          <p:spPr>
            <a:xfrm>
              <a:off x="1089764" y="47459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C9345A-E305-4C1C-8FEE-C1E2CDD94D27}"/>
                </a:ext>
              </a:extLst>
            </p:cNvPr>
            <p:cNvSpPr/>
            <p:nvPr/>
          </p:nvSpPr>
          <p:spPr>
            <a:xfrm>
              <a:off x="2129424" y="47459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물리적 설계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FECDE7-2126-5081-0135-6A69EB79E348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3244241" y="54340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39766A-7B08-B19B-4AC2-2592326DD9EC}"/>
                </a:ext>
              </a:extLst>
            </p:cNvPr>
            <p:cNvSpPr/>
            <p:nvPr/>
          </p:nvSpPr>
          <p:spPr>
            <a:xfrm>
              <a:off x="4359058" y="47459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로 구현 가능한 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물리적 스키마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BDAED3-9316-FBF6-CDE9-80AB945085C1}"/>
                </a:ext>
              </a:extLst>
            </p:cNvPr>
            <p:cNvSpPr/>
            <p:nvPr/>
          </p:nvSpPr>
          <p:spPr>
            <a:xfrm>
              <a:off x="1089764" y="57403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1E4546-A462-FAD7-E373-80C03D930C87}"/>
                </a:ext>
              </a:extLst>
            </p:cNvPr>
            <p:cNvSpPr/>
            <p:nvPr/>
          </p:nvSpPr>
          <p:spPr>
            <a:xfrm>
              <a:off x="2129424" y="57403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7BE3B9-CB1B-C6BE-6566-A19881EA1108}"/>
                </a:ext>
              </a:extLst>
            </p:cNvPr>
            <p:cNvSpPr/>
            <p:nvPr/>
          </p:nvSpPr>
          <p:spPr>
            <a:xfrm>
              <a:off x="4359058" y="57403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SQL</a:t>
              </a:r>
              <a:r>
                <a:rPr lang="ko-KR" altLang="en-US" dirty="0">
                  <a:solidFill>
                    <a:schemeClr val="bg1"/>
                  </a:solidFill>
                </a:rPr>
                <a:t>문을 작성한 후 이를 </a:t>
              </a: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실행 하여 데이터베이스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7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62E96-D47E-8A7A-DC4F-A300EA9F3B9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83DEB-B75D-5148-B7EC-6C5602B5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24025"/>
            <a:ext cx="6038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사용자들의 요구사항을 고려하여 데이터베이스를 생성하는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 중 변경은 어려움 </a:t>
            </a:r>
            <a:r>
              <a:rPr lang="en-US" altLang="ko-KR" dirty="0"/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설계 중요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데이터베이스 </a:t>
            </a:r>
            <a:r>
              <a:rPr lang="ko-KR" altLang="en-US" b="1" dirty="0" err="1"/>
              <a:t>설계시</a:t>
            </a:r>
            <a:r>
              <a:rPr lang="ko-KR" altLang="en-US" b="1" dirty="0"/>
              <a:t> 고려사항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1. </a:t>
            </a:r>
            <a:r>
              <a:rPr lang="ko-KR" altLang="en-US" dirty="0"/>
              <a:t>무결성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2. </a:t>
            </a:r>
            <a:r>
              <a:rPr lang="ko-KR" altLang="en-US" dirty="0"/>
              <a:t>일관성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3. </a:t>
            </a:r>
            <a:r>
              <a:rPr lang="ko-KR" altLang="en-US" dirty="0"/>
              <a:t>효율성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4. </a:t>
            </a:r>
            <a:r>
              <a:rPr lang="ko-KR" altLang="en-US" dirty="0"/>
              <a:t>확장성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56FCC-BA2C-D874-E396-38A9095A4F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91E43-2730-C21C-C603-9D98BA3DA71D}"/>
              </a:ext>
            </a:extLst>
          </p:cNvPr>
          <p:cNvSpPr/>
          <p:nvPr/>
        </p:nvSpPr>
        <p:spPr>
          <a:xfrm>
            <a:off x="3415430" y="1656567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3F1494-2579-8A44-FB70-AC131804FF8B}"/>
              </a:ext>
            </a:extLst>
          </p:cNvPr>
          <p:cNvSpPr/>
          <p:nvPr/>
        </p:nvSpPr>
        <p:spPr>
          <a:xfrm>
            <a:off x="4455090" y="1656566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 사항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3474B-1220-6CA9-7D00-AAD8C871C353}"/>
              </a:ext>
            </a:extLst>
          </p:cNvPr>
          <p:cNvSpPr/>
          <p:nvPr/>
        </p:nvSpPr>
        <p:spPr>
          <a:xfrm>
            <a:off x="3415430" y="2592583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2EB7BD-4D28-8205-A306-05925F8DA744}"/>
              </a:ext>
            </a:extLst>
          </p:cNvPr>
          <p:cNvSpPr/>
          <p:nvPr/>
        </p:nvSpPr>
        <p:spPr>
          <a:xfrm>
            <a:off x="4455090" y="2592582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109E4-76D0-519A-6C1B-11474FBFE004}"/>
              </a:ext>
            </a:extLst>
          </p:cNvPr>
          <p:cNvSpPr/>
          <p:nvPr/>
        </p:nvSpPr>
        <p:spPr>
          <a:xfrm>
            <a:off x="3415430" y="3528599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66F526-D7CB-D3F6-6321-CA53CFCE5DDA}"/>
              </a:ext>
            </a:extLst>
          </p:cNvPr>
          <p:cNvSpPr/>
          <p:nvPr/>
        </p:nvSpPr>
        <p:spPr>
          <a:xfrm>
            <a:off x="4455090" y="3528598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E6EEB-7773-F232-7E3C-5F983C0BD806}"/>
              </a:ext>
            </a:extLst>
          </p:cNvPr>
          <p:cNvSpPr/>
          <p:nvPr/>
        </p:nvSpPr>
        <p:spPr>
          <a:xfrm>
            <a:off x="3415430" y="4464615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F3DCFF-3C2D-76A9-9EC0-97A3C32CD89D}"/>
              </a:ext>
            </a:extLst>
          </p:cNvPr>
          <p:cNvSpPr/>
          <p:nvPr/>
        </p:nvSpPr>
        <p:spPr>
          <a:xfrm>
            <a:off x="4455090" y="4464614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5386F-5174-7F8A-141E-84AA5B24BDD1}"/>
              </a:ext>
            </a:extLst>
          </p:cNvPr>
          <p:cNvSpPr/>
          <p:nvPr/>
        </p:nvSpPr>
        <p:spPr>
          <a:xfrm>
            <a:off x="3415430" y="5400631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53DB3-D261-8F0F-A45E-6C38F4A5E900}"/>
              </a:ext>
            </a:extLst>
          </p:cNvPr>
          <p:cNvSpPr/>
          <p:nvPr/>
        </p:nvSpPr>
        <p:spPr>
          <a:xfrm>
            <a:off x="4455090" y="5400630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A9F7F9-C596-4382-24C8-82147FA595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082451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AFA4C1-9F67-0A4E-9B16-50EF6BD79EA8}"/>
              </a:ext>
            </a:extLst>
          </p:cNvPr>
          <p:cNvCxnSpPr/>
          <p:nvPr/>
        </p:nvCxnSpPr>
        <p:spPr>
          <a:xfrm>
            <a:off x="6096000" y="3018468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93E7A7-D352-CC22-D8C0-ADBD9287F0DF}"/>
              </a:ext>
            </a:extLst>
          </p:cNvPr>
          <p:cNvCxnSpPr/>
          <p:nvPr/>
        </p:nvCxnSpPr>
        <p:spPr>
          <a:xfrm>
            <a:off x="6096000" y="3954485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871EAF-13C0-721A-13EE-0633B01E8736}"/>
              </a:ext>
            </a:extLst>
          </p:cNvPr>
          <p:cNvCxnSpPr/>
          <p:nvPr/>
        </p:nvCxnSpPr>
        <p:spPr>
          <a:xfrm>
            <a:off x="6096000" y="4890502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9">
            <a:extLst>
              <a:ext uri="{FF2B5EF4-FFF2-40B4-BE49-F238E27FC236}">
                <a16:creationId xmlns:a16="http://schemas.microsoft.com/office/drawing/2014/main" id="{B4F86213-317A-A5CB-C0DB-1F0AA692BA10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5400000" flipH="1">
            <a:off x="4011025" y="3741541"/>
            <a:ext cx="4169949" cy="12700"/>
          </a:xfrm>
          <a:prstGeom prst="bentConnector5">
            <a:avLst>
              <a:gd name="adj1" fmla="val -5482"/>
              <a:gd name="adj2" fmla="val -17334260"/>
              <a:gd name="adj3" fmla="val 1054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CF40D7-BACE-6197-8024-A2F82B77B425}"/>
              </a:ext>
            </a:extLst>
          </p:cNvPr>
          <p:cNvCxnSpPr/>
          <p:nvPr/>
        </p:nvCxnSpPr>
        <p:spPr>
          <a:xfrm>
            <a:off x="6102350" y="2358025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4F51E-9632-C496-76EC-06E59F3C5436}"/>
              </a:ext>
            </a:extLst>
          </p:cNvPr>
          <p:cNvCxnSpPr/>
          <p:nvPr/>
        </p:nvCxnSpPr>
        <p:spPr>
          <a:xfrm>
            <a:off x="6102350" y="3287039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DAC7F-5450-8B5C-3063-656A7A93194B}"/>
              </a:ext>
            </a:extLst>
          </p:cNvPr>
          <p:cNvCxnSpPr/>
          <p:nvPr/>
        </p:nvCxnSpPr>
        <p:spPr>
          <a:xfrm>
            <a:off x="6102350" y="4216053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CBBBBD-39F7-EA53-7CD9-ED648A92A866}"/>
              </a:ext>
            </a:extLst>
          </p:cNvPr>
          <p:cNvCxnSpPr/>
          <p:nvPr/>
        </p:nvCxnSpPr>
        <p:spPr>
          <a:xfrm>
            <a:off x="6102350" y="5145067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CE364-FD3E-9DB3-4E37-F8AF4A7408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2B681-CFD1-CCBB-6A4D-F727110FAB2B}"/>
              </a:ext>
            </a:extLst>
          </p:cNvPr>
          <p:cNvSpPr txBox="1"/>
          <p:nvPr/>
        </p:nvSpPr>
        <p:spPr>
          <a:xfrm>
            <a:off x="129309" y="1104900"/>
            <a:ext cx="11924146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맨 처음 시작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사용 용도 파악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명세서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A3C45-88C4-77D3-7C2B-FCB2B118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01" y="1104900"/>
            <a:ext cx="4030310" cy="350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35D4C-9FBF-3C6D-8D77-08B9C1E2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4" y="3633787"/>
            <a:ext cx="66117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874D8-1484-42FD-46F9-3F23B39B6AB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FC3F7-7CC1-AE77-C7F5-A943356AEAE5}"/>
              </a:ext>
            </a:extLst>
          </p:cNvPr>
          <p:cNvSpPr txBox="1"/>
          <p:nvPr/>
        </p:nvSpPr>
        <p:spPr>
          <a:xfrm>
            <a:off x="129309" y="1035716"/>
            <a:ext cx="11924146" cy="571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개념적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- 1</a:t>
            </a:r>
            <a:r>
              <a:rPr lang="ko-KR" altLang="en-US" dirty="0"/>
              <a:t>단계 결과물인 명세서를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요구사항을 개념적 모델에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개발에 사용할 </a:t>
            </a:r>
            <a:r>
              <a:rPr lang="en-US" altLang="ko-KR" dirty="0"/>
              <a:t>DBMS </a:t>
            </a:r>
            <a:r>
              <a:rPr lang="ko-KR" altLang="en-US" dirty="0"/>
              <a:t>종류에 독립적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 요소와 데이터 요소 간의 관계를 표현</a:t>
            </a:r>
            <a:r>
              <a:rPr lang="en-US" altLang="ko-KR" dirty="0"/>
              <a:t>(ERD)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개념적 스키마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과정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개체 추출</a:t>
            </a:r>
            <a:r>
              <a:rPr lang="en-US" altLang="ko-KR" dirty="0"/>
              <a:t>, </a:t>
            </a:r>
            <a:r>
              <a:rPr lang="ko-KR" altLang="en-US" dirty="0"/>
              <a:t>각 개체의 주요 속성과 키 속성 선별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업무와 관련이 깊은 </a:t>
            </a:r>
            <a:r>
              <a:rPr lang="ko-KR" altLang="en-US" dirty="0" err="1"/>
              <a:t>의미있는</a:t>
            </a:r>
            <a:r>
              <a:rPr lang="ko-KR" altLang="en-US" dirty="0"/>
              <a:t> 명사를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개체 간의 관계 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개체 간의 연관성을 </a:t>
            </a:r>
            <a:r>
              <a:rPr lang="ko-KR" altLang="en-US" dirty="0" err="1"/>
              <a:t>의미있게</a:t>
            </a:r>
            <a:r>
              <a:rPr lang="ko-KR" altLang="en-US" dirty="0"/>
              <a:t> 표현한 동사를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3) E-R </a:t>
            </a:r>
            <a:r>
              <a:rPr lang="ko-KR" altLang="en-US" dirty="0"/>
              <a:t>다이어그램으로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1,2)</a:t>
            </a:r>
            <a:r>
              <a:rPr lang="ko-KR" altLang="en-US" dirty="0"/>
              <a:t>에서 도출한 </a:t>
            </a:r>
            <a:r>
              <a:rPr lang="en-US" altLang="ko-KR" dirty="0"/>
              <a:t>E-R </a:t>
            </a:r>
            <a:r>
              <a:rPr lang="ko-KR" altLang="en-US" dirty="0"/>
              <a:t>다이어그램을 최종적으로 연결하여 </a:t>
            </a:r>
            <a:r>
              <a:rPr lang="en-US" altLang="ko-KR" dirty="0"/>
              <a:t>E-R </a:t>
            </a:r>
            <a:r>
              <a:rPr lang="ko-KR" altLang="en-US" dirty="0"/>
              <a:t>다이어그램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97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6DD13-0ACD-EDED-3136-50AD5A8504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2776033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F98738-403D-5CAA-C35F-A1A0E2A0E62D}"/>
              </a:ext>
            </a:extLst>
          </p:cNvPr>
          <p:cNvSpPr/>
          <p:nvPr/>
        </p:nvSpPr>
        <p:spPr>
          <a:xfrm>
            <a:off x="7379918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457200" y="170106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회원이메일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457200" y="2316924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457200" y="293278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457200" y="354865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연령대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457200" y="4164513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8B1025-8CAA-6EFB-87AE-FA83685C1BA2}"/>
              </a:ext>
            </a:extLst>
          </p:cNvPr>
          <p:cNvSpPr/>
          <p:nvPr/>
        </p:nvSpPr>
        <p:spPr>
          <a:xfrm>
            <a:off x="457200" y="478037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적림금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546AE-A7F1-FE1D-F087-DED17BD05CD8}"/>
              </a:ext>
            </a:extLst>
          </p:cNvPr>
          <p:cNvSpPr/>
          <p:nvPr/>
        </p:nvSpPr>
        <p:spPr>
          <a:xfrm>
            <a:off x="9820786" y="223759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417C54-6F89-906E-1457-8748D869EC1A}"/>
              </a:ext>
            </a:extLst>
          </p:cNvPr>
          <p:cNvSpPr/>
          <p:nvPr/>
        </p:nvSpPr>
        <p:spPr>
          <a:xfrm>
            <a:off x="9820786" y="285345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C4A873-D9F1-D881-3141-C5013F121BD1}"/>
              </a:ext>
            </a:extLst>
          </p:cNvPr>
          <p:cNvSpPr/>
          <p:nvPr/>
        </p:nvSpPr>
        <p:spPr>
          <a:xfrm>
            <a:off x="9820786" y="346931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00386C-E838-66BD-9EE8-3AD2308BA640}"/>
              </a:ext>
            </a:extLst>
          </p:cNvPr>
          <p:cNvSpPr/>
          <p:nvPr/>
        </p:nvSpPr>
        <p:spPr>
          <a:xfrm>
            <a:off x="9820786" y="408518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370B60-AF37-12FC-F49B-ACC54F33C9D4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941534" y="1932793"/>
            <a:ext cx="834499" cy="137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1941534" y="2548656"/>
            <a:ext cx="834499" cy="75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1941534" y="3164519"/>
            <a:ext cx="834499" cy="144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A2DF2E-1BB5-AC5C-A119-EF60FD302B32}"/>
              </a:ext>
            </a:extLst>
          </p:cNvPr>
          <p:cNvCxnSpPr>
            <a:stCxn id="8" idx="6"/>
            <a:endCxn id="3" idx="1"/>
          </p:cNvCxnSpPr>
          <p:nvPr/>
        </p:nvCxnSpPr>
        <p:spPr>
          <a:xfrm flipV="1">
            <a:off x="1941534" y="3308569"/>
            <a:ext cx="834499" cy="471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F3188D-B579-CBEC-704B-193F370541A2}"/>
              </a:ext>
            </a:extLst>
          </p:cNvPr>
          <p:cNvCxnSpPr>
            <a:stCxn id="9" idx="6"/>
            <a:endCxn id="3" idx="1"/>
          </p:cNvCxnSpPr>
          <p:nvPr/>
        </p:nvCxnSpPr>
        <p:spPr>
          <a:xfrm flipV="1">
            <a:off x="1941534" y="3308569"/>
            <a:ext cx="834499" cy="108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E6EEEA-B579-7299-8A07-FD4C63C53B8C}"/>
              </a:ext>
            </a:extLst>
          </p:cNvPr>
          <p:cNvCxnSpPr>
            <a:stCxn id="10" idx="6"/>
            <a:endCxn id="3" idx="1"/>
          </p:cNvCxnSpPr>
          <p:nvPr/>
        </p:nvCxnSpPr>
        <p:spPr>
          <a:xfrm flipV="1">
            <a:off x="1941534" y="3308569"/>
            <a:ext cx="834499" cy="1703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F1C28E-2B24-D31C-DC30-53396B4E5999}"/>
              </a:ext>
            </a:extLst>
          </p:cNvPr>
          <p:cNvCxnSpPr>
            <a:stCxn id="4" idx="3"/>
            <a:endCxn id="11" idx="2"/>
          </p:cNvCxnSpPr>
          <p:nvPr/>
        </p:nvCxnSpPr>
        <p:spPr>
          <a:xfrm flipV="1">
            <a:off x="8695151" y="2469324"/>
            <a:ext cx="1125635" cy="8392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D9A454-14A9-A9B0-C9A5-E0E6E54EEFC4}"/>
              </a:ext>
            </a:extLst>
          </p:cNvPr>
          <p:cNvCxnSpPr>
            <a:stCxn id="4" idx="3"/>
            <a:endCxn id="12" idx="2"/>
          </p:cNvCxnSpPr>
          <p:nvPr/>
        </p:nvCxnSpPr>
        <p:spPr>
          <a:xfrm flipV="1">
            <a:off x="8695151" y="3085187"/>
            <a:ext cx="1125635" cy="223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DFBC35-8D45-EB67-5882-68B93BB10B9F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8695151" y="3308569"/>
            <a:ext cx="1125635" cy="39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055576-A32E-9206-A0F0-54433F33DDED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8695151" y="3308569"/>
            <a:ext cx="1125635" cy="100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9CE68C4-D9F9-588E-0FE4-12023779E615}"/>
              </a:ext>
            </a:extLst>
          </p:cNvPr>
          <p:cNvSpPr/>
          <p:nvPr/>
        </p:nvSpPr>
        <p:spPr>
          <a:xfrm>
            <a:off x="5200390" y="2768906"/>
            <a:ext cx="1014608" cy="10793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513506-F91D-560E-0E4B-FCB0D933862D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4091266" y="3308569"/>
            <a:ext cx="1109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5F8F1D-C504-EC2B-92CE-E6CF1EAEF9F8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6214998" y="3308569"/>
            <a:ext cx="1164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3B30332-60C9-9381-4EE8-14466FECDE98}"/>
              </a:ext>
            </a:extLst>
          </p:cNvPr>
          <p:cNvSpPr/>
          <p:nvPr/>
        </p:nvSpPr>
        <p:spPr>
          <a:xfrm>
            <a:off x="2711726" y="47073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주문번호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85C543-2144-C19C-4D6A-AE3936562218}"/>
              </a:ext>
            </a:extLst>
          </p:cNvPr>
          <p:cNvSpPr/>
          <p:nvPr/>
        </p:nvSpPr>
        <p:spPr>
          <a:xfrm>
            <a:off x="4368297" y="469594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주문수량</a:t>
            </a:r>
            <a:endParaRPr lang="ko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725C2B-017B-263A-5F9F-7F1F8842C0FD}"/>
              </a:ext>
            </a:extLst>
          </p:cNvPr>
          <p:cNvSpPr/>
          <p:nvPr/>
        </p:nvSpPr>
        <p:spPr>
          <a:xfrm>
            <a:off x="6024868" y="468452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배송지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EFE47C-9898-6944-3CFF-4AB86C551C02}"/>
              </a:ext>
            </a:extLst>
          </p:cNvPr>
          <p:cNvSpPr/>
          <p:nvPr/>
        </p:nvSpPr>
        <p:spPr>
          <a:xfrm>
            <a:off x="7681439" y="467310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주문일자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C91170-72FB-BB6C-DA6D-9D2E649E87B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3453893" y="3848232"/>
            <a:ext cx="2253801" cy="859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6488A6-73E3-96D2-20F6-E6FF372FA32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110464" y="3848232"/>
            <a:ext cx="597230" cy="847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C86A4E-38F7-765C-8528-5C400EE37507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5707694" y="3848232"/>
            <a:ext cx="1059341" cy="83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F27035-B2B4-246D-5DB1-67474CB3DB22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5707694" y="3848232"/>
            <a:ext cx="2715912" cy="824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0ADC71-E638-104D-26F2-46A8B88FC14D}"/>
              </a:ext>
            </a:extLst>
          </p:cNvPr>
          <p:cNvSpPr txBox="1"/>
          <p:nvPr/>
        </p:nvSpPr>
        <p:spPr>
          <a:xfrm>
            <a:off x="129309" y="8763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물건을 주문하여 배송 받을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25179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9BD31-0848-2C82-D485-8EDA77A795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E829-CF23-848A-8FE5-0088FA04AA3E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개념적으로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73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55273-FB99-D576-C70A-2DD90CA5D5D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48DF-C2F4-0206-F2F1-2CDB64DC9419}"/>
              </a:ext>
            </a:extLst>
          </p:cNvPr>
          <p:cNvSpPr txBox="1"/>
          <p:nvPr/>
        </p:nvSpPr>
        <p:spPr>
          <a:xfrm>
            <a:off x="129309" y="981075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개념적 설계에서 생성된 개념적 데이터 스키마로부터 목표 </a:t>
            </a:r>
            <a:r>
              <a:rPr lang="en-US" altLang="ko-KR" dirty="0"/>
              <a:t>DBMS</a:t>
            </a:r>
            <a:r>
              <a:rPr lang="ko-KR" altLang="en-US" dirty="0"/>
              <a:t>가 처리할 수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논리적 데이터 스키마를 설계하는 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요구사항 명세서를 만족해야 하고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제약조건을 만족해야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ERD</a:t>
            </a:r>
            <a:r>
              <a:rPr lang="ko-KR" altLang="en-US" dirty="0"/>
              <a:t>를 릴레이션 스키마로 변환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20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7A24B-F5D9-2F3C-AC07-04A0DCB7DF13}"/>
              </a:ext>
            </a:extLst>
          </p:cNvPr>
          <p:cNvSpPr txBox="1"/>
          <p:nvPr/>
        </p:nvSpPr>
        <p:spPr>
          <a:xfrm>
            <a:off x="129309" y="981075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8CA6-41DD-8C13-E6EB-8FD233D4B7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9E5B3-5C46-A0CF-8A92-D4427FC5EB22}"/>
              </a:ext>
            </a:extLst>
          </p:cNvPr>
          <p:cNvSpPr/>
          <p:nvPr/>
        </p:nvSpPr>
        <p:spPr>
          <a:xfrm>
            <a:off x="4995882" y="215134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818D96-0AAE-06EE-73AB-D4E3194F5E84}"/>
              </a:ext>
            </a:extLst>
          </p:cNvPr>
          <p:cNvSpPr/>
          <p:nvPr/>
        </p:nvSpPr>
        <p:spPr>
          <a:xfrm>
            <a:off x="2383162" y="319727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128129-A7CA-DE4C-2EC0-4624B5BB30A3}"/>
              </a:ext>
            </a:extLst>
          </p:cNvPr>
          <p:cNvSpPr/>
          <p:nvPr/>
        </p:nvSpPr>
        <p:spPr>
          <a:xfrm>
            <a:off x="4062977" y="31972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B3431F-D7CB-45B9-DFA6-9363B61BF920}"/>
              </a:ext>
            </a:extLst>
          </p:cNvPr>
          <p:cNvSpPr/>
          <p:nvPr/>
        </p:nvSpPr>
        <p:spPr>
          <a:xfrm>
            <a:off x="5741750" y="319726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9480A3-E35B-B2AF-2852-DE816171D81E}"/>
              </a:ext>
            </a:extLst>
          </p:cNvPr>
          <p:cNvSpPr/>
          <p:nvPr/>
        </p:nvSpPr>
        <p:spPr>
          <a:xfrm>
            <a:off x="7420523" y="319248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1B925C-730D-3557-29D5-F6A1A26E0B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25329" y="2689968"/>
            <a:ext cx="2528170" cy="50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C034A1-517C-601D-608C-53A6966E17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05144" y="2689968"/>
            <a:ext cx="848355" cy="50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D89A95-151A-6782-7788-0CC1CD928BE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653499" y="2689968"/>
            <a:ext cx="830418" cy="50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18FDE9-ED6E-6F15-5484-4325D50FB5D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53499" y="2689968"/>
            <a:ext cx="2509191" cy="502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117B8-D26B-FC7C-8C2B-6BA1F01D492F}"/>
              </a:ext>
            </a:extLst>
          </p:cNvPr>
          <p:cNvSpPr/>
          <p:nvPr/>
        </p:nvSpPr>
        <p:spPr>
          <a:xfrm>
            <a:off x="286218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상품번호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65C0A6-7541-CAEE-F0F5-19B35C3AA28E}"/>
              </a:ext>
            </a:extLst>
          </p:cNvPr>
          <p:cNvSpPr/>
          <p:nvPr/>
        </p:nvSpPr>
        <p:spPr>
          <a:xfrm>
            <a:off x="421082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B7E1A1-5CAF-332A-B354-27076ED1DAC4}"/>
              </a:ext>
            </a:extLst>
          </p:cNvPr>
          <p:cNvSpPr/>
          <p:nvPr/>
        </p:nvSpPr>
        <p:spPr>
          <a:xfrm>
            <a:off x="555945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재고수량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A209FE-D2F2-564E-07C6-7FA13E4D2BD7}"/>
              </a:ext>
            </a:extLst>
          </p:cNvPr>
          <p:cNvSpPr/>
          <p:nvPr/>
        </p:nvSpPr>
        <p:spPr>
          <a:xfrm>
            <a:off x="690809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7" name="아래쪽 화살표 35">
            <a:extLst>
              <a:ext uri="{FF2B5EF4-FFF2-40B4-BE49-F238E27FC236}">
                <a16:creationId xmlns:a16="http://schemas.microsoft.com/office/drawing/2014/main" id="{844AB15A-3D80-6F87-8EE8-9C21E7622E69}"/>
              </a:ext>
            </a:extLst>
          </p:cNvPr>
          <p:cNvSpPr/>
          <p:nvPr/>
        </p:nvSpPr>
        <p:spPr>
          <a:xfrm>
            <a:off x="3125329" y="4005955"/>
            <a:ext cx="4877368" cy="6811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</p:spTree>
    <p:extLst>
      <p:ext uri="{BB962C8B-B14F-4D97-AF65-F5344CB8AC3E}">
        <p14:creationId xmlns:p14="http://schemas.microsoft.com/office/powerpoint/2010/main" val="257724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620</Words>
  <Application>Microsoft Office PowerPoint</Application>
  <PresentationFormat>와이드스크린</PresentationFormat>
  <Paragraphs>185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224</cp:revision>
  <dcterms:created xsi:type="dcterms:W3CDTF">2024-06-23T05:25:09Z</dcterms:created>
  <dcterms:modified xsi:type="dcterms:W3CDTF">2024-07-23T08:06:08Z</dcterms:modified>
</cp:coreProperties>
</file>