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9" r:id="rId4"/>
  </p:sldMasterIdLst>
  <p:sldIdLst>
    <p:sldId id="256" r:id="rId5"/>
    <p:sldId id="257" r:id="rId6"/>
    <p:sldId id="258" r:id="rId7"/>
    <p:sldId id="259" r:id="rId8"/>
    <p:sldId id="263" r:id="rId9"/>
    <p:sldId id="260" r:id="rId10"/>
    <p:sldId id="262" r:id="rId11"/>
    <p:sldId id="269" r:id="rId12"/>
    <p:sldId id="265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7FBADF-CC2A-05F1-D92A-07F33B814082}" v="104" dt="2024-09-16T15:23:14.028"/>
    <p1510:client id="{B29D9406-5863-4944-9EF1-1F49400AD991}" v="24" dt="2024-09-16T15:33:17.936"/>
    <p1510:client id="{FF0180B3-0E0D-D280-AE7E-D77B6E02F24D}" v="704" dt="2024-09-16T15:30:49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1FB-1606-4EC5-9BCA-2DC04C2243EA}" type="datetimeFigureOut">
              <a:rPr lang="en-US" dirty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9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3D07-6BCF-40BC-A7F7-89BB8FFE98C6}" type="datetimeFigureOut">
              <a:rPr lang="en-US" dirty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9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6D97-0980-426F-BEA7-F6EB2DE3AC08}" type="datetimeFigureOut">
              <a:rPr lang="en-US" dirty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1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AA53-8FBA-45E2-8B10-F7DD55E4E759}" type="datetimeFigureOut">
              <a:rPr lang="en-US" dirty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1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84CF-6F0D-4195-920D-9D6F75893720}" type="datetimeFigureOut">
              <a:rPr lang="en-US" dirty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9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3BBE-A1CF-4CC7-B02C-EBCBBE110242}" type="datetimeFigureOut">
              <a:rPr lang="en-US" dirty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1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63E4-71A5-4C63-9515-748B28B89764}" type="datetimeFigureOut">
              <a:rPr lang="en-US" dirty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5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BAC-F228-4DAC-8800-3D810F869187}" type="datetimeFigureOut">
              <a:rPr lang="en-US" dirty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5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FFE8-7E8E-427A-AB26-E496551AFB7B}" type="datetimeFigureOut">
              <a:rPr lang="en-US" dirty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1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19-DE76-4E18-BFC7-EB25B8C421E7}" type="datetimeFigureOut">
              <a:rPr lang="en-US" dirty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5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BD94-1F69-4074-BD82-D6EDB89FE74F}" type="datetimeFigureOut">
              <a:rPr lang="en-US" dirty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0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49C728D-416F-40D5-8F13-55E5DD1CE8D1}" type="datetimeFigureOut">
              <a:rPr lang="en-US" dirty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7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pos="7392">
          <p15:clr>
            <a:srgbClr val="F26B43"/>
          </p15:clr>
        </p15:guide>
        <p15:guide id="7" pos="5112">
          <p15:clr>
            <a:srgbClr val="F26B43"/>
          </p15:clr>
        </p15:guide>
        <p15:guide id="8" pos="2544">
          <p15:clr>
            <a:srgbClr val="F26B43"/>
          </p15:clr>
        </p15:guide>
        <p15:guide id="9" pos="864">
          <p15:clr>
            <a:srgbClr val="F26B43"/>
          </p15:clr>
        </p15:guide>
        <p15:guide id="10" orient="horz" pos="648">
          <p15:clr>
            <a:srgbClr val="F26B43"/>
          </p15:clr>
        </p15:guide>
        <p15:guide id="11" pos="6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394F-E2E4-7BAA-4091-C0AAE7FFE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CarMax Analytics Showcase Final Presentation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2B03A7-B9D6-1D69-DD08-DA5C29D55829}"/>
              </a:ext>
            </a:extLst>
          </p:cNvPr>
          <p:cNvSpPr txBox="1">
            <a:spLocks/>
          </p:cNvSpPr>
          <p:nvPr/>
        </p:nvSpPr>
        <p:spPr>
          <a:xfrm>
            <a:off x="175491" y="597962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/>
              <a:t>Please note that this is a template – you are welcome to make any adjustments as you feel necessary.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26FFB4F-3998-CBAB-0203-0E7377F022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3824288"/>
            <a:ext cx="9144000" cy="14335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/>
              <a:t>[Insert your Team Name]</a:t>
            </a:r>
          </a:p>
          <a:p>
            <a:pPr algn="ctr"/>
            <a:r>
              <a:rPr lang="en-US" sz="2000">
                <a:ea typeface="Calibri Light"/>
                <a:cs typeface="Calibri Light"/>
              </a:rPr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55543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12BC-BE67-FD8E-4F2D-BAC1C06B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Opportunities &amp; Insights Gained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DC830-8DCB-D319-2C1B-275538508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Calibri" panose="020F0502020204030204"/>
                <a:cs typeface="Calibri" panose="020F0502020204030204"/>
              </a:rPr>
              <a:t>Offer any final observations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Calibri" panose="020F0502020204030204"/>
                <a:cs typeface="Calibri" panose="020F0502020204030204"/>
              </a:rPr>
              <a:t>If you could request additional data to build upon your analysis, what would you ask for? What extra information would have been helpful to have?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Calibri" panose="020F0502020204030204"/>
                <a:cs typeface="Calibri" panose="020F0502020204030204"/>
              </a:rPr>
              <a:t>Optional: share a few personal reflections from working on this project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Calibri" panose="020F0502020204030204"/>
                <a:cs typeface="Calibri" panose="020F0502020204030204"/>
              </a:rPr>
              <a:t>How you best collaborated with your team, divvying up the work, etc.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Calibri" panose="020F0502020204030204"/>
                <a:cs typeface="Calibri" panose="020F0502020204030204"/>
              </a:rPr>
              <a:t>Any new skills you picked up or utilized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Calibri" panose="020F0502020204030204"/>
                <a:cs typeface="Calibri" panose="020F0502020204030204"/>
              </a:rPr>
              <a:t>Applications of this experience to your academic or professional career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A8AAD6A-0EE1-E0BB-C237-CED3D3912294}"/>
              </a:ext>
            </a:extLst>
          </p:cNvPr>
          <p:cNvSpPr txBox="1">
            <a:spLocks/>
          </p:cNvSpPr>
          <p:nvPr/>
        </p:nvSpPr>
        <p:spPr>
          <a:xfrm>
            <a:off x="175491" y="597962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/>
              <a:t>Please note that this is a template – you are welcome to make any adjustments as you feel necessary. </a:t>
            </a:r>
          </a:p>
        </p:txBody>
      </p:sp>
    </p:spTree>
    <p:extLst>
      <p:ext uri="{BB962C8B-B14F-4D97-AF65-F5344CB8AC3E}">
        <p14:creationId xmlns:p14="http://schemas.microsoft.com/office/powerpoint/2010/main" val="3643214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11B1-B4F6-50B1-26E6-0C39BA9F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>
              <a:ea typeface="Calibri Light"/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3E7A4-0E38-AFD9-B411-E8306492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/>
              <a:t> Briefly re-summarize your findings and recommendations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i="1">
                <a:ea typeface="Calibri"/>
                <a:cs typeface="Calibri"/>
              </a:rPr>
              <a:t>Sell</a:t>
            </a:r>
            <a:r>
              <a:rPr lang="en-US">
                <a:ea typeface="Calibri"/>
                <a:cs typeface="Calibri"/>
              </a:rPr>
              <a:t> the audience on why your recommendations would make a positive impact on the business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F2F8A25-B44F-D389-EC55-E291FD4C441D}"/>
              </a:ext>
            </a:extLst>
          </p:cNvPr>
          <p:cNvSpPr txBox="1">
            <a:spLocks/>
          </p:cNvSpPr>
          <p:nvPr/>
        </p:nvSpPr>
        <p:spPr>
          <a:xfrm>
            <a:off x="175491" y="597962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/>
              <a:t>Please note that this is a template – you are welcome to make any adjustments as you feel necessary. </a:t>
            </a:r>
          </a:p>
        </p:txBody>
      </p:sp>
    </p:spTree>
    <p:extLst>
      <p:ext uri="{BB962C8B-B14F-4D97-AF65-F5344CB8AC3E}">
        <p14:creationId xmlns:p14="http://schemas.microsoft.com/office/powerpoint/2010/main" val="1472285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C77A-93F1-41DE-29D1-278A69642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C15DA-5337-5540-2762-F8893A2843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Thank you!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A001780-5729-5443-2053-1C7FE1290E0A}"/>
              </a:ext>
            </a:extLst>
          </p:cNvPr>
          <p:cNvSpPr txBox="1">
            <a:spLocks/>
          </p:cNvSpPr>
          <p:nvPr/>
        </p:nvSpPr>
        <p:spPr>
          <a:xfrm>
            <a:off x="185386" y="597962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/>
              <a:t>Please note that this is a template – you are welcome to make any adjustments as you feel necessary. </a:t>
            </a:r>
          </a:p>
        </p:txBody>
      </p:sp>
    </p:spTree>
    <p:extLst>
      <p:ext uri="{BB962C8B-B14F-4D97-AF65-F5344CB8AC3E}">
        <p14:creationId xmlns:p14="http://schemas.microsoft.com/office/powerpoint/2010/main" val="71376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374E-BE4F-F7B0-8CC8-1615C856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98582-6D0B-686C-CD7C-78AE20587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/>
              <a:t>Team Introduction</a:t>
            </a:r>
          </a:p>
          <a:p>
            <a:r>
              <a:rPr lang="en-US"/>
              <a:t>Executive Summary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Analysis</a:t>
            </a:r>
            <a:endParaRPr lang="en-US">
              <a:ea typeface="Calibri"/>
              <a:cs typeface="Calibri"/>
            </a:endParaRPr>
          </a:p>
          <a:p>
            <a:pPr marL="383540" lvl="1"/>
            <a:r>
              <a:rPr lang="en-US"/>
              <a:t>Method(s)</a:t>
            </a:r>
            <a:endParaRPr lang="en-US">
              <a:ea typeface="Calibri"/>
              <a:cs typeface="Calibri"/>
            </a:endParaRPr>
          </a:p>
          <a:p>
            <a:pPr marL="383540" lvl="1"/>
            <a:r>
              <a:rPr lang="en-US">
                <a:ea typeface="Calibri"/>
                <a:cs typeface="Calibri"/>
              </a:rPr>
              <a:t>Major Findings</a:t>
            </a:r>
          </a:p>
          <a:p>
            <a:r>
              <a:rPr lang="en-US"/>
              <a:t>Recommendations </a:t>
            </a:r>
            <a:endParaRPr lang="en-US">
              <a:ea typeface="Calibri"/>
              <a:cs typeface="Calibri"/>
            </a:endParaRPr>
          </a:p>
          <a:p>
            <a:pPr marL="383540" lvl="1"/>
            <a:r>
              <a:rPr lang="en-US">
                <a:ea typeface="Calibri"/>
                <a:cs typeface="Calibri"/>
              </a:rPr>
              <a:t>Recommendations</a:t>
            </a:r>
          </a:p>
          <a:p>
            <a:pPr marL="383540" lvl="1"/>
            <a:r>
              <a:rPr lang="en-US">
                <a:ea typeface="Calibri"/>
                <a:cs typeface="Calibri"/>
              </a:rPr>
              <a:t>Opportunities and Insights</a:t>
            </a:r>
          </a:p>
          <a:p>
            <a:r>
              <a:rPr lang="en-US"/>
              <a:t>Closing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142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B74C-C07E-8155-E4B0-03B6F3FA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85621-73A0-82E6-4CDA-F414141D2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Information to include (make this your own!):</a:t>
            </a:r>
          </a:p>
          <a:p>
            <a:pPr marL="383540" lvl="1">
              <a:buSzPct val="100000"/>
              <a:buFont typeface="Courier New" panose="020F0502020204030204" pitchFamily="34" charset="0"/>
              <a:buChar char="o"/>
            </a:pPr>
            <a:r>
              <a:rPr lang="en-US">
                <a:ea typeface="Calibri"/>
                <a:cs typeface="Calibri"/>
              </a:rPr>
              <a:t>Names, school years, majors, general background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/>
              <a:t>Talk to who you are – what you’re doing in school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/>
              <a:t>Role you played in the project, what excited you about participating in the Analytics Showcase, etc.</a:t>
            </a:r>
            <a:endParaRPr lang="en-US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Calibri"/>
                <a:cs typeface="Calibri"/>
              </a:rPr>
              <a:t>Headshots of team members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2AC70D2-1388-BDE1-5F2F-FE6DEB5A14D2}"/>
              </a:ext>
            </a:extLst>
          </p:cNvPr>
          <p:cNvSpPr txBox="1">
            <a:spLocks/>
          </p:cNvSpPr>
          <p:nvPr/>
        </p:nvSpPr>
        <p:spPr>
          <a:xfrm>
            <a:off x="175491" y="597962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/>
              <a:t>Please note that this is a template – you are welcome to make any adjustments as you feel necessary. </a:t>
            </a:r>
          </a:p>
        </p:txBody>
      </p:sp>
    </p:spTree>
    <p:extLst>
      <p:ext uri="{BB962C8B-B14F-4D97-AF65-F5344CB8AC3E}">
        <p14:creationId xmlns:p14="http://schemas.microsoft.com/office/powerpoint/2010/main" val="408166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11B1-B4F6-50B1-26E6-0C39BA9F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Executive Summary</a:t>
            </a:r>
            <a:endParaRPr lang="en-US">
              <a:ea typeface="Calibri Light"/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3E7A4-0E38-AFD9-B411-E8306492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/>
              <a:t>Problem Statement 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/>
              <a:t>Summarize the key details and context of the case</a:t>
            </a:r>
            <a:endParaRPr lang="en-US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/>
              <a:t>Clearly articulate the main problem or challenge faced in the case</a:t>
            </a:r>
            <a:endParaRPr lang="en-US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Calibri"/>
                <a:cs typeface="Calibri"/>
              </a:rPr>
              <a:t>Key takeaways 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Calibri"/>
                <a:cs typeface="Calibri"/>
              </a:rPr>
              <a:t>What is a high-level summary of your most important recommendations?</a:t>
            </a:r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F2F8A25-B44F-D389-EC55-E291FD4C441D}"/>
              </a:ext>
            </a:extLst>
          </p:cNvPr>
          <p:cNvSpPr txBox="1">
            <a:spLocks/>
          </p:cNvSpPr>
          <p:nvPr/>
        </p:nvSpPr>
        <p:spPr>
          <a:xfrm>
            <a:off x="175491" y="597962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/>
              <a:t>Please note that this is a template – you are welcome to make any adjustments as you feel necessary. </a:t>
            </a:r>
          </a:p>
        </p:txBody>
      </p:sp>
    </p:spTree>
    <p:extLst>
      <p:ext uri="{BB962C8B-B14F-4D97-AF65-F5344CB8AC3E}">
        <p14:creationId xmlns:p14="http://schemas.microsoft.com/office/powerpoint/2010/main" val="18062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880B-1526-D9C2-3D15-C642CEBE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</a:t>
            </a:r>
            <a:endParaRPr lang="en-US">
              <a:ea typeface="Calibri Light"/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A8634-6257-DE57-57DD-935BF5257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1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D97C-8BF1-5433-93EA-8BCE9872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Method(s)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A60DB-C1DF-DB84-CC62-A395809CD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Calibri"/>
                <a:cs typeface="Calibri"/>
              </a:rPr>
              <a:t>Breakdown of how you assessed the best methodology for working with the dataset</a:t>
            </a:r>
            <a:endParaRPr lang="en-US"/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Talk through your processes at a high level </a:t>
            </a:r>
            <a:endParaRPr lang="en-US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+mn-lt"/>
                <a:cs typeface="+mn-lt"/>
              </a:rPr>
              <a:t>Describe the methods and tools used for analysis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>
                <a:ea typeface="Calibri"/>
                <a:cs typeface="Calibri"/>
              </a:rPr>
              <a:t>Descriptive analysis, modeling, etc.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/>
              <a:t>Note: Know that your audience may or may not be familiar with some of the methods you employ</a:t>
            </a:r>
            <a:endParaRPr lang="en-US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Feel free to branch to additional slides to provide detail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4ECE84F-7AAB-C8AC-593D-52160B140C38}"/>
              </a:ext>
            </a:extLst>
          </p:cNvPr>
          <p:cNvSpPr txBox="1">
            <a:spLocks/>
          </p:cNvSpPr>
          <p:nvPr/>
        </p:nvSpPr>
        <p:spPr>
          <a:xfrm>
            <a:off x="175491" y="597962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/>
              <a:t>Please note that this is a template – you are welcome to make any adjustments as you feel necessary. </a:t>
            </a:r>
          </a:p>
        </p:txBody>
      </p:sp>
    </p:spTree>
    <p:extLst>
      <p:ext uri="{BB962C8B-B14F-4D97-AF65-F5344CB8AC3E}">
        <p14:creationId xmlns:p14="http://schemas.microsoft.com/office/powerpoint/2010/main" val="212520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13DF-4371-4FE0-43E8-E5B239CB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C188E-B3BD-303B-6D57-DBA13D51D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Present the major findings from your analysis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Use charts, graphs, or data visuals to support your points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Calibri" panose="020F0502020204030204"/>
                <a:cs typeface="Calibri" panose="020F0502020204030204"/>
              </a:rPr>
              <a:t>Keep these insights general – you will be supporting your recommendations with more data in the following slides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Calibri" panose="020F0502020204030204"/>
                <a:cs typeface="Calibri" panose="020F0502020204030204"/>
              </a:rPr>
              <a:t>Can break out into multiple slides (Major Finding #1, #2, etc.) as needed</a:t>
            </a:r>
          </a:p>
          <a:p>
            <a:pPr>
              <a:buFont typeface="Arial" panose="020F0502020204030204" pitchFamily="34" charset="0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BE6E2B1-4B78-E8D0-DA58-076208068D3B}"/>
              </a:ext>
            </a:extLst>
          </p:cNvPr>
          <p:cNvSpPr txBox="1">
            <a:spLocks/>
          </p:cNvSpPr>
          <p:nvPr/>
        </p:nvSpPr>
        <p:spPr>
          <a:xfrm>
            <a:off x="175491" y="597962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/>
              <a:t>Please note that this is a template – you are welcome to make any adjustments as you feel necessary. </a:t>
            </a:r>
          </a:p>
        </p:txBody>
      </p:sp>
    </p:spTree>
    <p:extLst>
      <p:ext uri="{BB962C8B-B14F-4D97-AF65-F5344CB8AC3E}">
        <p14:creationId xmlns:p14="http://schemas.microsoft.com/office/powerpoint/2010/main" val="208377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880B-1526-D9C2-3D15-C642CEBE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 &amp; Opportunities </a:t>
            </a:r>
            <a:endParaRPr lang="en-US">
              <a:ea typeface="Calibri Light"/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A8634-6257-DE57-57DD-935BF5257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7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34C6-EAD2-58B3-FE01-E10540B8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E7A4-E74E-D2FA-7D77-188535BD8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Present your recommended solutions or strategies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1800">
                <a:ea typeface="Calibri"/>
                <a:cs typeface="Calibri"/>
              </a:rPr>
              <a:t>Justify your recommendations with data and analysis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1800">
                <a:ea typeface="Calibri"/>
                <a:cs typeface="Calibri"/>
              </a:rPr>
              <a:t>Discuss the expected results or benefits of implementing your recommendations</a:t>
            </a:r>
          </a:p>
          <a:p>
            <a:r>
              <a:rPr lang="en-US">
                <a:ea typeface="Calibri"/>
                <a:cs typeface="Calibri"/>
              </a:rPr>
              <a:t>Implementation Plan</a:t>
            </a:r>
            <a:endParaRPr lang="en-US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1800">
                <a:ea typeface="Calibri"/>
                <a:cs typeface="Calibri"/>
              </a:rPr>
              <a:t>Outline a high-level plan for how to implement your recommendations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1800">
                <a:ea typeface="Calibri"/>
                <a:cs typeface="Calibri"/>
              </a:rPr>
              <a:t>Include key steps and resources required</a:t>
            </a:r>
          </a:p>
          <a:p>
            <a:r>
              <a:rPr lang="en-US"/>
              <a:t>Be sure that you are addressing </a:t>
            </a:r>
            <a:r>
              <a:rPr lang="en-US" u="sng"/>
              <a:t>all questions being raised</a:t>
            </a:r>
            <a:r>
              <a:rPr lang="en-US"/>
              <a:t>, and that your recommendations are relevant solutions for what is asked in the problem statement.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823354A-F68B-0CC3-24D2-6A410D6B6435}"/>
              </a:ext>
            </a:extLst>
          </p:cNvPr>
          <p:cNvSpPr txBox="1">
            <a:spLocks/>
          </p:cNvSpPr>
          <p:nvPr/>
        </p:nvSpPr>
        <p:spPr>
          <a:xfrm>
            <a:off x="175491" y="597962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/>
              <a:t>Please note that this is a template – you are welcome to make any adjustments as you feel necessary. </a:t>
            </a:r>
          </a:p>
        </p:txBody>
      </p:sp>
    </p:spTree>
    <p:extLst>
      <p:ext uri="{BB962C8B-B14F-4D97-AF65-F5344CB8AC3E}">
        <p14:creationId xmlns:p14="http://schemas.microsoft.com/office/powerpoint/2010/main" val="307614391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radientRiseVTI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GradientRi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13C68A69-E745-489A-84EC-B7BCE4AA380B}" vid="{9CF7857A-9412-4E45-AB0D-6EAA5A7DC4C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5DD0DE524204DB4FD04A807C22A40" ma:contentTypeVersion="14" ma:contentTypeDescription="Create a new document." ma:contentTypeScope="" ma:versionID="d19dccb60537359cee4ed9a82c2fc27e">
  <xsd:schema xmlns:xsd="http://www.w3.org/2001/XMLSchema" xmlns:xs="http://www.w3.org/2001/XMLSchema" xmlns:p="http://schemas.microsoft.com/office/2006/metadata/properties" xmlns:ns2="e4d5f43d-d9ee-47c4-be90-0b90f3b8d941" xmlns:ns3="599fa1df-fbca-4dde-a39f-15fca7c3d7b3" xmlns:ns4="20f84157-d2b9-463e-a946-1fbe0755660e" targetNamespace="http://schemas.microsoft.com/office/2006/metadata/properties" ma:root="true" ma:fieldsID="a2e4a2d2c97fa3f4d16e1f15d9a61381" ns2:_="" ns3:_="" ns4:_="">
    <xsd:import namespace="e4d5f43d-d9ee-47c4-be90-0b90f3b8d941"/>
    <xsd:import namespace="599fa1df-fbca-4dde-a39f-15fca7c3d7b3"/>
    <xsd:import namespace="20f84157-d2b9-463e-a946-1fbe075566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d5f43d-d9ee-47c4-be90-0b90f3b8d9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907176b-3d61-4de9-9526-a5138626c9b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fa1df-fbca-4dde-a39f-15fca7c3d7b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f84157-d2b9-463e-a946-1fbe0755660e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0f040760-d80d-4a5d-a537-a460f3a32c90}" ma:internalName="TaxCatchAll" ma:showField="CatchAllData" ma:web="599fa1df-fbca-4dde-a39f-15fca7c3d7b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4d5f43d-d9ee-47c4-be90-0b90f3b8d941">
      <Terms xmlns="http://schemas.microsoft.com/office/infopath/2007/PartnerControls"/>
    </lcf76f155ced4ddcb4097134ff3c332f>
    <TaxCatchAll xmlns="20f84157-d2b9-463e-a946-1fbe0755660e" xsi:nil="true"/>
  </documentManagement>
</p:properties>
</file>

<file path=customXml/itemProps1.xml><?xml version="1.0" encoding="utf-8"?>
<ds:datastoreItem xmlns:ds="http://schemas.openxmlformats.org/officeDocument/2006/customXml" ds:itemID="{441FBF2E-C380-4512-9061-0A125F0F8F70}">
  <ds:schemaRefs>
    <ds:schemaRef ds:uri="20f84157-d2b9-463e-a946-1fbe0755660e"/>
    <ds:schemaRef ds:uri="599fa1df-fbca-4dde-a39f-15fca7c3d7b3"/>
    <ds:schemaRef ds:uri="e4d5f43d-d9ee-47c4-be90-0b90f3b8d9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5FA34C1-F36B-402C-B65B-B3B04A7D0D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5AD32F-E883-4A1F-9753-2BE46DD4EABD}">
  <ds:schemaRefs>
    <ds:schemaRef ds:uri="http://schemas.microsoft.com/office/2006/metadata/properties"/>
    <ds:schemaRef ds:uri="e4d5f43d-d9ee-47c4-be90-0b90f3b8d941"/>
    <ds:schemaRef ds:uri="http://purl.org/dc/elements/1.1/"/>
    <ds:schemaRef ds:uri="http://schemas.microsoft.com/office/infopath/2007/PartnerControls"/>
    <ds:schemaRef ds:uri="http://purl.org/dc/terms/"/>
    <ds:schemaRef ds:uri="20f84157-d2b9-463e-a946-1fbe0755660e"/>
    <ds:schemaRef ds:uri="http://schemas.openxmlformats.org/package/2006/metadata/core-properties"/>
    <ds:schemaRef ds:uri="http://schemas.microsoft.com/office/2006/documentManagement/types"/>
    <ds:schemaRef ds:uri="599fa1df-fbca-4dde-a39f-15fca7c3d7b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613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Avenir Next LT Pro</vt:lpstr>
      <vt:lpstr>Avenir Next LT Pro Light</vt:lpstr>
      <vt:lpstr>Calibri</vt:lpstr>
      <vt:lpstr>Calibri Light</vt:lpstr>
      <vt:lpstr>Courier New</vt:lpstr>
      <vt:lpstr>Wingdings</vt:lpstr>
      <vt:lpstr>GradientRiseVTI</vt:lpstr>
      <vt:lpstr>CarMax Analytics Showcase Final Presentation</vt:lpstr>
      <vt:lpstr>Agenda</vt:lpstr>
      <vt:lpstr>Team Introduction</vt:lpstr>
      <vt:lpstr>Executive Summary</vt:lpstr>
      <vt:lpstr>Analysis</vt:lpstr>
      <vt:lpstr>Method(s) of Analysis</vt:lpstr>
      <vt:lpstr>Major Findings</vt:lpstr>
      <vt:lpstr>Recommendations &amp; Opportunities </vt:lpstr>
      <vt:lpstr>Recommendations</vt:lpstr>
      <vt:lpstr>Opportunities &amp; Insights Gained</vt:lpstr>
      <vt:lpstr>Conclusion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CarMax Analytics Showcase</dc:title>
  <dc:creator>Amanda Mischo</dc:creator>
  <cp:lastModifiedBy>Chris Davis</cp:lastModifiedBy>
  <cp:revision>2</cp:revision>
  <dcterms:created xsi:type="dcterms:W3CDTF">2024-09-09T13:02:17Z</dcterms:created>
  <dcterms:modified xsi:type="dcterms:W3CDTF">2024-09-24T17:08:54Z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0x010100FC35DD0DE524204DB4FD04A807C22A40</vt:lpwstr>
  </property>
  <property fmtid="{D5CDD505-2E9C-101B-9397-08002B2CF9AE}" pid="3" name="MSIP_Label_401dfa72-9efe-41d3-b045-ef846229ffce_Enabled">
    <vt:lpwstr>true</vt:lpwstr>
  </property>
  <property fmtid="{D5CDD505-2E9C-101B-9397-08002B2CF9AE}" pid="4" name="MSIP_Label_401dfa72-9efe-41d3-b045-ef846229ffce_SetDate">
    <vt:lpwstr>2024-09-09T13:20:29Z</vt:lpwstr>
  </property>
  <property fmtid="{D5CDD505-2E9C-101B-9397-08002B2CF9AE}" pid="5" name="MSIP_Label_401dfa72-9efe-41d3-b045-ef846229ffce_Method">
    <vt:lpwstr>Privileged</vt:lpwstr>
  </property>
  <property fmtid="{D5CDD505-2E9C-101B-9397-08002B2CF9AE}" pid="6" name="MSIP_Label_401dfa72-9efe-41d3-b045-ef846229ffce_Name">
    <vt:lpwstr>Non-CarMax</vt:lpwstr>
  </property>
  <property fmtid="{D5CDD505-2E9C-101B-9397-08002B2CF9AE}" pid="7" name="MSIP_Label_401dfa72-9efe-41d3-b045-ef846229ffce_SiteId">
    <vt:lpwstr>ed38c4bc-a204-4511-8009-34c0612c882a</vt:lpwstr>
  </property>
  <property fmtid="{D5CDD505-2E9C-101B-9397-08002B2CF9AE}" pid="8" name="MSIP_Label_401dfa72-9efe-41d3-b045-ef846229ffce_ActionId">
    <vt:lpwstr>e5746acb-c7ae-4892-9ba1-cb4644023048</vt:lpwstr>
  </property>
  <property fmtid="{D5CDD505-2E9C-101B-9397-08002B2CF9AE}" pid="9" name="MSIP_Label_401dfa72-9efe-41d3-b045-ef846229ffce_ContentBits">
    <vt:lpwstr>0</vt:lpwstr>
  </property>
  <property fmtid="{D5CDD505-2E9C-101B-9397-08002B2CF9AE}" pid="10" name="MediaServiceImageTags">
    <vt:lpwstr/>
  </property>
</Properties>
</file>