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57" r:id="rId6"/>
    <p:sldId id="268" r:id="rId7"/>
    <p:sldId id="258" r:id="rId8"/>
    <p:sldId id="263" r:id="rId9"/>
    <p:sldId id="259" r:id="rId10"/>
    <p:sldId id="261" r:id="rId11"/>
    <p:sldId id="260" r:id="rId12"/>
    <p:sldId id="262" r:id="rId13"/>
    <p:sldId id="264" r:id="rId14"/>
    <p:sldId id="265" r:id="rId15"/>
    <p:sldId id="26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1C37E6-DDA7-4F88-A417-C10977283032}">
          <p14:sldIdLst>
            <p14:sldId id="256"/>
            <p14:sldId id="257"/>
            <p14:sldId id="268"/>
            <p14:sldId id="258"/>
          </p14:sldIdLst>
        </p14:section>
        <p14:section name="Introduction to Data Analysis" id="{F1E75D75-AE58-43A1-865F-D1ED07F78878}">
          <p14:sldIdLst>
            <p14:sldId id="263"/>
            <p14:sldId id="259"/>
            <p14:sldId id="261"/>
            <p14:sldId id="260"/>
          </p14:sldIdLst>
        </p14:section>
        <p14:section name="Excel Data Analysis" id="{A68FEF27-581A-46C6-80AD-5058EE33A279}">
          <p14:sldIdLst>
            <p14:sldId id="262"/>
          </p14:sldIdLst>
        </p14:section>
        <p14:section name="Pythonic Analysis" id="{16402B43-7DF9-4FE9-A258-68A268CD0633}">
          <p14:sldIdLst>
            <p14:sldId id="264"/>
          </p14:sldIdLst>
        </p14:section>
        <p14:section name="Basic Modeling" id="{4CA97BE8-B945-477D-8912-8F4132211B4E}">
          <p14:sldIdLst>
            <p14:sldId id="265"/>
            <p14:sldId id="267"/>
          </p14:sldIdLst>
        </p14:section>
        <p14:section name="Q&amp;A" id="{3DED3D1A-C261-4948-986D-ED9C394679F3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50449-A1D3-43F7-9839-2334E09C475B}" v="1198" dt="2024-10-08T20:46:39.753"/>
    <p1510:client id="{A3BFC134-CCAF-42F0-9320-59217FD14966}" v="5" dt="2024-10-08T20:38:16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A792-4D53-48CC-A91A-3ED7B3A777A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2D1AF-38E0-4AB6-B612-66176063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7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Story: Too much milk -&gt; spoils, too little -&gt; empty shelves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$ opportunity: How much money is lost from mistakes?</a:t>
            </a:r>
          </a:p>
          <a:p>
            <a:endParaRPr lang="en-US"/>
          </a:p>
          <a:p>
            <a:pPr lvl="1"/>
            <a:r>
              <a:rPr lang="en-US"/>
              <a:t>What data would you want access to?</a:t>
            </a:r>
          </a:p>
          <a:p>
            <a:pPr lvl="1"/>
            <a:r>
              <a:rPr lang="en-US"/>
              <a:t>What would you want to predict?</a:t>
            </a:r>
          </a:p>
          <a:p>
            <a:pPr lvl="1"/>
            <a:r>
              <a:rPr lang="en-US"/>
              <a:t>How would you measure success?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2D1AF-38E0-4AB6-B612-6617606385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0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9D21-F964-4DFE-A598-47521A03EEA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8E3801E-D38E-47FA-80F9-D7B2DD5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3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9D21-F964-4DFE-A598-47521A03EEA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E3801E-D38E-47FA-80F9-D7B2DD5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9D21-F964-4DFE-A598-47521A03EEA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E3801E-D38E-47FA-80F9-D7B2DD59E4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704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9D21-F964-4DFE-A598-47521A03EEA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E3801E-D38E-47FA-80F9-D7B2DD5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8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9D21-F964-4DFE-A598-47521A03EEA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E3801E-D38E-47FA-80F9-D7B2DD59E4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032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9D21-F964-4DFE-A598-47521A03EEA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E3801E-D38E-47FA-80F9-D7B2DD5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50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9D21-F964-4DFE-A598-47521A03EEA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801E-D38E-47FA-80F9-D7B2DD5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0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9D21-F964-4DFE-A598-47521A03EEA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801E-D38E-47FA-80F9-D7B2DD5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5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9D21-F964-4DFE-A598-47521A03EEA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801E-D38E-47FA-80F9-D7B2DD5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7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9D21-F964-4DFE-A598-47521A03EEA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E3801E-D38E-47FA-80F9-D7B2DD5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2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9D21-F964-4DFE-A598-47521A03EEA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E3801E-D38E-47FA-80F9-D7B2DD5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1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9D21-F964-4DFE-A598-47521A03EEA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E3801E-D38E-47FA-80F9-D7B2DD5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9D21-F964-4DFE-A598-47521A03EEA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801E-D38E-47FA-80F9-D7B2DD5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8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9D21-F964-4DFE-A598-47521A03EEA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801E-D38E-47FA-80F9-D7B2DD5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9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9D21-F964-4DFE-A598-47521A03EEA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801E-D38E-47FA-80F9-D7B2DD5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9D21-F964-4DFE-A598-47521A03EEA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E3801E-D38E-47FA-80F9-D7B2DD59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1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9D21-F964-4DFE-A598-47521A03EEA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8E3801E-D38E-47FA-80F9-D7B2DD59E4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76F7F-2260-9DB0-FF4F-E6B49FC33CC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12600" y="6657340"/>
            <a:ext cx="592137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5401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mx-analytics-showcase/Winter-2024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mx-analytics-showcase/Winter-2024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mx-analytics-showcase/Fall-202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mx-analytics-showcase/Winter-2024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E494-9165-F6A5-499C-EA6E93D19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CarMax Analytics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12662-937E-6843-A53D-E6AD3A7DA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Calibri"/>
                <a:cs typeface="Calibri"/>
              </a:rPr>
              <a:t>Dr. Chris Davis, Sr. Data Scientist</a:t>
            </a:r>
            <a:endParaRPr lang="en-US" strike="sngStrike" dirty="0">
              <a:solidFill>
                <a:srgbClr val="FF0000"/>
              </a:solidFill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Nick Jernigan, Sr. Analyst</a:t>
            </a:r>
          </a:p>
          <a:p>
            <a:r>
              <a:rPr lang="en-US" dirty="0">
                <a:ea typeface="Calibri"/>
                <a:cs typeface="Calibri"/>
              </a:rPr>
              <a:t>Lauren Nash, Analyst II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B35E9-4485-927C-8602-C7DEA5385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061" y="335238"/>
            <a:ext cx="4239217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9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0479-311A-FFDD-7E3A-8E69CC62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4DCFD-72E2-59DC-AD0A-2B950151C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Focusing on Python</a:t>
            </a:r>
          </a:p>
          <a:p>
            <a:r>
              <a:rPr lang="en-US" dirty="0"/>
              <a:t>Using data from the prior Analytics Showcase: </a:t>
            </a:r>
            <a:r>
              <a:rPr lang="en-US" dirty="0">
                <a:hlinkClick r:id="rId2"/>
              </a:rPr>
              <a:t>https://github.com/kmx-analytics-showcase/Winter-2024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8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0479-311A-FFDD-7E3A-8E69CC62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4DCFD-72E2-59DC-AD0A-2B950151C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AI for decision-making</a:t>
            </a:r>
          </a:p>
          <a:p>
            <a:r>
              <a:rPr lang="en-US" dirty="0"/>
              <a:t>Using data from the prior Analytics Showcase: </a:t>
            </a:r>
            <a:r>
              <a:rPr lang="en-US" dirty="0">
                <a:hlinkClick r:id="rId2"/>
              </a:rPr>
              <a:t>https://github.com/kmx-analytics-showcase/Winter-2024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30BD5B-A0E5-B427-3419-D29FEACF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(Q&amp;A Coming Up)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21DCB1-71C9-0F34-017D-CFA91099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materials used here will be posted on the GitHub tomorrow morning</a:t>
            </a:r>
          </a:p>
          <a:p>
            <a:pPr lvl="1"/>
            <a:r>
              <a:rPr lang="en-US" dirty="0">
                <a:hlinkClick r:id="rId2"/>
              </a:rPr>
              <a:t>https://github.com/kmx-analytics-showcase/Fall-2024</a:t>
            </a:r>
            <a:endParaRPr lang="en-US" dirty="0"/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Excel worksheet</a:t>
            </a:r>
          </a:p>
          <a:p>
            <a:pPr lvl="1"/>
            <a:r>
              <a:rPr lang="en-US" dirty="0"/>
              <a:t>Python notebook</a:t>
            </a:r>
          </a:p>
          <a:p>
            <a:r>
              <a:rPr lang="en-US" dirty="0"/>
              <a:t>We will also post a cleaned copy of the Q&amp;A on the FAQ on </a:t>
            </a:r>
            <a:r>
              <a:rPr lang="en-US" dirty="0" err="1"/>
              <a:t>Github</a:t>
            </a:r>
            <a:endParaRPr lang="en-US" err="1"/>
          </a:p>
          <a:p>
            <a:r>
              <a:rPr lang="en-US" dirty="0"/>
              <a:t>Important dates coming up</a:t>
            </a:r>
          </a:p>
          <a:p>
            <a:pPr lvl="1"/>
            <a:r>
              <a:rPr lang="en-US" b="1" i="0" dirty="0">
                <a:solidFill>
                  <a:srgbClr val="2A343D"/>
                </a:solidFill>
                <a:effectLst/>
                <a:latin typeface="Lato" panose="020F0502020204030203" pitchFamily="34" charset="0"/>
              </a:rPr>
              <a:t>Presentation and communication workshop: </a:t>
            </a:r>
            <a:r>
              <a:rPr lang="en-US" b="0" i="0" dirty="0">
                <a:solidFill>
                  <a:srgbClr val="2A343D"/>
                </a:solidFill>
                <a:effectLst/>
                <a:latin typeface="Lato" panose="020F0502020204030203" pitchFamily="34" charset="0"/>
              </a:rPr>
              <a:t>October 11th, 2024</a:t>
            </a:r>
          </a:p>
          <a:p>
            <a:pPr lvl="1"/>
            <a:r>
              <a:rPr lang="en-US" b="1" i="0" dirty="0">
                <a:solidFill>
                  <a:srgbClr val="2A343D"/>
                </a:solidFill>
                <a:effectLst/>
                <a:latin typeface="Lato" panose="020F0502020204030203" pitchFamily="34" charset="0"/>
              </a:rPr>
              <a:t>Registration deadline: </a:t>
            </a:r>
            <a:r>
              <a:rPr lang="en-US" b="0" i="0" dirty="0">
                <a:solidFill>
                  <a:srgbClr val="2A343D"/>
                </a:solidFill>
                <a:effectLst/>
                <a:latin typeface="Lato" panose="020F0502020204030203" pitchFamily="34" charset="0"/>
              </a:rPr>
              <a:t>October 16th, 2024</a:t>
            </a:r>
          </a:p>
          <a:p>
            <a:pPr lvl="1"/>
            <a:r>
              <a:rPr lang="en-US" b="1" i="0" dirty="0">
                <a:solidFill>
                  <a:srgbClr val="2A343D"/>
                </a:solidFill>
                <a:effectLst/>
                <a:latin typeface="Lato" panose="020F0502020204030203" pitchFamily="34" charset="0"/>
              </a:rPr>
              <a:t>Submission deadline: </a:t>
            </a:r>
            <a:r>
              <a:rPr lang="en-US" b="0" i="0" dirty="0">
                <a:solidFill>
                  <a:srgbClr val="2A343D"/>
                </a:solidFill>
                <a:effectLst/>
                <a:latin typeface="Lato" panose="020F0502020204030203" pitchFamily="34" charset="0"/>
              </a:rPr>
              <a:t>October 23rd, 2024</a:t>
            </a:r>
          </a:p>
          <a:p>
            <a:pPr lvl="1"/>
            <a:r>
              <a:rPr lang="en-US" b="1" i="0" dirty="0">
                <a:solidFill>
                  <a:srgbClr val="2A343D"/>
                </a:solidFill>
                <a:effectLst/>
                <a:latin typeface="Lato" panose="020F0502020204030203" pitchFamily="34" charset="0"/>
              </a:rPr>
              <a:t>Finalists notified: </a:t>
            </a:r>
            <a:r>
              <a:rPr lang="en-US" b="0" i="0" dirty="0">
                <a:solidFill>
                  <a:srgbClr val="2A343D"/>
                </a:solidFill>
                <a:effectLst/>
                <a:latin typeface="Lato" panose="020F0502020204030203" pitchFamily="34" charset="0"/>
              </a:rPr>
              <a:t>On or around November 8th, 2024</a:t>
            </a:r>
          </a:p>
          <a:p>
            <a:pPr lvl="1"/>
            <a:r>
              <a:rPr lang="en-US" b="1" i="0" dirty="0">
                <a:solidFill>
                  <a:srgbClr val="2A343D"/>
                </a:solidFill>
                <a:effectLst/>
                <a:latin typeface="Lato" panose="020F0502020204030203" pitchFamily="34" charset="0"/>
              </a:rPr>
              <a:t>Finalists present virtually to leaders: </a:t>
            </a:r>
            <a:r>
              <a:rPr lang="en-US" b="0" i="0" dirty="0">
                <a:solidFill>
                  <a:srgbClr val="2A343D"/>
                </a:solidFill>
                <a:effectLst/>
                <a:latin typeface="Lato" panose="020F0502020204030203" pitchFamily="34" charset="0"/>
              </a:rPr>
              <a:t>November 22nd,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3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3592-AC36-FC3B-6A18-A775BF8A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623AB-7EE1-A6E0-3566-D92AAE2DD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and answers to be copied into FAQ on the GitHub repo</a:t>
            </a:r>
          </a:p>
        </p:txBody>
      </p:sp>
    </p:spTree>
    <p:extLst>
      <p:ext uri="{BB962C8B-B14F-4D97-AF65-F5344CB8AC3E}">
        <p14:creationId xmlns:p14="http://schemas.microsoft.com/office/powerpoint/2010/main" val="333950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FA10-2349-82B5-5724-3E911EAF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to Gain from This Workshop </a:t>
            </a:r>
            <a:endParaRPr lang="en-US" i="1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AB1D9-B00B-3EDB-C6DB-A7663551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an example of analytical decision making</a:t>
            </a:r>
          </a:p>
          <a:p>
            <a:endParaRPr lang="en-US" dirty="0"/>
          </a:p>
          <a:p>
            <a:r>
              <a:rPr lang="en-US" dirty="0"/>
              <a:t>Observe walkthroughs and discussions of past data and analyses</a:t>
            </a:r>
          </a:p>
          <a:p>
            <a:endParaRPr lang="en-US" dirty="0"/>
          </a:p>
          <a:p>
            <a:r>
              <a:rPr lang="en-US" dirty="0"/>
              <a:t>A forum to ask your Analytics Showcase questions (at the end)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7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908F-1CA9-684D-A522-0B8C39E9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83A6-D8C6-5925-2544-6D66DAFF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A343D"/>
                </a:solidFill>
                <a:effectLst/>
                <a:latin typeface="Lato" panose="020F0502020204030203" pitchFamily="34" charset="0"/>
              </a:rPr>
              <a:t>Projects will be assessed across the following criteria:</a:t>
            </a:r>
          </a:p>
          <a:p>
            <a:pPr lvl="1"/>
            <a:r>
              <a:rPr lang="en-US" b="1" dirty="0">
                <a:solidFill>
                  <a:srgbClr val="2A343D"/>
                </a:solidFill>
                <a:effectLst/>
                <a:latin typeface="Lato" panose="020F0502020204030203" pitchFamily="34" charset="0"/>
              </a:rPr>
              <a:t>Curiosity:</a:t>
            </a:r>
            <a:r>
              <a:rPr lang="en-US" dirty="0">
                <a:solidFill>
                  <a:srgbClr val="2A343D"/>
                </a:solidFill>
                <a:effectLst/>
                <a:latin typeface="Lato" panose="020F0502020204030203" pitchFamily="34" charset="0"/>
              </a:rPr>
              <a:t> Did you find unique insights in the data?</a:t>
            </a:r>
          </a:p>
          <a:p>
            <a:pPr lvl="1"/>
            <a:r>
              <a:rPr lang="en-US" b="1" dirty="0">
                <a:solidFill>
                  <a:srgbClr val="2A343D"/>
                </a:solidFill>
                <a:effectLst/>
                <a:latin typeface="Lato" panose="020F0502020204030203" pitchFamily="34" charset="0"/>
              </a:rPr>
              <a:t>Rigor:</a:t>
            </a:r>
            <a:r>
              <a:rPr lang="en-US" dirty="0">
                <a:solidFill>
                  <a:srgbClr val="2A343D"/>
                </a:solidFill>
                <a:effectLst/>
                <a:latin typeface="Lato" panose="020F0502020204030203" pitchFamily="34" charset="0"/>
              </a:rPr>
              <a:t> Are your analyses sound and accurate?</a:t>
            </a:r>
          </a:p>
          <a:p>
            <a:pPr lvl="1"/>
            <a:r>
              <a:rPr lang="en-US" b="1" dirty="0">
                <a:solidFill>
                  <a:srgbClr val="2A343D"/>
                </a:solidFill>
                <a:effectLst/>
                <a:latin typeface="Lato" panose="020F0502020204030203" pitchFamily="34" charset="0"/>
              </a:rPr>
              <a:t>Clarity:</a:t>
            </a:r>
            <a:r>
              <a:rPr lang="en-US" dirty="0">
                <a:solidFill>
                  <a:srgbClr val="2A343D"/>
                </a:solidFill>
                <a:effectLst/>
                <a:latin typeface="Lato" panose="020F0502020204030203" pitchFamily="34" charset="0"/>
              </a:rPr>
              <a:t> Are your thoughts clear and organized?</a:t>
            </a:r>
          </a:p>
          <a:p>
            <a:pPr lvl="1"/>
            <a:r>
              <a:rPr lang="en-US" b="1" dirty="0">
                <a:solidFill>
                  <a:srgbClr val="2A343D"/>
                </a:solidFill>
                <a:effectLst/>
                <a:latin typeface="Lato" panose="020F0502020204030203" pitchFamily="34" charset="0"/>
              </a:rPr>
              <a:t>Communication:</a:t>
            </a:r>
            <a:r>
              <a:rPr lang="en-US" dirty="0">
                <a:solidFill>
                  <a:srgbClr val="2A343D"/>
                </a:solidFill>
                <a:effectLst/>
                <a:latin typeface="Lato" panose="020F0502020204030203" pitchFamily="34" charset="0"/>
              </a:rPr>
              <a:t> How well did you summarize findings and present recommendations? Are your results clearly communicated?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866D49-E7A8-529F-76C6-898B26371F2D}"/>
              </a:ext>
            </a:extLst>
          </p:cNvPr>
          <p:cNvSpPr/>
          <p:nvPr/>
        </p:nvSpPr>
        <p:spPr>
          <a:xfrm>
            <a:off x="2976282" y="2510118"/>
            <a:ext cx="5342965" cy="1102658"/>
          </a:xfrm>
          <a:prstGeom prst="roundRect">
            <a:avLst/>
          </a:prstGeom>
          <a:solidFill>
            <a:srgbClr val="A53010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0B3E3-76E4-7FD6-0D69-912BE1C01EE7}"/>
              </a:ext>
            </a:extLst>
          </p:cNvPr>
          <p:cNvSpPr txBox="1"/>
          <p:nvPr/>
        </p:nvSpPr>
        <p:spPr>
          <a:xfrm>
            <a:off x="9051458" y="2711007"/>
            <a:ext cx="21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Workshop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2FD49E-1CB3-8183-431D-F32C3CF8C9CC}"/>
              </a:ext>
            </a:extLst>
          </p:cNvPr>
          <p:cNvSpPr/>
          <p:nvPr/>
        </p:nvSpPr>
        <p:spPr>
          <a:xfrm>
            <a:off x="2976282" y="3261838"/>
            <a:ext cx="8328212" cy="1102658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D677B-6E31-DAC1-9E7B-4CB6F4409B69}"/>
              </a:ext>
            </a:extLst>
          </p:cNvPr>
          <p:cNvSpPr txBox="1"/>
          <p:nvPr/>
        </p:nvSpPr>
        <p:spPr>
          <a:xfrm>
            <a:off x="9051458" y="4423303"/>
            <a:ext cx="21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Next Workshop</a:t>
            </a:r>
          </a:p>
        </p:txBody>
      </p:sp>
    </p:spTree>
    <p:extLst>
      <p:ext uri="{BB962C8B-B14F-4D97-AF65-F5344CB8AC3E}">
        <p14:creationId xmlns:p14="http://schemas.microsoft.com/office/powerpoint/2010/main" val="55648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A12C-B83A-0B5B-B0BB-74318514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C67-5CC4-990D-0950-DCA8CE57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 to Data Analysis</a:t>
            </a:r>
          </a:p>
          <a:p>
            <a:pPr lvl="1"/>
            <a:r>
              <a:rPr lang="en-US" dirty="0"/>
              <a:t>How do companies use it</a:t>
            </a:r>
          </a:p>
          <a:p>
            <a:pPr lvl="1"/>
            <a:r>
              <a:rPr lang="en-US" dirty="0"/>
              <a:t>What questions do business analysts ask?</a:t>
            </a:r>
          </a:p>
          <a:p>
            <a:r>
              <a:rPr lang="en-US" dirty="0"/>
              <a:t>Exploring Data in Excel</a:t>
            </a:r>
          </a:p>
          <a:p>
            <a:pPr lvl="1"/>
            <a:r>
              <a:rPr lang="en-US" dirty="0"/>
              <a:t>Basic cleaning and analysis techniques and approaches</a:t>
            </a:r>
          </a:p>
          <a:p>
            <a:pPr lvl="1"/>
            <a:r>
              <a:rPr lang="en-US" dirty="0"/>
              <a:t>Excel visualization</a:t>
            </a:r>
          </a:p>
          <a:p>
            <a:r>
              <a:rPr lang="en-US" dirty="0"/>
              <a:t>Python for Data analysis</a:t>
            </a:r>
          </a:p>
          <a:p>
            <a:pPr lvl="1"/>
            <a:r>
              <a:rPr lang="en-US" dirty="0"/>
              <a:t>Data manipulation with pandas</a:t>
            </a:r>
          </a:p>
          <a:p>
            <a:pPr lvl="1"/>
            <a:r>
              <a:rPr lang="en-US" dirty="0"/>
              <a:t>Python data visualization</a:t>
            </a:r>
          </a:p>
          <a:p>
            <a:r>
              <a:rPr lang="en-US" dirty="0"/>
              <a:t>Basic modeling</a:t>
            </a:r>
          </a:p>
          <a:p>
            <a:r>
              <a:rPr lang="en-US" dirty="0"/>
              <a:t>General Q&amp;A</a:t>
            </a:r>
          </a:p>
        </p:txBody>
      </p:sp>
    </p:spTree>
    <p:extLst>
      <p:ext uri="{BB962C8B-B14F-4D97-AF65-F5344CB8AC3E}">
        <p14:creationId xmlns:p14="http://schemas.microsoft.com/office/powerpoint/2010/main" val="190798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60A20C-8245-30E8-1279-774C43FD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/>
              <a:t>Introduction to Corporate 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B6A6C-2008-4491-23A2-F26CE77A5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6D80-2DE1-C661-B5A4-1E811B17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 in a Corporate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F1D34-F2C0-BBBA-B0D6-7AD9BB664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Analytics is a </a:t>
            </a:r>
            <a:r>
              <a:rPr lang="en-US" b="1"/>
              <a:t>means to an end</a:t>
            </a:r>
            <a:endParaRPr lang="en-US"/>
          </a:p>
          <a:p>
            <a:pPr lvl="1"/>
            <a:r>
              <a:rPr lang="en-US"/>
              <a:t>The goal is to make informed, evidence-based and data-driven decisions</a:t>
            </a:r>
          </a:p>
          <a:p>
            <a:r>
              <a:rPr lang="en-US"/>
              <a:t>Key asset for organizations</a:t>
            </a:r>
          </a:p>
          <a:p>
            <a:pPr lvl="1"/>
            <a:r>
              <a:rPr lang="en-US"/>
              <a:t>Informs strategy</a:t>
            </a:r>
          </a:p>
          <a:p>
            <a:pPr lvl="1"/>
            <a:r>
              <a:rPr lang="en-US"/>
              <a:t>Optimizes processes</a:t>
            </a:r>
          </a:p>
          <a:p>
            <a:pPr lvl="1"/>
            <a:r>
              <a:rPr lang="en-US"/>
              <a:t>Improves employee and customer experience</a:t>
            </a:r>
          </a:p>
        </p:txBody>
      </p:sp>
    </p:spTree>
    <p:extLst>
      <p:ext uri="{BB962C8B-B14F-4D97-AF65-F5344CB8AC3E}">
        <p14:creationId xmlns:p14="http://schemas.microsoft.com/office/powerpoint/2010/main" val="103040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077C-831A-FB8D-C33B-89436EC2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Mindset in Data Analysis – Ask the right Q’s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07A3-A54D-717F-C375-880607323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problem or goal</a:t>
            </a:r>
          </a:p>
          <a:p>
            <a:pPr lvl="1"/>
            <a:r>
              <a:rPr lang="en-US" dirty="0"/>
              <a:t>What is the business problem I am trying to solve?</a:t>
            </a:r>
          </a:p>
          <a:p>
            <a:pPr lvl="1"/>
            <a:r>
              <a:rPr lang="en-US" dirty="0"/>
              <a:t>What are key metrics or KPIs?</a:t>
            </a:r>
          </a:p>
          <a:p>
            <a:pPr lvl="1"/>
            <a:r>
              <a:rPr lang="en-US" dirty="0"/>
              <a:t>What insights are most valuable to stakeholders?</a:t>
            </a:r>
          </a:p>
          <a:p>
            <a:r>
              <a:rPr lang="en-US" dirty="0"/>
              <a:t>Understand your data</a:t>
            </a:r>
          </a:p>
          <a:p>
            <a:pPr lvl="1"/>
            <a:r>
              <a:rPr lang="en-US" dirty="0"/>
              <a:t>Do I have the data I need?</a:t>
            </a:r>
          </a:p>
          <a:p>
            <a:pPr lvl="1"/>
            <a:r>
              <a:rPr lang="en-US" dirty="0"/>
              <a:t>Am I handling the data in the right way?</a:t>
            </a:r>
          </a:p>
          <a:p>
            <a:r>
              <a:rPr lang="en-US" dirty="0"/>
              <a:t>Understand your decisions</a:t>
            </a:r>
          </a:p>
          <a:p>
            <a:pPr lvl="1"/>
            <a:r>
              <a:rPr lang="en-US" dirty="0"/>
              <a:t>What insights does the data lead me to?</a:t>
            </a:r>
          </a:p>
          <a:p>
            <a:pPr lvl="1"/>
            <a:r>
              <a:rPr lang="en-US" dirty="0"/>
              <a:t>Does this decision make sense with the data I have?</a:t>
            </a:r>
          </a:p>
        </p:txBody>
      </p:sp>
    </p:spTree>
    <p:extLst>
      <p:ext uri="{BB962C8B-B14F-4D97-AF65-F5344CB8AC3E}">
        <p14:creationId xmlns:p14="http://schemas.microsoft.com/office/powerpoint/2010/main" val="170092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628D-336D-180E-29D7-7CCCBEE3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Grocery Store Supply Chain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A7CAB-7DC6-E971-D0A9-72A1B0AD8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03FB-1899-1BA2-5473-47D3D7D488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b="1" dirty="0"/>
              <a:t>How should a grocery store chain manage its milk inventory?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3E266-00D5-89B6-D4B3-FE19AF62C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F57C75-62FF-4D4A-6585-287AC2C39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7563" y="2546350"/>
            <a:ext cx="4338637" cy="3352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Understand the problem or goal</a:t>
            </a:r>
          </a:p>
          <a:p>
            <a:pPr lvl="1"/>
            <a:r>
              <a:rPr lang="en-US" dirty="0"/>
              <a:t>What is the business problem I am trying to solve?</a:t>
            </a:r>
          </a:p>
          <a:p>
            <a:pPr lvl="1"/>
            <a:r>
              <a:rPr lang="en-US" dirty="0"/>
              <a:t>What are key metrics or KPIs?</a:t>
            </a:r>
          </a:p>
          <a:p>
            <a:pPr lvl="1"/>
            <a:r>
              <a:rPr lang="en-US" dirty="0"/>
              <a:t>What insights are most valuable to stakeholders?</a:t>
            </a:r>
          </a:p>
          <a:p>
            <a:r>
              <a:rPr lang="en-US" dirty="0"/>
              <a:t>Understand your data</a:t>
            </a:r>
          </a:p>
          <a:p>
            <a:pPr lvl="1"/>
            <a:r>
              <a:rPr lang="en-US" dirty="0"/>
              <a:t>Do I have the data I need?</a:t>
            </a:r>
          </a:p>
          <a:p>
            <a:pPr lvl="1"/>
            <a:r>
              <a:rPr lang="en-US" dirty="0"/>
              <a:t>Am I handling the data in the right way?</a:t>
            </a:r>
          </a:p>
          <a:p>
            <a:r>
              <a:rPr lang="en-US" dirty="0"/>
              <a:t>Understand your decisions</a:t>
            </a:r>
          </a:p>
          <a:p>
            <a:pPr lvl="1"/>
            <a:r>
              <a:rPr lang="en-US" dirty="0"/>
              <a:t>What insights does the data lead me to?</a:t>
            </a:r>
          </a:p>
          <a:p>
            <a:pPr lvl="1"/>
            <a:r>
              <a:rPr lang="en-US" dirty="0"/>
              <a:t>Does this decision make sense with the data I have?</a:t>
            </a:r>
          </a:p>
        </p:txBody>
      </p:sp>
    </p:spTree>
    <p:extLst>
      <p:ext uri="{BB962C8B-B14F-4D97-AF65-F5344CB8AC3E}">
        <p14:creationId xmlns:p14="http://schemas.microsoft.com/office/powerpoint/2010/main" val="201508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E1C574-FC7A-F3E8-D3E9-75FEA004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Analytics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738825-0A4A-64FD-23AF-545F26DB8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Focusing on Excel</a:t>
            </a:r>
          </a:p>
          <a:p>
            <a:r>
              <a:rPr lang="en-US" dirty="0"/>
              <a:t>Using data from the prior Analytics Showcase: </a:t>
            </a:r>
            <a:r>
              <a:rPr lang="en-US" dirty="0">
                <a:hlinkClick r:id="rId2"/>
              </a:rPr>
              <a:t>https://github.com/kmx-analytics-showcase/Winter-2024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415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4d5f43d-d9ee-47c4-be90-0b90f3b8d941">
      <Terms xmlns="http://schemas.microsoft.com/office/infopath/2007/PartnerControls"/>
    </lcf76f155ced4ddcb4097134ff3c332f>
    <TaxCatchAll xmlns="20f84157-d2b9-463e-a946-1fbe0755660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5DD0DE524204DB4FD04A807C22A40" ma:contentTypeVersion="15" ma:contentTypeDescription="Create a new document." ma:contentTypeScope="" ma:versionID="d7b6c654348aea8e90908fb5180f9d98">
  <xsd:schema xmlns:xsd="http://www.w3.org/2001/XMLSchema" xmlns:xs="http://www.w3.org/2001/XMLSchema" xmlns:p="http://schemas.microsoft.com/office/2006/metadata/properties" xmlns:ns2="e4d5f43d-d9ee-47c4-be90-0b90f3b8d941" xmlns:ns3="599fa1df-fbca-4dde-a39f-15fca7c3d7b3" xmlns:ns4="20f84157-d2b9-463e-a946-1fbe0755660e" targetNamespace="http://schemas.microsoft.com/office/2006/metadata/properties" ma:root="true" ma:fieldsID="d8e3d00d6ac74e418f15e0341aaf895a" ns2:_="" ns3:_="" ns4:_="">
    <xsd:import namespace="e4d5f43d-d9ee-47c4-be90-0b90f3b8d941"/>
    <xsd:import namespace="599fa1df-fbca-4dde-a39f-15fca7c3d7b3"/>
    <xsd:import namespace="20f84157-d2b9-463e-a946-1fbe075566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d5f43d-d9ee-47c4-be90-0b90f3b8d9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907176b-3d61-4de9-9526-a5138626c9b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fa1df-fbca-4dde-a39f-15fca7c3d7b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f84157-d2b9-463e-a946-1fbe0755660e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f040760-d80d-4a5d-a537-a460f3a32c90}" ma:internalName="TaxCatchAll" ma:showField="CatchAllData" ma:web="599fa1df-fbca-4dde-a39f-15fca7c3d7b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A8C4B6-E2B8-48FC-BEE5-96B38011BA41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599fa1df-fbca-4dde-a39f-15fca7c3d7b3"/>
    <ds:schemaRef ds:uri="http://purl.org/dc/dcmitype/"/>
    <ds:schemaRef ds:uri="http://schemas.microsoft.com/office/infopath/2007/PartnerControls"/>
    <ds:schemaRef ds:uri="http://schemas.microsoft.com/office/2006/documentManagement/types"/>
    <ds:schemaRef ds:uri="20f84157-d2b9-463e-a946-1fbe0755660e"/>
    <ds:schemaRef ds:uri="e4d5f43d-d9ee-47c4-be90-0b90f3b8d94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D1CBD8E-29E7-499E-AAC6-4C5DA04077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9E757A-67DD-42EE-91AB-3FAFAC984E85}">
  <ds:schemaRefs>
    <ds:schemaRef ds:uri="20f84157-d2b9-463e-a946-1fbe0755660e"/>
    <ds:schemaRef ds:uri="599fa1df-fbca-4dde-a39f-15fca7c3d7b3"/>
    <ds:schemaRef ds:uri="e4d5f43d-d9ee-47c4-be90-0b90f3b8d9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615</Words>
  <Application>Microsoft Office PowerPoint</Application>
  <PresentationFormat>Widescreen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Lato</vt:lpstr>
      <vt:lpstr>Wingdings 3</vt:lpstr>
      <vt:lpstr>Wisp</vt:lpstr>
      <vt:lpstr>CarMax Analytics Workshop</vt:lpstr>
      <vt:lpstr>What to Gain from This Workshop </vt:lpstr>
      <vt:lpstr>Project Criteria</vt:lpstr>
      <vt:lpstr>Agenda</vt:lpstr>
      <vt:lpstr>Introduction to Corporate Data Analysis</vt:lpstr>
      <vt:lpstr>Data Analysis in a Corporate Context</vt:lpstr>
      <vt:lpstr>Mindset in Data Analysis – Ask the right Q’s</vt:lpstr>
      <vt:lpstr>Case Study: Grocery Store Supply Chain</vt:lpstr>
      <vt:lpstr>Basic Analytics</vt:lpstr>
      <vt:lpstr>Advanced Analytics</vt:lpstr>
      <vt:lpstr>Basic Modeling</vt:lpstr>
      <vt:lpstr>Closing (Q&amp;A Coming Up)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Workshop</dc:title>
  <dc:creator>Chris Davis</dc:creator>
  <cp:lastModifiedBy>Chris Davis</cp:lastModifiedBy>
  <cp:revision>2</cp:revision>
  <dcterms:created xsi:type="dcterms:W3CDTF">2024-10-02T17:22:59Z</dcterms:created>
  <dcterms:modified xsi:type="dcterms:W3CDTF">2024-10-09T19:23:10Z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30d7d3-81bc-4cb4-a681-fb24d83e22ab_Enabled">
    <vt:lpwstr>true</vt:lpwstr>
  </property>
  <property fmtid="{D5CDD505-2E9C-101B-9397-08002B2CF9AE}" pid="3" name="MSIP_Label_fd30d7d3-81bc-4cb4-a681-fb24d83e22ab_SetDate">
    <vt:lpwstr>2024-10-02T18:27:49Z</vt:lpwstr>
  </property>
  <property fmtid="{D5CDD505-2E9C-101B-9397-08002B2CF9AE}" pid="4" name="MSIP_Label_fd30d7d3-81bc-4cb4-a681-fb24d83e22ab_Method">
    <vt:lpwstr>Privileged</vt:lpwstr>
  </property>
  <property fmtid="{D5CDD505-2E9C-101B-9397-08002B2CF9AE}" pid="5" name="MSIP_Label_fd30d7d3-81bc-4cb4-a681-fb24d83e22ab_Name">
    <vt:lpwstr>Confidential</vt:lpwstr>
  </property>
  <property fmtid="{D5CDD505-2E9C-101B-9397-08002B2CF9AE}" pid="6" name="MSIP_Label_fd30d7d3-81bc-4cb4-a681-fb24d83e22ab_SiteId">
    <vt:lpwstr>ed38c4bc-a204-4511-8009-34c0612c882a</vt:lpwstr>
  </property>
  <property fmtid="{D5CDD505-2E9C-101B-9397-08002B2CF9AE}" pid="7" name="MSIP_Label_fd30d7d3-81bc-4cb4-a681-fb24d83e22ab_ActionId">
    <vt:lpwstr>730b03dd-b7c0-4a0f-85ef-7fe5afd2ee62</vt:lpwstr>
  </property>
  <property fmtid="{D5CDD505-2E9C-101B-9397-08002B2CF9AE}" pid="8" name="MSIP_Label_fd30d7d3-81bc-4cb4-a681-fb24d83e22ab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Confidential</vt:lpwstr>
  </property>
  <property fmtid="{D5CDD505-2E9C-101B-9397-08002B2CF9AE}" pid="11" name="ContentTypeId">
    <vt:lpwstr>0x010100FC35DD0DE524204DB4FD04A807C22A40</vt:lpwstr>
  </property>
  <property fmtid="{D5CDD505-2E9C-101B-9397-08002B2CF9AE}" pid="12" name="MediaServiceImageTags">
    <vt:lpwstr/>
  </property>
</Properties>
</file>