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27" r:id="rId2"/>
    <p:sldId id="419" r:id="rId3"/>
    <p:sldId id="399" r:id="rId4"/>
    <p:sldId id="412" r:id="rId5"/>
    <p:sldId id="414" r:id="rId6"/>
    <p:sldId id="396" r:id="rId7"/>
    <p:sldId id="422" r:id="rId8"/>
    <p:sldId id="448" r:id="rId9"/>
    <p:sldId id="420" r:id="rId10"/>
    <p:sldId id="436" r:id="rId11"/>
    <p:sldId id="446" r:id="rId12"/>
    <p:sldId id="437" r:id="rId13"/>
    <p:sldId id="443" r:id="rId14"/>
    <p:sldId id="445" r:id="rId15"/>
    <p:sldId id="444" r:id="rId16"/>
    <p:sldId id="447" r:id="rId17"/>
    <p:sldId id="427" r:id="rId18"/>
    <p:sldId id="441" r:id="rId19"/>
    <p:sldId id="430" r:id="rId20"/>
    <p:sldId id="440" r:id="rId21"/>
    <p:sldId id="421" r:id="rId22"/>
    <p:sldId id="434" r:id="rId23"/>
    <p:sldId id="432" r:id="rId24"/>
    <p:sldId id="435" r:id="rId25"/>
    <p:sldId id="438" r:id="rId26"/>
    <p:sldId id="439" r:id="rId27"/>
  </p:sldIdLst>
  <p:sldSz cx="9144000" cy="6858000" type="screen4x3"/>
  <p:notesSz cx="6858000" cy="9144000"/>
  <p:defaultTextStyle>
    <a:defPPr>
      <a:defRPr lang="zh-CN"/>
    </a:defPPr>
    <a:lvl1pPr marL="0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314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621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934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246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7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867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181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489" algn="l" defTabSz="9126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26" autoAdjust="0"/>
  </p:normalViewPr>
  <p:slideViewPr>
    <p:cSldViewPr>
      <p:cViewPr varScale="1">
        <p:scale>
          <a:sx n="71" d="100"/>
          <a:sy n="71" d="100"/>
        </p:scale>
        <p:origin x="12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532D-6EA7-411F-AB3F-FAD15B7767DC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9869-FC40-42EE-AE6A-D66EF754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4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14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21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34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46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7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67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81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89" algn="l" defTabSz="912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9869-FC40-42EE-AE6A-D66EF754AF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781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sprint backlog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最有效的形式是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挂在墙上的任务板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找一面无人使用的墙面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贴上大白纸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(2*2~2*3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平方米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或者可以使用白板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任务可以由上到下按优先级排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Not Checked Out: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还没开始的任务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 Check Out: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今天正在进行的任务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DONE: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完成的任务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BURNDOWN: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每天在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daily meeting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以后可以手动更新燃尽图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 UNPLANNED ITEMs: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计划外的产物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暂时放这里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Next: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都在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结束前做完了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可以在这里添加新的任务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RMUC Instructor Notes</a:t>
            </a:r>
            <a:endParaRPr lang="zh-CN" altLang="en-US" sz="1100" i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Module 0 - About This Course</a:t>
            </a:r>
            <a:endParaRPr lang="en-US" altLang="zh-CN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82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396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3343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803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447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3619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4309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9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461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2727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553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238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6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2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3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285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36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54" y="2129656"/>
            <a:ext cx="7771132" cy="1470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03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583" indent="0" algn="ctr">
              <a:buNone/>
              <a:defRPr/>
            </a:lvl2pPr>
            <a:lvl3pPr marL="911162" indent="0" algn="ctr">
              <a:buNone/>
              <a:defRPr/>
            </a:lvl3pPr>
            <a:lvl4pPr marL="1366743" indent="0" algn="ctr">
              <a:buNone/>
              <a:defRPr/>
            </a:lvl4pPr>
            <a:lvl5pPr marL="1822326" indent="0" algn="ctr">
              <a:buNone/>
              <a:defRPr/>
            </a:lvl5pPr>
            <a:lvl6pPr marL="2277907" indent="0" algn="ctr">
              <a:buNone/>
              <a:defRPr/>
            </a:lvl6pPr>
            <a:lvl7pPr marL="2733487" indent="0" algn="ctr">
              <a:buNone/>
              <a:defRPr/>
            </a:lvl7pPr>
            <a:lvl8pPr marL="3189069" indent="0" algn="ctr">
              <a:buNone/>
              <a:defRPr/>
            </a:lvl8pPr>
            <a:lvl9pPr marL="36446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0A42C-A254-4924-BC38-5AFE4E51E0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3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D617E-6666-42F8-988F-188151BD4E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6" y="228197"/>
            <a:ext cx="1941991" cy="6019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80" y="228197"/>
            <a:ext cx="5678538" cy="6019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80362-6F57-4C5E-9E1A-CCA0504FBF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80" y="1600415"/>
            <a:ext cx="3809472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40" y="1600415"/>
            <a:ext cx="3811057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7E420-6229-46A1-B41F-2CCCA16B4D2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CE0DE-8EB9-4FBE-AE9F-80811437EAF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13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583" indent="0">
              <a:buNone/>
              <a:defRPr sz="1800"/>
            </a:lvl2pPr>
            <a:lvl3pPr marL="911162" indent="0">
              <a:buNone/>
              <a:defRPr sz="1600"/>
            </a:lvl3pPr>
            <a:lvl4pPr marL="1366743" indent="0">
              <a:buNone/>
              <a:defRPr sz="1400"/>
            </a:lvl4pPr>
            <a:lvl5pPr marL="1822326" indent="0">
              <a:buNone/>
              <a:defRPr sz="1400"/>
            </a:lvl5pPr>
            <a:lvl6pPr marL="2277907" indent="0">
              <a:buNone/>
              <a:defRPr sz="1400"/>
            </a:lvl6pPr>
            <a:lvl7pPr marL="2733487" indent="0">
              <a:buNone/>
              <a:defRPr sz="1400"/>
            </a:lvl7pPr>
            <a:lvl8pPr marL="3189069" indent="0">
              <a:buNone/>
              <a:defRPr sz="1400"/>
            </a:lvl8pPr>
            <a:lvl9pPr marL="364465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5E346-6550-4B67-8736-808A15221DA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80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40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0F72D-C870-4242-AB2D-DD9BD841C2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83" indent="0">
              <a:buNone/>
              <a:defRPr sz="2000" b="1"/>
            </a:lvl2pPr>
            <a:lvl3pPr marL="911162" indent="0">
              <a:buNone/>
              <a:defRPr sz="1800" b="1"/>
            </a:lvl3pPr>
            <a:lvl4pPr marL="1366743" indent="0">
              <a:buNone/>
              <a:defRPr sz="1600" b="1"/>
            </a:lvl4pPr>
            <a:lvl5pPr marL="1822326" indent="0">
              <a:buNone/>
              <a:defRPr sz="1600" b="1"/>
            </a:lvl5pPr>
            <a:lvl6pPr marL="2277907" indent="0">
              <a:buNone/>
              <a:defRPr sz="1600" b="1"/>
            </a:lvl6pPr>
            <a:lvl7pPr marL="2733487" indent="0">
              <a:buNone/>
              <a:defRPr sz="1600" b="1"/>
            </a:lvl7pPr>
            <a:lvl8pPr marL="3189069" indent="0">
              <a:buNone/>
              <a:defRPr sz="1600" b="1"/>
            </a:lvl8pPr>
            <a:lvl9pPr marL="36446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83" indent="0">
              <a:buNone/>
              <a:defRPr sz="2000" b="1"/>
            </a:lvl2pPr>
            <a:lvl3pPr marL="911162" indent="0">
              <a:buNone/>
              <a:defRPr sz="1800" b="1"/>
            </a:lvl3pPr>
            <a:lvl4pPr marL="1366743" indent="0">
              <a:buNone/>
              <a:defRPr sz="1600" b="1"/>
            </a:lvl4pPr>
            <a:lvl5pPr marL="1822326" indent="0">
              <a:buNone/>
              <a:defRPr sz="1600" b="1"/>
            </a:lvl5pPr>
            <a:lvl6pPr marL="2277907" indent="0">
              <a:buNone/>
              <a:defRPr sz="1600" b="1"/>
            </a:lvl6pPr>
            <a:lvl7pPr marL="2733487" indent="0">
              <a:buNone/>
              <a:defRPr sz="1600" b="1"/>
            </a:lvl7pPr>
            <a:lvl8pPr marL="3189069" indent="0">
              <a:buNone/>
              <a:defRPr sz="1600" b="1"/>
            </a:lvl8pPr>
            <a:lvl9pPr marL="36446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78DFD-D027-49AB-8C8A-8727621E25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9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1E947-AA44-4DB6-A688-6264955811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BC0EC-6F7E-48F6-8C5D-D98EA2A26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65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7" y="272565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583" indent="0">
              <a:buNone/>
              <a:defRPr sz="1200"/>
            </a:lvl2pPr>
            <a:lvl3pPr marL="911162" indent="0">
              <a:buNone/>
              <a:defRPr sz="1000"/>
            </a:lvl3pPr>
            <a:lvl4pPr marL="1366743" indent="0">
              <a:buNone/>
              <a:defRPr sz="900"/>
            </a:lvl4pPr>
            <a:lvl5pPr marL="1822326" indent="0">
              <a:buNone/>
              <a:defRPr sz="900"/>
            </a:lvl5pPr>
            <a:lvl6pPr marL="2277907" indent="0">
              <a:buNone/>
              <a:defRPr sz="900"/>
            </a:lvl6pPr>
            <a:lvl7pPr marL="2733487" indent="0">
              <a:buNone/>
              <a:defRPr sz="900"/>
            </a:lvl7pPr>
            <a:lvl8pPr marL="3189069" indent="0">
              <a:buNone/>
              <a:defRPr sz="900"/>
            </a:lvl8pPr>
            <a:lvl9pPr marL="36446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85487-C43C-4707-8C2E-6E91E079358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583" indent="0">
              <a:buNone/>
              <a:defRPr sz="2800"/>
            </a:lvl2pPr>
            <a:lvl3pPr marL="911162" indent="0">
              <a:buNone/>
              <a:defRPr sz="2400"/>
            </a:lvl3pPr>
            <a:lvl4pPr marL="1366743" indent="0">
              <a:buNone/>
              <a:defRPr sz="2000"/>
            </a:lvl4pPr>
            <a:lvl5pPr marL="1822326" indent="0">
              <a:buNone/>
              <a:defRPr sz="2000"/>
            </a:lvl5pPr>
            <a:lvl6pPr marL="2277907" indent="0">
              <a:buNone/>
              <a:defRPr sz="2000"/>
            </a:lvl6pPr>
            <a:lvl7pPr marL="2733487" indent="0">
              <a:buNone/>
              <a:defRPr sz="2000"/>
            </a:lvl7pPr>
            <a:lvl8pPr marL="3189069" indent="0">
              <a:buNone/>
              <a:defRPr sz="2000"/>
            </a:lvl8pPr>
            <a:lvl9pPr marL="364465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583" indent="0">
              <a:buNone/>
              <a:defRPr sz="1200"/>
            </a:lvl2pPr>
            <a:lvl3pPr marL="911162" indent="0">
              <a:buNone/>
              <a:defRPr sz="1000"/>
            </a:lvl3pPr>
            <a:lvl4pPr marL="1366743" indent="0">
              <a:buNone/>
              <a:defRPr sz="900"/>
            </a:lvl4pPr>
            <a:lvl5pPr marL="1822326" indent="0">
              <a:buNone/>
              <a:defRPr sz="900"/>
            </a:lvl5pPr>
            <a:lvl6pPr marL="2277907" indent="0">
              <a:buNone/>
              <a:defRPr sz="900"/>
            </a:lvl6pPr>
            <a:lvl7pPr marL="2733487" indent="0">
              <a:buNone/>
              <a:defRPr sz="900"/>
            </a:lvl7pPr>
            <a:lvl8pPr marL="3189069" indent="0">
              <a:buNone/>
              <a:defRPr sz="900"/>
            </a:lvl8pPr>
            <a:lvl9pPr marL="36446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97FC2-935D-4B61-AB4D-3357CDA0C2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2660" y="228178"/>
            <a:ext cx="7772718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40" tIns="45624" rIns="91240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60" y="1600415"/>
            <a:ext cx="7772718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40" tIns="45624" rIns="91240" bIns="45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1293025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157" tIns="44296" rIns="90157" bIns="4429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500">
              <a:solidFill>
                <a:srgbClr val="000000"/>
              </a:solidFill>
              <a:latin typeface="Times New Roman" pitchFamily="-108" charset="0"/>
              <a:ea typeface="ＭＳ Ｐゴシック" pitchFamily="-108" charset="-128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2" y="6395307"/>
            <a:ext cx="183895" cy="167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14" tIns="45547" rIns="91114" bIns="45547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931725" indent="-37474525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 userDrawn="1"/>
        </p:nvSpPr>
        <p:spPr bwMode="auto">
          <a:xfrm>
            <a:off x="0" y="1293025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157" tIns="44296" rIns="90157" bIns="4429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500">
              <a:solidFill>
                <a:srgbClr val="000000"/>
              </a:solidFill>
              <a:latin typeface="Times New Roman" pitchFamily="-108" charset="0"/>
              <a:ea typeface="ＭＳ Ｐゴシック" pitchFamily="-108" charset="-128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624" y="6401645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pitchFamily="-10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ea typeface="ＭＳ Ｐゴシック" pitchFamily="-108" charset="-128"/>
              </a:rPr>
              <a:t>6/26/2017</a:t>
            </a:r>
            <a:endParaRPr lang="en-US" altLang="zh-CN">
              <a:solidFill>
                <a:srgbClr val="000000"/>
              </a:solidFill>
              <a:ea typeface="ＭＳ Ｐゴシック" pitchFamily="-108" charset="-128"/>
            </a:endParaRP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1831" y="6401645"/>
            <a:ext cx="395690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-108" charset="0"/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359" y="6401645"/>
            <a:ext cx="2130641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3" tIns="45552" rIns="91123" bIns="45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-10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F4209A-E5D0-4867-8617-D2A16182F287}" type="slidenum">
              <a:rPr lang="en-US" altLang="zh-CN">
                <a:solidFill>
                  <a:srgbClr val="000000"/>
                </a:solidFill>
                <a:ea typeface="ＭＳ Ｐゴシック" pitchFamily="-10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9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2pPr>
      <a:lvl3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3pPr>
      <a:lvl4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4pPr>
      <a:lvl5pPr algn="ctr" defTabSz="912746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Comic Sans MS" pitchFamily="66" charset="0"/>
          <a:ea typeface="ＭＳ Ｐゴシック" pitchFamily="-108" charset="-128"/>
          <a:cs typeface="ＭＳ Ｐゴシック" pitchFamily="-108" charset="-128"/>
        </a:defRPr>
      </a:lvl5pPr>
      <a:lvl6pPr marL="455583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162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6743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2326" algn="l" defTabSz="91274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1685" indent="-341685" algn="l" defTabSz="912746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0" charset="2"/>
        <a:buChar char="r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/>
        </a:defRPr>
      </a:lvl1pPr>
      <a:lvl2pPr marL="741902" indent="-286322" algn="l" defTabSz="912746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0" charset="2"/>
        <a:buChar char="m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/>
        </a:defRPr>
      </a:lvl2pPr>
      <a:lvl3pPr marL="1140536" indent="-227791" algn="l" defTabSz="912746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/>
        </a:defRPr>
      </a:lvl3pPr>
      <a:lvl4pPr marL="1597698" indent="-229371" algn="l" defTabSz="912746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/>
        </a:defRPr>
      </a:lvl4pPr>
      <a:lvl5pPr marL="2053276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/>
        </a:defRPr>
      </a:lvl5pPr>
      <a:lvl6pPr marL="2508861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4439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0023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5605" indent="-227791" algn="l" defTabSz="91274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583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162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743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326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907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487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069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4650" algn="l" defTabSz="911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2129656"/>
            <a:ext cx="8640960" cy="1470477"/>
          </a:xfrm>
        </p:spPr>
        <p:txBody>
          <a:bodyPr anchor="ctr"/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技术大型课程设计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大二暑期大作业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i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347864" y="4581128"/>
            <a:ext cx="2840930" cy="108012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沈备军</a:t>
            </a:r>
            <a:endParaRPr lang="en-US" altLang="zh-CN" b="1" dirty="0" smtClean="0"/>
          </a:p>
          <a:p>
            <a:r>
              <a:rPr lang="en-US" altLang="zh-CN" dirty="0" smtClean="0"/>
              <a:t>2019.07.01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A42C-A254-4924-BC38-5AFE4E51E04F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10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372234"/>
            <a:ext cx="8071788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</a:rPr>
              <a:t>Github</a:t>
            </a:r>
            <a:r>
              <a:rPr lang="zh-CN" altLang="en-US" dirty="0" smtClean="0">
                <a:solidFill>
                  <a:srgbClr val="000000"/>
                </a:solidFill>
              </a:rPr>
              <a:t>进行版本管理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每个项目</a:t>
            </a:r>
            <a:r>
              <a:rPr lang="zh-CN" altLang="en-US" dirty="0">
                <a:solidFill>
                  <a:srgbClr val="000000"/>
                </a:solidFill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</a:rPr>
              <a:t>Repository</a:t>
            </a:r>
            <a:r>
              <a:rPr lang="zh-CN" altLang="en-US" dirty="0" smtClean="0">
                <a:solidFill>
                  <a:srgbClr val="000000"/>
                </a:solidFill>
              </a:rPr>
              <a:t>、每位同学一个账户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加</a:t>
            </a:r>
            <a:r>
              <a:rPr lang="zh-CN" altLang="en-US" dirty="0">
                <a:solidFill>
                  <a:srgbClr val="000000"/>
                </a:solidFill>
              </a:rPr>
              <a:t>助教作为</a:t>
            </a:r>
            <a:r>
              <a:rPr lang="en-US" altLang="zh-CN" dirty="0">
                <a:solidFill>
                  <a:srgbClr val="000000"/>
                </a:solidFill>
              </a:rPr>
              <a:t>collaborators</a:t>
            </a:r>
            <a:r>
              <a:rPr lang="zh-CN" altLang="en-US" dirty="0">
                <a:solidFill>
                  <a:srgbClr val="000000"/>
                </a:solidFill>
              </a:rPr>
              <a:t>，以便查看进度、文档评审等</a:t>
            </a: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版本目录结构：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</a:rPr>
              <a:t>oc</a:t>
            </a:r>
            <a:r>
              <a:rPr lang="zh-CN" altLang="en-US" dirty="0" smtClean="0">
                <a:solidFill>
                  <a:srgbClr val="000000"/>
                </a:solidFill>
              </a:rPr>
              <a:t>：文档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项目计划、迭代计划、需求文档、设计文档、测试文档、迭代总结、项目总结等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</a:rPr>
              <a:t>ode</a:t>
            </a:r>
            <a:r>
              <a:rPr lang="zh-CN" altLang="en-US" dirty="0" smtClean="0">
                <a:solidFill>
                  <a:srgbClr val="000000"/>
                </a:solidFill>
              </a:rPr>
              <a:t>：项目源代码及安装包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按照</a:t>
            </a:r>
            <a:r>
              <a:rPr lang="en-US" altLang="zh-CN" dirty="0" err="1" smtClean="0">
                <a:solidFill>
                  <a:srgbClr val="000000"/>
                </a:solidFill>
              </a:rPr>
              <a:t>Git</a:t>
            </a:r>
            <a:r>
              <a:rPr lang="zh-CN" altLang="en-US" dirty="0" smtClean="0">
                <a:solidFill>
                  <a:srgbClr val="000000"/>
                </a:solidFill>
              </a:rPr>
              <a:t>工作流操作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克隆代码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创建分支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在分支中开发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Review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第一轮测试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添加代码至分支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提交代码至分支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切换至主版本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获取远端最新代码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合并分支至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分支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解决合并冲突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第二轮测试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获取远端最新代码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推送至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分支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每日提交：每天</a:t>
            </a:r>
            <a:r>
              <a:rPr lang="en-US" altLang="zh-CN" dirty="0" smtClean="0">
                <a:solidFill>
                  <a:srgbClr val="000000"/>
                </a:solidFill>
              </a:rPr>
              <a:t>18:00</a:t>
            </a:r>
            <a:r>
              <a:rPr lang="zh-CN" altLang="en-US" dirty="0" smtClean="0">
                <a:solidFill>
                  <a:srgbClr val="000000"/>
                </a:solidFill>
              </a:rPr>
              <a:t>前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提交时附加注释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455580" lvl="1" indent="0">
              <a:buClr>
                <a:srgbClr val="3333CC"/>
              </a:buCl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1369907" lvl="3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持续集成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开发人员应不断地将代码集成到代码库中，几小时一次，绝不超过</a:t>
            </a:r>
            <a:r>
              <a:rPr lang="en-US" altLang="zh-CN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天</a:t>
            </a:r>
          </a:p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每个人需要在最后的版本上工作</a:t>
            </a:r>
          </a:p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持续集成能够在早期避免或发现一些兼容性问题。 </a:t>
            </a:r>
          </a:p>
          <a:p>
            <a:pPr eaLnBrk="1" hangingPunct="1"/>
            <a:endParaRPr lang="en-US" altLang="zh-CN" dirty="0" smtClean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9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12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611340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</a:t>
            </a:r>
            <a:r>
              <a:rPr lang="zh-CN" altLang="en-US" dirty="0">
                <a:solidFill>
                  <a:srgbClr val="000000"/>
                </a:solidFill>
              </a:rPr>
              <a:t>工具和运行</a:t>
            </a:r>
            <a:r>
              <a:rPr lang="zh-CN" altLang="en-US" dirty="0" smtClean="0">
                <a:solidFill>
                  <a:srgbClr val="000000"/>
                </a:solidFill>
              </a:rPr>
              <a:t>平台：不</a:t>
            </a:r>
            <a:r>
              <a:rPr lang="zh-CN" altLang="en-US" dirty="0">
                <a:solidFill>
                  <a:srgbClr val="000000"/>
                </a:solidFill>
              </a:rPr>
              <a:t>限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开发方法：面向对象方法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开发过程：迭代开发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每个迭代开始</a:t>
            </a:r>
            <a:r>
              <a:rPr lang="zh-CN" altLang="en-US" dirty="0" smtClean="0">
                <a:solidFill>
                  <a:srgbClr val="000000"/>
                </a:solidFill>
              </a:rPr>
              <a:t>前：编写</a:t>
            </a:r>
            <a:r>
              <a:rPr lang="zh-CN" altLang="en-US" dirty="0">
                <a:solidFill>
                  <a:srgbClr val="000000"/>
                </a:solidFill>
              </a:rPr>
              <a:t>迭代</a:t>
            </a:r>
            <a:r>
              <a:rPr lang="zh-CN" altLang="en-US" dirty="0" smtClean="0">
                <a:solidFill>
                  <a:srgbClr val="000000"/>
                </a:solidFill>
              </a:rPr>
              <a:t>计划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455580" lvl="1" indent="0">
              <a:buClr>
                <a:srgbClr val="3333CC"/>
              </a:buClr>
              <a:buNone/>
            </a:pPr>
            <a:r>
              <a:rPr lang="zh-CN" altLang="en-US" dirty="0" smtClean="0"/>
              <a:t>   这是细粒度计划，每个任务为</a:t>
            </a:r>
            <a:r>
              <a:rPr lang="en-US" altLang="zh-CN" dirty="0" smtClean="0"/>
              <a:t>1~2</a:t>
            </a:r>
            <a:r>
              <a:rPr lang="zh-CN" altLang="en-US" dirty="0" smtClean="0"/>
              <a:t>天内完成，并落 到人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每个</a:t>
            </a:r>
            <a:r>
              <a:rPr lang="zh-CN" altLang="en-US" dirty="0" smtClean="0">
                <a:solidFill>
                  <a:srgbClr val="000000"/>
                </a:solidFill>
              </a:rPr>
              <a:t>迭代结束时：必须要交</a:t>
            </a:r>
            <a:r>
              <a:rPr lang="en-US" altLang="zh-CN" dirty="0" smtClean="0">
                <a:solidFill>
                  <a:srgbClr val="000000"/>
                </a:solidFill>
              </a:rPr>
              <a:t>executable release</a:t>
            </a:r>
          </a:p>
          <a:p>
            <a:pPr marL="455580" lvl="1" indent="0">
              <a:buClr>
                <a:srgbClr val="3333CC"/>
              </a:buCl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                   编写</a:t>
            </a:r>
            <a:r>
              <a:rPr lang="zh-CN" altLang="en-US" dirty="0">
                <a:solidFill>
                  <a:srgbClr val="000000"/>
                </a:solidFill>
              </a:rPr>
              <a:t>迭代评估报告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每个迭代结束后：向助教提出迭代评审申请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迭代评审通过后方可进入下一个迭代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需独立完成项目开发，严禁抄袭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所有代码必须采用统一标准以便理解。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多人开发的代码看上去应像是一个人开发</a:t>
            </a:r>
            <a:r>
              <a:rPr lang="zh-CN" altLang="en-US" dirty="0" smtClean="0">
                <a:ea typeface="宋体" panose="02010600030101010101" pitchFamily="2" charset="-122"/>
              </a:rPr>
              <a:t>的。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强调通过指定严格的代码规范来进行沟通，尽可能减少不必要的详细设计文档。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代码就是文档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61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测试驱动开发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先写测试用例，再编码；代码未动，测试先行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强调“测试先行”。在编码开始之前，首先将单元测试用例写好，而后再进行编码，直至所有的单元测试都得以通过。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鼓励采用</a:t>
            </a:r>
            <a:r>
              <a:rPr lang="en-US" altLang="zh-CN" dirty="0" err="1" smtClean="0">
                <a:ea typeface="宋体" panose="02010600030101010101" pitchFamily="2" charset="-122"/>
              </a:rPr>
              <a:t>xUnit</a:t>
            </a:r>
            <a:r>
              <a:rPr lang="zh-CN" altLang="en-US" dirty="0" smtClean="0">
                <a:ea typeface="宋体" panose="02010600030101010101" pitchFamily="2" charset="-122"/>
              </a:rPr>
              <a:t>进行自动化单元测试，语句覆盖率达到</a:t>
            </a:r>
            <a:r>
              <a:rPr lang="en-US" altLang="zh-CN" dirty="0" smtClean="0">
                <a:ea typeface="宋体" panose="02010600030101010101" pitchFamily="2" charset="-122"/>
              </a:rPr>
              <a:t>100%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1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</a:t>
            </a:r>
            <a:r>
              <a:rPr lang="zh-CN" altLang="en-US" dirty="0" smtClean="0"/>
              <a:t>任务板</a:t>
            </a:r>
            <a:endParaRPr lang="zh-CN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1" y="1268760"/>
            <a:ext cx="77479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建设高效的项目团队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72234"/>
            <a:ext cx="8713788" cy="5043487"/>
          </a:xfrm>
        </p:spPr>
        <p:txBody>
          <a:bodyPr/>
          <a:lstStyle/>
          <a:p>
            <a:r>
              <a:rPr lang="zh-CN" altLang="en-US" sz="2400" dirty="0" smtClean="0"/>
              <a:t>激励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采用各种方法激励项目组成员</a:t>
            </a:r>
            <a:endParaRPr lang="en-US" altLang="zh-CN" sz="2400" dirty="0" smtClean="0"/>
          </a:p>
          <a:p>
            <a:r>
              <a:rPr lang="zh-CN" altLang="en-US" sz="2400" dirty="0" smtClean="0"/>
              <a:t>培训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培训可以是正式或非正式的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培训方式包括：课堂培训、在线培训、在岗培训（由其他项目团队成员提供）、辅导及指导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旨在提高项目团队成员能力</a:t>
            </a:r>
            <a:endParaRPr lang="en-US" altLang="zh-CN" sz="2400" dirty="0" smtClean="0"/>
          </a:p>
          <a:p>
            <a:r>
              <a:rPr lang="zh-CN" altLang="en-US" sz="2400" dirty="0" smtClean="0"/>
              <a:t>团队建设活动－－帮助各团队成员更加有效地协同工作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既可以是状态审查会上的五分钟议程，也可以是为改善人际关系而设计的、在非工作场所专门举办的体验活动。</a:t>
            </a:r>
            <a:endParaRPr lang="en-US" altLang="zh-CN" sz="2400" dirty="0" smtClean="0"/>
          </a:p>
          <a:p>
            <a:r>
              <a:rPr lang="zh-CN" altLang="en-US" sz="2400" dirty="0" smtClean="0"/>
              <a:t>制定基本规则</a:t>
            </a:r>
          </a:p>
          <a:p>
            <a:pPr lvl="1"/>
            <a:r>
              <a:rPr lang="zh-CN" altLang="en-US" sz="2400" dirty="0" smtClean="0"/>
              <a:t>对项目团队成员的可接受行为做出明确规定。尽早制定并遵守明确的规则，可减少误解，提高生产力。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9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17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47" y="1628800"/>
            <a:ext cx="8496944" cy="4772845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7</a:t>
            </a:r>
            <a:r>
              <a:rPr lang="zh-CN" altLang="en-US" sz="2400" dirty="0" smtClean="0">
                <a:solidFill>
                  <a:srgbClr val="000000"/>
                </a:solidFill>
              </a:rPr>
              <a:t>月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日</a:t>
            </a:r>
            <a:r>
              <a:rPr lang="en-US" altLang="zh-CN" sz="2400" dirty="0" smtClean="0">
                <a:solidFill>
                  <a:srgbClr val="000000"/>
                </a:solidFill>
              </a:rPr>
              <a:t>-8</a:t>
            </a:r>
            <a:r>
              <a:rPr lang="zh-CN" altLang="en-US" sz="2400" dirty="0" smtClean="0">
                <a:solidFill>
                  <a:srgbClr val="000000"/>
                </a:solidFill>
              </a:rPr>
              <a:t>月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日：要求</a:t>
            </a:r>
            <a:r>
              <a:rPr lang="zh-CN" altLang="en-US" sz="2400" dirty="0">
                <a:solidFill>
                  <a:srgbClr val="000000"/>
                </a:solidFill>
              </a:rPr>
              <a:t>平日</a:t>
            </a:r>
            <a:r>
              <a:rPr lang="zh-CN" altLang="en-US" sz="2400" dirty="0" smtClean="0">
                <a:solidFill>
                  <a:srgbClr val="000000"/>
                </a:solidFill>
              </a:rPr>
              <a:t>每天到机房参加大作业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周一 </a:t>
            </a:r>
            <a:r>
              <a:rPr lang="en-US" altLang="zh-CN" sz="2000" dirty="0" smtClean="0">
                <a:solidFill>
                  <a:srgbClr val="000000"/>
                </a:solidFill>
              </a:rPr>
              <a:t>-- </a:t>
            </a:r>
            <a:r>
              <a:rPr lang="zh-CN" altLang="en-US" sz="2000" dirty="0" smtClean="0">
                <a:solidFill>
                  <a:srgbClr val="000000"/>
                </a:solidFill>
              </a:rPr>
              <a:t>周五</a:t>
            </a:r>
            <a:r>
              <a:rPr lang="en-US" altLang="zh-CN" sz="2000" dirty="0" smtClean="0">
                <a:solidFill>
                  <a:srgbClr val="000000"/>
                </a:solidFill>
              </a:rPr>
              <a:t>: 8:30-11:30; 13:30-17:30</a:t>
            </a: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上午、下午各签到一次，每周确认一次考勤记录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选课按出勤计算，在机房打游戏按缺勤计算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选课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学院要求：建议不选，最多选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门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>
                <a:solidFill>
                  <a:srgbClr val="000000"/>
                </a:solidFill>
              </a:rPr>
              <a:t>所</a:t>
            </a:r>
            <a:r>
              <a:rPr lang="zh-CN" altLang="en-US" sz="2000" dirty="0" smtClean="0">
                <a:solidFill>
                  <a:srgbClr val="000000"/>
                </a:solidFill>
              </a:rPr>
              <a:t>选课程名称、上课时间</a:t>
            </a:r>
            <a:r>
              <a:rPr lang="en-US" altLang="zh-CN" sz="2000" dirty="0" smtClean="0">
                <a:solidFill>
                  <a:srgbClr val="000000"/>
                </a:solidFill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日上午提交给助教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请假：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临时性请假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天以内</a:t>
            </a:r>
            <a:r>
              <a:rPr lang="en-US" altLang="zh-CN" sz="2000" dirty="0" smtClean="0">
                <a:solidFill>
                  <a:srgbClr val="000000"/>
                </a:solidFill>
              </a:rPr>
              <a:t>): </a:t>
            </a:r>
            <a:r>
              <a:rPr lang="zh-CN" altLang="en-US" sz="2000" dirty="0" smtClean="0">
                <a:solidFill>
                  <a:srgbClr val="000000"/>
                </a:solidFill>
              </a:rPr>
              <a:t>向沈备军老师请假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学校安排外出活动</a:t>
            </a:r>
            <a:r>
              <a:rPr lang="en-US" altLang="zh-CN" sz="2000" dirty="0" smtClean="0">
                <a:solidFill>
                  <a:srgbClr val="000000"/>
                </a:solidFill>
              </a:rPr>
              <a:t>(3</a:t>
            </a:r>
            <a:r>
              <a:rPr lang="zh-CN" altLang="en-US" sz="2000" dirty="0" smtClean="0">
                <a:solidFill>
                  <a:srgbClr val="000000"/>
                </a:solidFill>
              </a:rPr>
              <a:t>天以上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</a:rPr>
              <a:t>：向姜丽红副院长请假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理由：生病</a:t>
            </a:r>
            <a:r>
              <a:rPr lang="zh-CN" altLang="en-US" sz="2000" dirty="0">
                <a:solidFill>
                  <a:srgbClr val="000000"/>
                </a:solidFill>
              </a:rPr>
              <a:t>、参加考试</a:t>
            </a:r>
            <a:r>
              <a:rPr lang="zh-CN" altLang="en-US" sz="2000" dirty="0" smtClean="0">
                <a:solidFill>
                  <a:srgbClr val="000000"/>
                </a:solidFill>
              </a:rPr>
              <a:t>等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</a:rPr>
              <a:t>但不包括</a:t>
            </a:r>
            <a:r>
              <a:rPr lang="en-US" altLang="zh-CN" sz="2000" dirty="0" smtClean="0">
                <a:solidFill>
                  <a:srgbClr val="000000"/>
                </a:solidFill>
              </a:rPr>
              <a:t>GRE/TOFEL</a:t>
            </a:r>
            <a:r>
              <a:rPr lang="zh-CN" altLang="en-US" sz="2000" dirty="0" smtClean="0">
                <a:solidFill>
                  <a:srgbClr val="000000"/>
                </a:solidFill>
              </a:rPr>
              <a:t>考试</a:t>
            </a:r>
            <a:r>
              <a:rPr lang="en-US" altLang="zh-CN" sz="2000" dirty="0" smtClean="0">
                <a:solidFill>
                  <a:srgbClr val="000000"/>
                </a:solidFill>
              </a:rPr>
              <a:t>)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1369907" lvl="3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18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验收答辩要求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00834"/>
            <a:ext cx="874846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验收答辩：开学后第一周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具体安排另行通知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提交所有归档材料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打包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：答辩当天拷贝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答辩</a:t>
            </a: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、演示视频文件：打包进归档材料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项目验收测试：答辩当天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验收通过</a:t>
            </a:r>
            <a:r>
              <a:rPr lang="zh-CN" altLang="en-US" dirty="0">
                <a:solidFill>
                  <a:srgbClr val="000000"/>
                </a:solidFill>
              </a:rPr>
              <a:t>才能</a:t>
            </a:r>
            <a:r>
              <a:rPr lang="zh-CN" altLang="en-US" dirty="0" smtClean="0">
                <a:solidFill>
                  <a:srgbClr val="000000"/>
                </a:solidFill>
              </a:rPr>
              <a:t>答辩：需</a:t>
            </a:r>
            <a:r>
              <a:rPr lang="zh-CN" altLang="en-US" dirty="0">
                <a:solidFill>
                  <a:srgbClr val="000000"/>
                </a:solidFill>
              </a:rPr>
              <a:t>实现相关</a:t>
            </a:r>
            <a:r>
              <a:rPr lang="zh-CN" altLang="en-US" dirty="0" smtClean="0">
                <a:solidFill>
                  <a:srgbClr val="000000"/>
                </a:solidFill>
              </a:rPr>
              <a:t>功能、需</a:t>
            </a:r>
            <a:r>
              <a:rPr lang="zh-CN" altLang="en-US" dirty="0">
                <a:solidFill>
                  <a:srgbClr val="000000"/>
                </a:solidFill>
              </a:rPr>
              <a:t>满足质量</a:t>
            </a:r>
            <a:r>
              <a:rPr lang="zh-CN" altLang="en-US" dirty="0" smtClean="0">
                <a:solidFill>
                  <a:srgbClr val="000000"/>
                </a:solidFill>
              </a:rPr>
              <a:t>要求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项目答辩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自</a:t>
            </a:r>
            <a:r>
              <a:rPr lang="zh-CN" altLang="en-US" dirty="0" smtClean="0">
                <a:solidFill>
                  <a:srgbClr val="000000"/>
                </a:solidFill>
              </a:rPr>
              <a:t>带笔记本电脑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每组</a:t>
            </a:r>
            <a:r>
              <a:rPr lang="en-US" altLang="zh-CN" dirty="0" smtClean="0">
                <a:solidFill>
                  <a:srgbClr val="000000"/>
                </a:solidFill>
              </a:rPr>
              <a:t>23</a:t>
            </a:r>
            <a:r>
              <a:rPr lang="zh-CN" altLang="en-US" dirty="0" smtClean="0">
                <a:solidFill>
                  <a:srgbClr val="000000"/>
                </a:solidFill>
              </a:rPr>
              <a:t>分钟：</a:t>
            </a: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演讲与系统演示</a:t>
            </a:r>
            <a:r>
              <a:rPr lang="en-US" altLang="zh-CN" dirty="0" smtClean="0">
                <a:solidFill>
                  <a:srgbClr val="000000"/>
                </a:solidFill>
              </a:rPr>
              <a:t>15</a:t>
            </a:r>
            <a:r>
              <a:rPr lang="zh-CN" altLang="en-US" dirty="0" smtClean="0">
                <a:solidFill>
                  <a:srgbClr val="000000"/>
                </a:solidFill>
              </a:rPr>
              <a:t>分钟，提问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内容：产品定位与价值</a:t>
            </a:r>
            <a:r>
              <a:rPr lang="zh-CN" altLang="en-US" dirty="0">
                <a:solidFill>
                  <a:srgbClr val="000000"/>
                </a:solidFill>
              </a:rPr>
              <a:t>、设计、关键技术、特色、</a:t>
            </a:r>
            <a:r>
              <a:rPr lang="zh-CN" altLang="en-US" dirty="0" smtClean="0">
                <a:solidFill>
                  <a:srgbClr val="000000"/>
                </a:solidFill>
              </a:rPr>
              <a:t>经验教训等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系统演示：采用</a:t>
            </a:r>
            <a:r>
              <a:rPr lang="zh-CN" altLang="en-US" dirty="0">
                <a:solidFill>
                  <a:srgbClr val="000000"/>
                </a:solidFill>
              </a:rPr>
              <a:t>预录视频播放方式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912745" lvl="2" indent="0">
              <a:buClr>
                <a:srgbClr val="3333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19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作业成绩组成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00834"/>
            <a:ext cx="849694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平时成绩：</a:t>
            </a:r>
            <a:r>
              <a:rPr lang="en-US" altLang="zh-CN" sz="2400" dirty="0" smtClean="0">
                <a:solidFill>
                  <a:srgbClr val="000000"/>
                </a:solidFill>
              </a:rPr>
              <a:t>30%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出勤：</a:t>
            </a:r>
            <a:r>
              <a:rPr lang="en-US" altLang="zh-CN" sz="2000" dirty="0" smtClean="0">
                <a:solidFill>
                  <a:srgbClr val="000000"/>
                </a:solidFill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</a:rPr>
              <a:t>上、下午各签到一次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无理由缺席一次扣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分，打游戏一次扣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分，扣完为止。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每日检查：</a:t>
            </a:r>
            <a:r>
              <a:rPr lang="en-US" altLang="zh-CN" sz="2000" dirty="0" smtClean="0">
                <a:solidFill>
                  <a:srgbClr val="000000"/>
                </a:solidFill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每日检查版本管理服务器中当天上交的文档和</a:t>
            </a:r>
            <a:r>
              <a:rPr lang="zh-CN" altLang="en-US" sz="1800" dirty="0" smtClean="0">
                <a:solidFill>
                  <a:srgbClr val="000000"/>
                </a:solidFill>
              </a:rPr>
              <a:t>代码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无</a:t>
            </a:r>
            <a:r>
              <a:rPr lang="zh-CN" altLang="en-US" sz="1800" dirty="0">
                <a:solidFill>
                  <a:srgbClr val="000000"/>
                </a:solidFill>
              </a:rPr>
              <a:t>正当理由连续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天工作量过少，扣除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分，直至扣完。</a:t>
            </a:r>
          </a:p>
          <a:p>
            <a:pPr lvl="2">
              <a:buClr>
                <a:srgbClr val="3333CC"/>
              </a:buClr>
            </a:pPr>
            <a:r>
              <a:rPr lang="zh-CN" altLang="en-US" sz="1800" dirty="0">
                <a:solidFill>
                  <a:srgbClr val="000000"/>
                </a:solidFill>
              </a:rPr>
              <a:t>如果学习技术，则需提交学习日志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迭代评审：</a:t>
            </a:r>
            <a:r>
              <a:rPr lang="en-US" altLang="zh-CN" sz="2000" dirty="0" smtClean="0">
                <a:solidFill>
                  <a:srgbClr val="000000"/>
                </a:solidFill>
              </a:rPr>
              <a:t>15</a:t>
            </a:r>
            <a:r>
              <a:rPr lang="zh-CN" altLang="en-US" sz="2000" dirty="0" smtClean="0">
                <a:solidFill>
                  <a:srgbClr val="000000"/>
                </a:solidFill>
              </a:rPr>
              <a:t>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每个迭代均需评审，取多个迭代成绩之后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sz="1800" dirty="0" smtClean="0">
                <a:solidFill>
                  <a:srgbClr val="000000"/>
                </a:solidFill>
              </a:rPr>
              <a:t>每个迭代评审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按计划进度按质完成迭代目标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按时、按质完成本次迭代相关文档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评审时：完整清晰阐述项目进度及技术要点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3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</a:rPr>
              <a:t>评审后：及时按评审意见进行修改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376" y="1496592"/>
            <a:ext cx="7772718" cy="502875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20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作业成绩组成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00834"/>
            <a:ext cx="8496944" cy="5457166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验收与答辩：</a:t>
            </a:r>
            <a:r>
              <a:rPr lang="en-US" altLang="zh-CN" dirty="0" smtClean="0">
                <a:solidFill>
                  <a:srgbClr val="000000"/>
                </a:solidFill>
              </a:rPr>
              <a:t>70%</a:t>
            </a: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通过验收才能进行答辩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自述</a:t>
            </a:r>
            <a:r>
              <a:rPr lang="zh-CN" altLang="en-US" dirty="0" smtClean="0">
                <a:solidFill>
                  <a:srgbClr val="000000"/>
                </a:solidFill>
              </a:rPr>
              <a:t>与演示：</a:t>
            </a:r>
            <a:r>
              <a:rPr lang="en-US" altLang="zh-CN" dirty="0" smtClean="0">
                <a:solidFill>
                  <a:srgbClr val="000000"/>
                </a:solidFill>
              </a:rPr>
              <a:t>48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演讲：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软件功能：</a:t>
            </a:r>
            <a:r>
              <a:rPr lang="en-US" altLang="zh-CN" dirty="0" smtClean="0">
                <a:solidFill>
                  <a:srgbClr val="000000"/>
                </a:solidFill>
              </a:rPr>
              <a:t>20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软件创新与难度：</a:t>
            </a:r>
            <a:r>
              <a:rPr lang="en-US" altLang="zh-CN" dirty="0">
                <a:solidFill>
                  <a:srgbClr val="000000"/>
                </a:solidFill>
              </a:rPr>
              <a:t>15</a:t>
            </a:r>
            <a:r>
              <a:rPr lang="zh-CN" altLang="en-US" dirty="0">
                <a:solidFill>
                  <a:srgbClr val="000000"/>
                </a:solidFill>
              </a:rPr>
              <a:t>分</a:t>
            </a:r>
            <a:endParaRPr lang="en-US" altLang="zh-CN" dirty="0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软件质量及产品化：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回答问题：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最终交付成果：</a:t>
            </a:r>
            <a:r>
              <a:rPr lang="en-US" altLang="zh-CN" dirty="0" smtClean="0">
                <a:solidFill>
                  <a:srgbClr val="000000"/>
                </a:solidFill>
              </a:rPr>
              <a:t>14</a:t>
            </a:r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21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机房管理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22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287812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人身安全与健康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骑车、走路注意交通安全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注意劳逸结合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财物安全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电脑、手机、钱包等贵重物品各自保管好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用电安全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最后</a:t>
            </a:r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离开机房的人确认机房门窗、空调、灯关好</a:t>
            </a: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如借用钥匙，请及时归还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23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00834"/>
            <a:ext cx="8856984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机房管理条例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每个机房门口贴有机房管理条例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非本大作业相关人员禁止入内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严禁在机房内进行游戏等娱乐活动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保持安静，不要大声喧哗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为保证上网环境，不要将过多的个人无线设备连入网络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不要移动机房桌子以免扯坏桌角电源及网线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电源网络出现故障请通知助教，不要擅自处理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离开机房前整理好自己座位桌椅及网线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节约用电：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空调温度设定为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25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度。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在机房时关掉不必要的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灯；离开机房时关掉所有灯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24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00834"/>
            <a:ext cx="8856984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保持机房卫生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不准吸烟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不准将食品带入机房</a:t>
            </a:r>
            <a:endParaRPr lang="en-US" altLang="zh-CN" dirty="0" smtClean="0">
              <a:solidFill>
                <a:srgbClr val="FF0000"/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不准将饮料带入机房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只允许带装有水或茶的带盖的杯子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注意不要把水弄撒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各自负责清理个人桌面及周围，及时将垃圾放入垃圾筐内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配合清洁工打扫卫生，保持机房干净整洁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25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503836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开关门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平日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早上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8:15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前保安开门。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下午</a:t>
            </a:r>
            <a:r>
              <a:rPr lang="en-US" altLang="zh-CN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17:30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学生离开后保安负责锁门。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如小组需要临时借用教室需与老师联系申请使用，离开机房时关好门窗和灯，并告知保安锁门。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周末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实验室不开放。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如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有特殊需求，请和老师联系申请使用。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2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3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26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8503836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注意备份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预防电脑故障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有问题及时与老师及助教联系沟通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同学之间多沟通切磋</a:t>
            </a:r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marL="1368327" lvl="3" indent="0">
              <a:buNone/>
            </a:pP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endParaRPr lang="zh-CN" altLang="en-US" dirty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35696" y="4129417"/>
            <a:ext cx="4320480" cy="16479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祝大作业顺利！愉快！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00B0F0"/>
                </a:solidFill>
                <a:latin typeface="Times New Roman" pitchFamily="18" charset="0"/>
              </a:rPr>
              <a:t>谢谢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363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3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时间、地点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项目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指导教师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机房设施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交流平台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660" y="1484784"/>
            <a:ext cx="7772718" cy="46475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第一阶段：</a:t>
            </a:r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r>
              <a:rPr lang="en-US" altLang="zh-CN" dirty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pPr lvl="1"/>
            <a:r>
              <a:rPr lang="zh-CN" altLang="en-US" dirty="0" smtClean="0"/>
              <a:t>完成项目基本要求及自选进阶功能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两个迭代以上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地点：软件</a:t>
            </a:r>
            <a:r>
              <a:rPr lang="zh-CN" altLang="en-US" dirty="0"/>
              <a:t>学院</a:t>
            </a:r>
            <a:r>
              <a:rPr lang="zh-CN" altLang="en-US" dirty="0" smtClean="0"/>
              <a:t>机房</a:t>
            </a:r>
            <a:r>
              <a:rPr lang="en-US" altLang="zh-CN" dirty="0" smtClean="0"/>
              <a:t>3101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3108</a:t>
            </a:r>
          </a:p>
          <a:p>
            <a:pPr lvl="1"/>
            <a:r>
              <a:rPr lang="zh-CN" altLang="en-US" dirty="0" smtClean="0"/>
              <a:t>时间：周一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周五：</a:t>
            </a:r>
            <a:r>
              <a:rPr lang="en-US" altLang="zh-CN" dirty="0" smtClean="0"/>
              <a:t>8:30-11:30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13:30-17:30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第二阶段：</a:t>
            </a:r>
            <a:r>
              <a:rPr lang="en-US" altLang="zh-CN" dirty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</a:t>
            </a:r>
            <a:r>
              <a:rPr lang="en-US" altLang="zh-CN" dirty="0"/>
              <a:t>-9</a:t>
            </a:r>
            <a:r>
              <a:rPr lang="zh-CN" altLang="en-US" dirty="0" smtClean="0"/>
              <a:t>月</a:t>
            </a:r>
            <a:r>
              <a:rPr lang="en-US" altLang="zh-CN" dirty="0"/>
              <a:t>8</a:t>
            </a:r>
            <a:r>
              <a:rPr lang="zh-CN" altLang="en-US" dirty="0" smtClean="0"/>
              <a:t>日</a:t>
            </a:r>
            <a:endParaRPr lang="zh-CN" altLang="en-US" dirty="0"/>
          </a:p>
          <a:p>
            <a:pPr lvl="1"/>
            <a:r>
              <a:rPr lang="zh-CN" altLang="en-US" dirty="0" smtClean="0"/>
              <a:t>进阶功能</a:t>
            </a:r>
            <a:r>
              <a:rPr lang="zh-CN" altLang="en-US" dirty="0"/>
              <a:t>、</a:t>
            </a:r>
            <a:r>
              <a:rPr lang="zh-CN" altLang="en-US" dirty="0" smtClean="0"/>
              <a:t>项目改进和优化、验收准备</a:t>
            </a:r>
            <a:endParaRPr lang="en-US" altLang="zh-CN" dirty="0"/>
          </a:p>
          <a:p>
            <a:pPr lvl="1"/>
            <a:r>
              <a:rPr lang="zh-CN" altLang="en-US" dirty="0" smtClean="0"/>
              <a:t>地点：自己安排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验收答辩：开学后第一周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具体时间另行通知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 marL="455580" lvl="1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4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625" y="1404708"/>
            <a:ext cx="7772718" cy="54532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学院项目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/>
              <a:t>7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A1</a:t>
            </a:r>
            <a:r>
              <a:rPr lang="zh-CN" altLang="en-US" dirty="0"/>
              <a:t>题	在线学习</a:t>
            </a:r>
            <a:r>
              <a:rPr lang="zh-CN" altLang="en-US" dirty="0" smtClean="0"/>
              <a:t>平台 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A2</a:t>
            </a:r>
            <a:r>
              <a:rPr lang="zh-CN" altLang="en-US" dirty="0"/>
              <a:t>题	优邻</a:t>
            </a:r>
            <a:r>
              <a:rPr lang="zh-CN" altLang="en-US" dirty="0" smtClean="0"/>
              <a:t>购 </a:t>
            </a:r>
            <a:r>
              <a:rPr lang="en-US" altLang="zh-CN" dirty="0"/>
              <a:t>3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A3</a:t>
            </a:r>
            <a:r>
              <a:rPr lang="zh-CN" altLang="en-US" dirty="0"/>
              <a:t>题	智能有声</a:t>
            </a:r>
            <a:r>
              <a:rPr lang="zh-CN" altLang="en-US" dirty="0" smtClean="0"/>
              <a:t>书 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A4</a:t>
            </a:r>
            <a:r>
              <a:rPr lang="zh-CN" altLang="en-US" dirty="0"/>
              <a:t>题	智能穿衣搭配</a:t>
            </a:r>
            <a:r>
              <a:rPr lang="zh-CN" altLang="en-US" dirty="0" smtClean="0"/>
              <a:t>系统 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r>
              <a:rPr lang="zh-CN" altLang="en-US" dirty="0" smtClean="0"/>
              <a:t>企业</a:t>
            </a:r>
            <a:r>
              <a:rPr lang="zh-CN" altLang="en-US" dirty="0"/>
              <a:t>实训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(B</a:t>
            </a:r>
            <a:r>
              <a:rPr lang="zh-CN" altLang="en-US" dirty="0" smtClean="0"/>
              <a:t>类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B1</a:t>
            </a:r>
            <a:r>
              <a:rPr lang="zh-CN" altLang="en-US" dirty="0"/>
              <a:t>题	</a:t>
            </a:r>
            <a:r>
              <a:rPr lang="en-US" altLang="zh-CN" dirty="0"/>
              <a:t>e-Life</a:t>
            </a:r>
            <a:r>
              <a:rPr lang="zh-CN" altLang="en-US" dirty="0"/>
              <a:t>智能</a:t>
            </a:r>
            <a:r>
              <a:rPr lang="zh-CN" altLang="en-US" dirty="0" smtClean="0"/>
              <a:t>生活小区 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B2</a:t>
            </a:r>
            <a:r>
              <a:rPr lang="zh-CN" altLang="en-US" dirty="0"/>
              <a:t>题	景点智能识别语言翻译</a:t>
            </a:r>
            <a:r>
              <a:rPr lang="en-US" altLang="zh-CN" dirty="0" smtClean="0"/>
              <a:t>APP  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创新项目</a:t>
            </a:r>
            <a:r>
              <a:rPr lang="en-US" altLang="zh-CN" dirty="0" smtClean="0"/>
              <a:t>(C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5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36195"/>
              </p:ext>
            </p:extLst>
          </p:nvPr>
        </p:nvGraphicFramePr>
        <p:xfrm>
          <a:off x="1242655" y="1844821"/>
          <a:ext cx="6352728" cy="4824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299"/>
                <a:gridCol w="2092367"/>
                <a:gridCol w="2899062"/>
              </a:tblGrid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教师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联系方式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角色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沈备军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13701773501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</a:rPr>
                        <a:t>主讲教师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虞洋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13638630623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企业导师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615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任锐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13816719332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开发技术指导</a:t>
                      </a:r>
                      <a:br>
                        <a:rPr lang="zh-CN" altLang="en-US" sz="2400" u="none" strike="noStrike">
                          <a:effectLst/>
                        </a:rPr>
                      </a:br>
                      <a:r>
                        <a:rPr lang="zh-CN" altLang="en-US" sz="2400" u="none" strike="noStrike">
                          <a:effectLst/>
                        </a:rPr>
                        <a:t>负责网络等基础设施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杜天蛟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15905176218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助教组长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吴秦月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18362928016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助教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李威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18221238151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助教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7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杨守亮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15608058769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助教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178"/>
            <a:ext cx="8496944" cy="114405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625" y="1700808"/>
            <a:ext cx="7772718" cy="5157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网上沟通</a:t>
            </a:r>
            <a:r>
              <a:rPr lang="zh-CN" altLang="en-US" dirty="0"/>
              <a:t>平台：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r>
              <a:rPr lang="zh-CN" altLang="en-US" dirty="0" smtClean="0"/>
              <a:t>要求全员加入</a:t>
            </a:r>
            <a:endParaRPr lang="en-US" altLang="zh-CN" dirty="0"/>
          </a:p>
          <a:p>
            <a:pPr lvl="1"/>
            <a:r>
              <a:rPr lang="zh-CN" altLang="en-US" dirty="0" smtClean="0"/>
              <a:t>入群后请修改群名片</a:t>
            </a:r>
            <a:r>
              <a:rPr lang="zh-CN" altLang="en-US" dirty="0" smtClean="0"/>
              <a:t>：组号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随时关注群</a:t>
            </a:r>
            <a:r>
              <a:rPr lang="zh-CN" altLang="en-US" dirty="0" smtClean="0"/>
              <a:t>消息</a:t>
            </a:r>
            <a:endParaRPr lang="en-US" altLang="zh-CN" smtClean="0"/>
          </a:p>
          <a:p>
            <a:pPr marL="45558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服务器（沿用软件工程导论课的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ftp</a:t>
            </a:r>
            <a:r>
              <a:rPr lang="zh-CN" altLang="en-US" dirty="0"/>
              <a:t>地址： </a:t>
            </a:r>
            <a:r>
              <a:rPr lang="en-US" altLang="zh-CN" dirty="0"/>
              <a:t>202.120.40.28</a:t>
            </a:r>
            <a:r>
              <a:rPr lang="zh-CN" altLang="en-US" dirty="0"/>
              <a:t>，端口号是</a:t>
            </a:r>
            <a:r>
              <a:rPr lang="en-US" altLang="zh-CN" dirty="0"/>
              <a:t>61673</a:t>
            </a:r>
          </a:p>
          <a:p>
            <a:pPr lvl="1">
              <a:defRPr/>
            </a:pPr>
            <a:r>
              <a:rPr lang="zh-CN" altLang="en-US" dirty="0"/>
              <a:t>学生账户：</a:t>
            </a:r>
            <a:r>
              <a:rPr lang="en-US" altLang="zh-CN" dirty="0" err="1"/>
              <a:t>SE_public</a:t>
            </a:r>
            <a:r>
              <a:rPr lang="en-US" altLang="zh-CN" dirty="0"/>
              <a:t> </a:t>
            </a:r>
            <a:r>
              <a:rPr lang="zh-CN" altLang="en-US" dirty="0"/>
              <a:t>无密码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solidFill>
                  <a:prstClr val="white"/>
                </a:solidFill>
              </a:rPr>
              <a:pPr/>
              <a:t>7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小组每日</a:t>
            </a:r>
            <a:r>
              <a:rPr lang="zh-CN" altLang="en-US" dirty="0" smtClean="0"/>
              <a:t>例会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/>
              <a:t>分钟简会，由组长主持，助教以指导者身份参与</a:t>
            </a:r>
          </a:p>
          <a:p>
            <a:r>
              <a:rPr lang="zh-CN" altLang="en-US" dirty="0"/>
              <a:t>时间固定、场地固定</a:t>
            </a:r>
            <a:endParaRPr lang="en-US" altLang="zh-CN" dirty="0"/>
          </a:p>
          <a:p>
            <a:r>
              <a:rPr lang="zh-CN" altLang="en-US" dirty="0"/>
              <a:t>会议内容</a:t>
            </a:r>
            <a:endParaRPr lang="en-US" altLang="zh-CN" dirty="0"/>
          </a:p>
          <a:p>
            <a:pPr lvl="1"/>
            <a:r>
              <a:rPr lang="zh-CN" altLang="en-US" dirty="0"/>
              <a:t>昨天做了什么</a:t>
            </a:r>
            <a:endParaRPr lang="en-US" altLang="zh-CN" dirty="0"/>
          </a:p>
          <a:p>
            <a:pPr lvl="1"/>
            <a:r>
              <a:rPr lang="zh-CN" altLang="en-US" dirty="0"/>
              <a:t>今天准备做什么</a:t>
            </a:r>
            <a:endParaRPr lang="en-US" altLang="zh-CN" dirty="0"/>
          </a:p>
          <a:p>
            <a:pPr lvl="1"/>
            <a:r>
              <a:rPr lang="zh-CN" altLang="en-US" dirty="0"/>
              <a:t>遇到什么问题</a:t>
            </a:r>
            <a:endParaRPr lang="en-US" altLang="zh-CN" dirty="0"/>
          </a:p>
          <a:p>
            <a:pPr lvl="2"/>
            <a:r>
              <a:rPr lang="zh-CN" altLang="en-US" dirty="0"/>
              <a:t>问题的解决方案不在会上讨论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6/26/2017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E0DE-8EB9-4FBE-AE9F-80811437EAF9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1pPr>
            <a:lvl2pPr marL="37801292" indent="-37345663"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2pPr>
            <a:lvl3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3pPr>
            <a:lvl4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4pPr>
            <a:lvl5pPr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5pPr>
            <a:lvl6pPr marL="45563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6pPr>
            <a:lvl7pPr marL="91125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7pPr>
            <a:lvl8pPr marL="136688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8pPr>
            <a:lvl9pPr marL="18225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-108" charset="0"/>
                <a:ea typeface="ＭＳ Ｐゴシック" pitchFamily="-108" charset="-128"/>
              </a:defRPr>
            </a:lvl9pPr>
          </a:lstStyle>
          <a:p>
            <a:fld id="{0058BA41-D727-4DDC-8B9A-6E9EA39A88D7}" type="slidenum">
              <a:rPr lang="en-US" altLang="zh-CN" sz="1200">
                <a:solidFill>
                  <a:srgbClr val="000000"/>
                </a:solidFill>
                <a:latin typeface="Tahoma" pitchFamily="-108" charset="0"/>
              </a:rPr>
              <a:pPr/>
              <a:t>9</a:t>
            </a:fld>
            <a:endParaRPr lang="en-US" altLang="zh-CN" sz="1200">
              <a:solidFill>
                <a:srgbClr val="000000"/>
              </a:solidFill>
              <a:latin typeface="Tahoma" pitchFamily="-10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660" y="1400834"/>
            <a:ext cx="7772718" cy="545716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总体安排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相关要求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版本管理要求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开发要求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团队建设要求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出勤要求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答辩</a:t>
            </a:r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要求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pPr lvl="1"/>
            <a:r>
              <a:rPr lang="zh-CN" altLang="en-US" dirty="0" smtClean="0"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成绩组成</a:t>
            </a:r>
            <a:endParaRPr lang="en-US" altLang="zh-CN" dirty="0" smtClean="0"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-108" charset="0"/>
                <a:ea typeface="SimSun" pitchFamily="-108" charset="-122"/>
                <a:cs typeface="Times New Roman" pitchFamily="-108" charset="0"/>
              </a:rPr>
              <a:t>注意事项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Times New Roman" pitchFamily="-108" charset="0"/>
              <a:ea typeface="SimSun" pitchFamily="-108" charset="-122"/>
              <a:cs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1641</Words>
  <Application>Microsoft Office PowerPoint</Application>
  <PresentationFormat>全屏显示(4:3)</PresentationFormat>
  <Paragraphs>280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ＭＳ Ｐゴシック</vt:lpstr>
      <vt:lpstr>ZapfDingbats</vt:lpstr>
      <vt:lpstr>ZapfHumnst BT</vt:lpstr>
      <vt:lpstr>宋体</vt:lpstr>
      <vt:lpstr>宋体</vt:lpstr>
      <vt:lpstr>微软雅黑</vt:lpstr>
      <vt:lpstr>Arial Narrow</vt:lpstr>
      <vt:lpstr>Calibri</vt:lpstr>
      <vt:lpstr>Comic Sans MS</vt:lpstr>
      <vt:lpstr>Tahoma</vt:lpstr>
      <vt:lpstr>Times New Roman</vt:lpstr>
      <vt:lpstr>Wingdings</vt:lpstr>
      <vt:lpstr>1_Kurose</vt:lpstr>
      <vt:lpstr>2019软件开发技术大型课程设计  (大二暑期大作业) </vt:lpstr>
      <vt:lpstr>Outline</vt:lpstr>
      <vt:lpstr>Outline</vt:lpstr>
      <vt:lpstr>时间安排</vt:lpstr>
      <vt:lpstr>项目 (26组)</vt:lpstr>
      <vt:lpstr>指导教师</vt:lpstr>
      <vt:lpstr>交流</vt:lpstr>
      <vt:lpstr>小组每日例会</vt:lpstr>
      <vt:lpstr>Outline</vt:lpstr>
      <vt:lpstr>版本管理要求</vt:lpstr>
      <vt:lpstr>持续集成</vt:lpstr>
      <vt:lpstr>开发要求</vt:lpstr>
      <vt:lpstr>代码规范</vt:lpstr>
      <vt:lpstr>测试驱动开发</vt:lpstr>
      <vt:lpstr>Sprint 任务板</vt:lpstr>
      <vt:lpstr>建设高效的项目团队</vt:lpstr>
      <vt:lpstr>出勤要求</vt:lpstr>
      <vt:lpstr>验收答辩要求</vt:lpstr>
      <vt:lpstr>大作业成绩组成</vt:lpstr>
      <vt:lpstr>大作业成绩组成</vt:lpstr>
      <vt:lpstr>Outline</vt:lpstr>
      <vt:lpstr>安全问题</vt:lpstr>
      <vt:lpstr>机房管理</vt:lpstr>
      <vt:lpstr>机房管理(续)</vt:lpstr>
      <vt:lpstr>机房管理(续)</vt:lpstr>
      <vt:lpstr>其他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服务管理 IT Service Management</dc:title>
  <dc:creator>Yu</dc:creator>
  <cp:lastModifiedBy>bjshen</cp:lastModifiedBy>
  <cp:revision>608</cp:revision>
  <dcterms:created xsi:type="dcterms:W3CDTF">2012-09-02T09:15:10Z</dcterms:created>
  <dcterms:modified xsi:type="dcterms:W3CDTF">2019-06-30T01:43:21Z</dcterms:modified>
</cp:coreProperties>
</file>