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0"/>
  </p:notesMasterIdLst>
  <p:sldIdLst>
    <p:sldId id="256" r:id="rId2"/>
    <p:sldId id="257" r:id="rId3"/>
    <p:sldId id="258" r:id="rId4"/>
    <p:sldId id="265" r:id="rId5"/>
    <p:sldId id="274" r:id="rId6"/>
    <p:sldId id="26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66" r:id="rId15"/>
    <p:sldId id="259" r:id="rId16"/>
    <p:sldId id="261" r:id="rId17"/>
    <p:sldId id="262" r:id="rId18"/>
    <p:sldId id="260" r:id="rId19"/>
    <p:sldId id="263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9144000" cy="5143500" type="screen16x9"/>
  <p:notesSz cx="6858000" cy="9144000"/>
  <p:embeddedFontLst>
    <p:embeddedFont>
      <p:font typeface="Montserrat" panose="020B0604020202020204" charset="0"/>
      <p:regular r:id="rId41"/>
      <p:bold r:id="rId42"/>
      <p:italic r:id="rId43"/>
      <p:boldItalic r:id="rId44"/>
    </p:embeddedFont>
    <p:embeddedFont>
      <p:font typeface="Nixie One" panose="020B0604020202020204" charset="0"/>
      <p:regular r:id="rId45"/>
    </p:embeddedFont>
    <p:embeddedFont>
      <p:font typeface="Helvetica Neue" panose="020B0604020202020204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161553-5C46-42B7-B855-69976A587EE0}">
  <a:tblStyle styleId="{28161553-5C46-42B7-B855-69976A587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6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77a5a0f7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77a5a0f7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51647" y="2099402"/>
            <a:ext cx="753748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>
                <a:latin typeface="Muli"/>
              </a:rPr>
              <a:t>Webstie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Kinh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Doanh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Khóa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Học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Trực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Tuyến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Đơn</a:t>
            </a:r>
            <a:r>
              <a:rPr lang="en-US" sz="4000" dirty="0" smtClean="0">
                <a:latin typeface="Muli"/>
              </a:rPr>
              <a:t> </a:t>
            </a:r>
            <a:r>
              <a:rPr lang="en-US" sz="4000" dirty="0" err="1" smtClean="0">
                <a:latin typeface="Muli"/>
              </a:rPr>
              <a:t>Giản</a:t>
            </a:r>
            <a:endParaRPr sz="4000" dirty="0">
              <a:latin typeface="Mul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895" y="4594238"/>
            <a:ext cx="2759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uli"/>
              </a:rPr>
              <a:t>ĐINH NGUYỄN TRỌNG NGHĨA</a:t>
            </a:r>
            <a:endParaRPr lang="en-US" dirty="0">
              <a:solidFill>
                <a:schemeClr val="tx1"/>
              </a:solidFill>
              <a:latin typeface="Mul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00850" y="4301851"/>
            <a:ext cx="22002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bg1">
                  <a:lumMod val="25000"/>
                  <a:lumOff val="75000"/>
                </a:schemeClr>
              </a:buClr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NGUYỄN VĂN LÀNH</a:t>
            </a:r>
          </a:p>
          <a:p>
            <a:pPr lvl="0">
              <a:spcBef>
                <a:spcPts val="600"/>
              </a:spcBef>
              <a:buClr>
                <a:schemeClr val="bg1">
                  <a:lumMod val="25000"/>
                  <a:lumOff val="75000"/>
                </a:schemeClr>
              </a:buClr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TRẦN KHÁNH NHẬT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28895" y="4270710"/>
            <a:ext cx="193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Giáo viên hướng dẫn:</a:t>
            </a:r>
            <a:endParaRPr lang="en-GB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0850" y="3994074"/>
            <a:ext cx="189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Nhóm thực hiện:</a:t>
            </a:r>
            <a:endParaRPr lang="en-GB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72" y="183155"/>
            <a:ext cx="5582286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cấp</a:t>
            </a:r>
            <a:r>
              <a:rPr lang="en-US" sz="2800" dirty="0" smtClean="0">
                <a:latin typeface="Muli"/>
              </a:rPr>
              <a:t> 2 </a:t>
            </a:r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viên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72" y="616864"/>
            <a:ext cx="6033246" cy="4255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74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72" y="183155"/>
            <a:ext cx="5582286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cấp</a:t>
            </a:r>
            <a:r>
              <a:rPr lang="en-US" sz="2800" dirty="0" smtClean="0">
                <a:latin typeface="Muli"/>
              </a:rPr>
              <a:t> 2 </a:t>
            </a:r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giáo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viên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32" y="690282"/>
            <a:ext cx="5370195" cy="4309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02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72" y="183155"/>
            <a:ext cx="5582286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cấp</a:t>
            </a:r>
            <a:r>
              <a:rPr lang="en-US" sz="2800" dirty="0" smtClean="0">
                <a:latin typeface="Muli"/>
              </a:rPr>
              <a:t> 2 </a:t>
            </a:r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khóa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72" y="968188"/>
            <a:ext cx="5853952" cy="39042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9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72" y="183155"/>
            <a:ext cx="5582286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cấp</a:t>
            </a:r>
            <a:r>
              <a:rPr lang="en-US" sz="2800" dirty="0" smtClean="0">
                <a:latin typeface="Muli"/>
              </a:rPr>
              <a:t> 2 </a:t>
            </a:r>
            <a:r>
              <a:rPr lang="en-US" sz="2800" dirty="0" err="1" smtClean="0">
                <a:latin typeface="Muli"/>
              </a:rPr>
              <a:t>quản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lý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khóa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học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864" y="2421958"/>
            <a:ext cx="202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Muli"/>
              </a:rPr>
              <a:t>Diagram</a:t>
            </a:r>
            <a:endParaRPr lang="en-US" sz="30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7904" y="2230723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52" y="744071"/>
            <a:ext cx="6277666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107156" y="3204375"/>
            <a:ext cx="2750344" cy="1581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6800" b="1" smtClean="0">
                <a:solidFill>
                  <a:srgbClr val="0E293C"/>
                </a:solidFill>
              </a:rPr>
              <a:t>Demo</a:t>
            </a:r>
            <a:endParaRPr sz="6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 rot="10800000" flipV="1">
            <a:off x="2228851" y="264314"/>
            <a:ext cx="6172199" cy="907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Muli"/>
              </a:rPr>
              <a:t>Giới thiệu tổng quan</a:t>
            </a:r>
            <a:endParaRPr dirty="0">
              <a:latin typeface="Muli"/>
            </a:endParaRP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21757" y="1476525"/>
            <a:ext cx="6307931" cy="197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sz="22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smtClean="0">
                <a:solidFill>
                  <a:schemeClr val="tx2">
                    <a:lumMod val="50000"/>
                  </a:schemeClr>
                </a:solidFill>
                <a:latin typeface="Nixie One"/>
                <a:sym typeface="Nixie One"/>
              </a:rPr>
              <a:t>Lý do</a:t>
            </a:r>
            <a:endParaRPr sz="3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1857376" y="2085600"/>
            <a:ext cx="7186612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Quy trình người học đăng ký. 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Quy trình người học lựa chọn và thanh toán một khóa học.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 Quy trình người học đăng nhập và tiến hành học tập.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 Quy trình giảng viên quản lý các khóa học.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 Quy trình giảng viên quản lý học viên.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 Quy trình giảng viên lựa chọn các kênh thanh toán.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 Quy trình giảng viên truy suất báo cáo doanh thu.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200">
                <a:solidFill>
                  <a:schemeClr val="accent1">
                    <a:lumMod val="40000"/>
                    <a:lumOff val="60000"/>
                  </a:schemeClr>
                </a:solidFill>
                <a:latin typeface="Muli"/>
              </a:rPr>
              <a:t> Quy trình trao đổi giữa người học và giảng viên</a:t>
            </a: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Thành viên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807370" y="1928812"/>
            <a:ext cx="2728912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25000"/>
                  <a:lumOff val="75000"/>
                </a:schemeClr>
              </a:buClr>
            </a:pPr>
            <a:r>
              <a:rPr lang="en" sz="20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NGUYỄN </a:t>
            </a:r>
            <a:r>
              <a:rPr lang="en" sz="2000" b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VĂN LÀNH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25000"/>
                  <a:lumOff val="75000"/>
                </a:schemeClr>
              </a:buClr>
            </a:pPr>
            <a:r>
              <a:rPr lang="en" sz="2000" b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TRẦN </a:t>
            </a:r>
            <a:r>
              <a:rPr lang="en" sz="20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KHÁNH NHẬT</a:t>
            </a:r>
            <a:r>
              <a:rPr lang="en" sz="2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r>
              <a:rPr lang="en" sz="2800" b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{28161553-5C46-42B7-B855-69976A587EE0}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967903" y="1140403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7" name="Google Shape;5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5" name="Google Shape;535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5" name="Google Shape;545;p32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569681" y="816908"/>
            <a:ext cx="300256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err="1" smtClean="0">
                <a:latin typeface="Muli"/>
              </a:rPr>
              <a:t>Nội</a:t>
            </a:r>
            <a:r>
              <a:rPr lang="en-US" sz="4800" smtClean="0">
                <a:latin typeface="Muli"/>
              </a:rPr>
              <a:t> Dung</a:t>
            </a:r>
            <a:endParaRPr sz="4800" dirty="0">
              <a:latin typeface="Muli"/>
            </a:endParaRPr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Hexagon 1"/>
          <p:cNvSpPr/>
          <p:nvPr/>
        </p:nvSpPr>
        <p:spPr>
          <a:xfrm>
            <a:off x="101108" y="3292481"/>
            <a:ext cx="2154216" cy="1765294"/>
          </a:xfrm>
          <a:prstGeom prst="hexag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latin typeface="Muli"/>
              </a:rPr>
              <a:t>Lý Do </a:t>
            </a:r>
            <a:br>
              <a:rPr lang="en-GB" sz="2400" smtClean="0">
                <a:latin typeface="Muli"/>
              </a:rPr>
            </a:br>
            <a:r>
              <a:rPr lang="en-GB" sz="2400" smtClean="0">
                <a:latin typeface="Muli"/>
              </a:rPr>
              <a:t>Nhu Cầu</a:t>
            </a:r>
            <a:endParaRPr lang="en-GB" sz="2400">
              <a:latin typeface="Muli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2002771" y="2369155"/>
            <a:ext cx="2043112" cy="1740001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latin typeface="Muli"/>
              </a:rPr>
              <a:t>Sơ lược </a:t>
            </a:r>
          </a:p>
          <a:p>
            <a:pPr algn="ctr"/>
            <a:r>
              <a:rPr lang="en-GB" sz="2400" smtClean="0">
                <a:latin typeface="Muli"/>
              </a:rPr>
              <a:t>kỹ thuật</a:t>
            </a:r>
            <a:endParaRPr lang="en-GB" sz="2400">
              <a:latin typeface="Muli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3736180" y="3292482"/>
            <a:ext cx="2107407" cy="1765293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latin typeface="Muli"/>
              </a:rPr>
              <a:t>Phân tích hệ thống</a:t>
            </a:r>
            <a:endParaRPr lang="en-GB" sz="2400">
              <a:latin typeface="Muli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5579270" y="2415299"/>
            <a:ext cx="2138548" cy="1693857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latin typeface="Muli"/>
              </a:rPr>
              <a:t>Phân tích xử lý</a:t>
            </a:r>
            <a:endParaRPr lang="en-GB" sz="2400">
              <a:latin typeface="Muli"/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6715127" y="253187"/>
            <a:ext cx="2345248" cy="1889938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latin typeface="Muli"/>
              </a:rPr>
              <a:t>Demo</a:t>
            </a:r>
          </a:p>
          <a:p>
            <a:pPr algn="ctr"/>
            <a:r>
              <a:rPr lang="en-GB" sz="2400" smtClean="0">
                <a:latin typeface="Muli"/>
              </a:rPr>
              <a:t>Sản phẩm</a:t>
            </a:r>
            <a:endParaRPr lang="en-GB" sz="2400">
              <a:latin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3" name="Google Shape;553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4" name="Google Shape;554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1" name="Google Shape;581;p3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2" name="Google Shape;582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8" name="Google Shape;588;p3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6" name="Google Shape;596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3" name="Google Shape;603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6" name="Google Shape;606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8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Google Shape;610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1" name="Google Shape;611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5" name="Google Shape;615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1" name="Google Shape;621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2" name="Google Shape;642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5" name="Google Shape;645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49" name="Google Shape;649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3" name="Google Shape;653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38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2" name="Google Shape;662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5" name="Google Shape;66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8" name="Google Shape;668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1" name="Google Shape;671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4" name="Google Shape;674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79" name="Google Shape;679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2" name="Google Shape;682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38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7" name="Google Shape;687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0" name="Google Shape;690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6" name="Google Shape;696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99" name="Google Shape;699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5" name="Google Shape;705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1" name="Google Shape;711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38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19" name="Google Shape;719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2" name="Google Shape;722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5" name="Google Shape;725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38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29" name="Google Shape;729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2" name="Google Shape;732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8" name="Google Shape;738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38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3" name="Google Shape;743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6" name="Google Shape;746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38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9" name="Google Shape;749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0" name="Google Shape;750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3" name="Google Shape;753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38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59" name="Google Shape;759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2" name="Google Shape;762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7" name="Google Shape;767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1" name="Google Shape;771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4" name="Google Shape;774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8" name="Google Shape;778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4" name="Google Shape;784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7" name="Google Shape;787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38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3" name="Google Shape;793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4" name="Google Shape;794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7" name="Google Shape;797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38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3" name="Google Shape;803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7" name="Google Shape;807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38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4" name="Google Shape;814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38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19" name="Google Shape;819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8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4" name="Google Shape;824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0" name="Google Shape;830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4" name="Google Shape;834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8" name="Google Shape;838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4" name="Google Shape;844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0" name="Google Shape;850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3" name="Google Shape;853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3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1" name="Google Shape;861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7" name="Google Shape;86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69" name="Google Shape;869;p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1" name="Google Shape;87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38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5" name="Google Shape;87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38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5" name="Google Shape;885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2" name="Google Shape;892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7" name="Google Shape;897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1" name="Google Shape;901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7" name="Google Shape;907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1" name="Google Shape;911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6" name="Google Shape;916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2" name="Google Shape;922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29" name="Google Shape;929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2" name="Google Shape;932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6" name="Google Shape;936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3" name="Google Shape;943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49" name="Google Shape;949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3" name="Google Shape;953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4" name="Google Shape;954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4" name="Google Shape;964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1" name="Google Shape;971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6" name="Google Shape;976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2" name="Google Shape;982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8" name="Google Shape;988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89" name="Google Shape;989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4" name="Google Shape;994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99" name="Google Shape;999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4" name="Google Shape;1004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5" name="Google Shape;100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5" name="Google Shape;1015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6" name="Google Shape;1016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9" name="Google Shape;1019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0" name="Google Shape;102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0" name="Google Shape;1030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1" name="Google Shape;1031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5" name="Google Shape;1035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6" name="Google Shape;103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6" name="Google Shape;1046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7" name="Google Shape;1047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5" name="Google Shape;1055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0" name="Google Shape;1060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5" name="Google Shape;1065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1" name="Google Shape;1071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78" name="Google Shape;1078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2" name="Google Shape;1082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88" name="Google Shape;1088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5" name="Google Shape;1095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99" name="Google Shape;1099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4" name="Google Shape;1104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1" name="Google Shape;1111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19" name="Google Shape;1119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4" name="Google Shape;1124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28" name="Google Shape;1128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2" name="Google Shape;1132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7" name="Google Shape;1137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2" name="Google Shape;1142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48" name="Google Shape;1148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5" name="Google Shape;1155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3" name="Google Shape;1163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6" name="Google Shape;1176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1" name="Google Shape;1181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5" name="Google Shape;1185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2" name="Google Shape;1192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1" name="Google Shape;1201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3" name="Google Shape;1213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4" name="Google Shape;1214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7" name="Google Shape;1227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0" name="Google Shape;1240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7" name="Google Shape;1247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3" name="Google Shape;1263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8" name="Google Shape;1268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69" name="Google Shape;1269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0" name="Google Shape;1270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3" name="Google Shape;1273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4" name="Google Shape;1274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7" name="Google Shape;1277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78" name="Google Shape;1278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1" name="Google Shape;1281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2" name="Google Shape;1282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5" name="Google Shape;1285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6" name="Google Shape;1286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4" name="Google Shape;1294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5" name="Google Shape;1295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0" name="Google Shape;1320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1" name="Google Shape;1321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3" name="Google Shape;1323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4" name="Google Shape;1324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6" name="Google Shape;1326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7" name="Google Shape;132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9" name="Google Shape;1329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30" name="Google Shape;1330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0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6" name="Google Shape;1336;p40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7" name="Google Shape;1337;p40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1338" name="Google Shape;133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" name="Google Shape;1343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5" name="Google Shape;1345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6" name="Google Shape;1346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7" name="Google Shape;1347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48" name="Google Shape;1348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49" name="Google Shape;1349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0" name="Google Shape;1350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1" name="Google Shape;1351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2" name="Google Shape;1352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3" name="Google Shape;1353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4" name="Google Shape;1354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5" name="Google Shape;1355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6" name="Google Shape;1356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7" name="Google Shape;1357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436564"/>
            <a:ext cx="4117182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uli"/>
              </a:rPr>
              <a:t>G</a:t>
            </a:r>
            <a:r>
              <a:rPr lang="en" sz="3200" smtClean="0">
                <a:latin typeface="Muli"/>
              </a:rPr>
              <a:t>iới thiệu tổng quan lý do - nhu cầu</a:t>
            </a:r>
            <a:endParaRPr sz="3200">
              <a:latin typeface="Muli"/>
            </a:endParaRPr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1546">
            <a:off x="7454803" y="-8056"/>
            <a:ext cx="2391930" cy="4889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Giới thiệu công nghệ</a:t>
            </a:r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smtClean="0"/>
              <a:t>Asp .Net core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smtClean="0"/>
              <a:t>ajax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smtClean="0"/>
              <a:t>Jquery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smtClean="0"/>
              <a:t>Mustache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smtClean="0"/>
              <a:t>Momo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smtClean="0"/>
              <a:t>Git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84198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Phân tích hệ thống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357746" y="1715883"/>
            <a:ext cx="7218218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 smtClean="0">
                <a:solidFill>
                  <a:schemeClr val="tx1"/>
                </a:solidFill>
              </a:rPr>
              <a:t>Quy </a:t>
            </a:r>
            <a:r>
              <a:rPr lang="vi-VN" sz="2000">
                <a:solidFill>
                  <a:schemeClr val="tx1"/>
                </a:solidFill>
              </a:rPr>
              <a:t>trình người học đăng ký. 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Quy trình người học lựa chọn và thanh toán một khóa học.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 Quy trình người học đăng nhập và tiến hành học tập.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 Quy trình giảng viên quản lý các khóa học.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 Quy trình giảng viên quản lý học viên.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 Quy trình giảng viên lựa chọn các kênh thanh toán.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 Quy trình giảng viên truy suất báo cáo doanh thu.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vi-VN" sz="2000">
                <a:solidFill>
                  <a:schemeClr val="tx1"/>
                </a:solidFill>
              </a:rPr>
              <a:t> Quy trình trao đổi giữa người học và giảng viên</a:t>
            </a:r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 flipH="1">
            <a:off x="7467599" y="207818"/>
            <a:ext cx="443344" cy="86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8440325" y="2380900"/>
            <a:ext cx="45719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885" y="202785"/>
            <a:ext cx="4894730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Mô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hình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thực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thể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kết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hợp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ERD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22" y="815788"/>
            <a:ext cx="6340419" cy="4096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76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885" y="202785"/>
            <a:ext cx="4894730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Mức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ngữ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cảnh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46" y="1098299"/>
            <a:ext cx="6098372" cy="3312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01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885" y="202785"/>
            <a:ext cx="4894730" cy="433709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Muli"/>
              </a:rPr>
              <a:t>Phân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rã</a:t>
            </a:r>
            <a:r>
              <a:rPr lang="en-US" sz="2800" dirty="0" smtClean="0">
                <a:latin typeface="Muli"/>
              </a:rPr>
              <a:t> cấp1 (</a:t>
            </a:r>
            <a:r>
              <a:rPr lang="en-US" sz="2800" dirty="0" err="1" smtClean="0">
                <a:latin typeface="Muli"/>
              </a:rPr>
              <a:t>mức</a:t>
            </a:r>
            <a:r>
              <a:rPr lang="en-US" sz="2800" dirty="0" smtClean="0">
                <a:latin typeface="Muli"/>
              </a:rPr>
              <a:t> </a:t>
            </a:r>
            <a:r>
              <a:rPr lang="en-US" sz="2800" dirty="0" err="1" smtClean="0">
                <a:latin typeface="Muli"/>
              </a:rPr>
              <a:t>đỉnh</a:t>
            </a:r>
            <a:r>
              <a:rPr lang="en-US" sz="2800" dirty="0" smtClean="0">
                <a:latin typeface="Muli"/>
              </a:rPr>
              <a:t>)</a:t>
            </a:r>
            <a:endParaRPr lang="en-US" sz="2800" dirty="0">
              <a:latin typeface="Mul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2546" y="905435"/>
            <a:ext cx="6098372" cy="3967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976" y="2384611"/>
            <a:ext cx="13447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Muli"/>
              </a:rPr>
              <a:t>DFD</a:t>
            </a:r>
            <a:endParaRPr lang="en-US" sz="3800" dirty="0">
              <a:latin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763" y="22307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72" y="762001"/>
            <a:ext cx="6033246" cy="4110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31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1067</Words>
  <Application>Microsoft Office PowerPoint</Application>
  <PresentationFormat>On-screen Show (16:9)</PresentationFormat>
  <Paragraphs>211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Montserrat</vt:lpstr>
      <vt:lpstr>Nixie One</vt:lpstr>
      <vt:lpstr>Arial</vt:lpstr>
      <vt:lpstr>Helvetica Neue</vt:lpstr>
      <vt:lpstr>Muli</vt:lpstr>
      <vt:lpstr>Wingdings</vt:lpstr>
      <vt:lpstr>Calibri</vt:lpstr>
      <vt:lpstr>Imogen template</vt:lpstr>
      <vt:lpstr>Webstie Kinh Doanh Khóa Học Trực Tuyến Đơn Giản</vt:lpstr>
      <vt:lpstr>Thành viên</vt:lpstr>
      <vt:lpstr>Nội Dung</vt:lpstr>
      <vt:lpstr>Giới thiệu tổng quan lý do - nhu cầu</vt:lpstr>
      <vt:lpstr>Giới thiệu công nghệ</vt:lpstr>
      <vt:lpstr>Phân tích hệ thống</vt:lpstr>
      <vt:lpstr>Mô hình thực thể kết hợp</vt:lpstr>
      <vt:lpstr>Mức ngữ cảnh</vt:lpstr>
      <vt:lpstr>Phân rã cấp1 (mức đỉnh)</vt:lpstr>
      <vt:lpstr>Phân rã cấp 2 quản lý học viên</vt:lpstr>
      <vt:lpstr>Phân rã cấp 2 quản lý giáo viên</vt:lpstr>
      <vt:lpstr>Phân rã cấp 2 quản lý khóa học</vt:lpstr>
      <vt:lpstr>Phân rã cấp 2 quản lý khóa học</vt:lpstr>
      <vt:lpstr>Demo</vt:lpstr>
      <vt:lpstr>Giới thiệu tổng quan</vt:lpstr>
      <vt:lpstr>This is a slide title</vt:lpstr>
      <vt:lpstr>BIG concept</vt:lpstr>
      <vt:lpstr>PowerPoint Presentation</vt:lpstr>
      <vt:lpstr>You can also split your content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Doanh Khóa Học Trực Tuyến Đơn Giảng</dc:title>
  <cp:lastModifiedBy>Lanh Nguyen</cp:lastModifiedBy>
  <cp:revision>34</cp:revision>
  <dcterms:modified xsi:type="dcterms:W3CDTF">2020-08-12T10:45:42Z</dcterms:modified>
</cp:coreProperties>
</file>