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embeddedFontLst>
    <p:embeddedFont>
      <p:font typeface="Oswald ExtraLight"/>
      <p:regular r:id="rId17"/>
      <p:bold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Oswald Light"/>
      <p:regular r:id="rId23"/>
      <p:bold r:id="rId24"/>
    </p:embeddedFont>
    <p:embeddedFont>
      <p:font typeface="Oswald SemiBold"/>
      <p:regular r:id="rId25"/>
      <p:bold r:id="rId26"/>
    </p:embeddedFont>
    <p:embeddedFont>
      <p:font typeface="Oswald"/>
      <p:regular r:id="rId27"/>
      <p:bold r:id="rId28"/>
    </p:embeddedFont>
    <p:embeddedFont>
      <p:font typeface="Lalezar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0" roundtripDataSignature="AMtx7mhfYGY0jJG9Jb2/s1EUiVOOAx6y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OswaldLight-bold.fntdata"/><Relationship Id="rId23" Type="http://schemas.openxmlformats.org/officeDocument/2006/relationships/font" Target="fonts/Oswald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SemiBold-bold.fntdata"/><Relationship Id="rId25" Type="http://schemas.openxmlformats.org/officeDocument/2006/relationships/font" Target="fonts/OswaldSemiBold-regular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leza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ExtraLigh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font" Target="fonts/OswaldExtra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1e90cf8b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51e90cf8bd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1e90cf8b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51e90cf8bd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1e90cf8b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51e90cf8bd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image" Target="../media/image2.png"/><Relationship Id="rId5" Type="http://schemas.openxmlformats.org/officeDocument/2006/relationships/image" Target="../media/image4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Relationship Id="rId4" Type="http://schemas.openxmlformats.org/officeDocument/2006/relationships/image" Target="../media/image2.png"/><Relationship Id="rId5" Type="http://schemas.openxmlformats.org/officeDocument/2006/relationships/image" Target="../media/image4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Relationship Id="rId4" Type="http://schemas.openxmlformats.org/officeDocument/2006/relationships/image" Target="../media/image4.gif"/><Relationship Id="rId5" Type="http://schemas.openxmlformats.org/officeDocument/2006/relationships/image" Target="../media/image9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2.png"/><Relationship Id="rId5" Type="http://schemas.openxmlformats.org/officeDocument/2006/relationships/image" Target="../media/image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Relationship Id="rId4" Type="http://schemas.openxmlformats.org/officeDocument/2006/relationships/image" Target="../media/image2.png"/><Relationship Id="rId5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Relationship Id="rId4" Type="http://schemas.openxmlformats.org/officeDocument/2006/relationships/image" Target="../media/image2.png"/><Relationship Id="rId5" Type="http://schemas.openxmlformats.org/officeDocument/2006/relationships/image" Target="../media/image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4.gif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Relationship Id="rId4" Type="http://schemas.openxmlformats.org/officeDocument/2006/relationships/image" Target="../media/image4.gif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4.gif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Relationship Id="rId4" Type="http://schemas.openxmlformats.org/officeDocument/2006/relationships/image" Target="../media/image2.png"/><Relationship Id="rId5" Type="http://schemas.openxmlformats.org/officeDocument/2006/relationships/image" Target="../media/image4.gif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Relationship Id="rId4" Type="http://schemas.openxmlformats.org/officeDocument/2006/relationships/image" Target="../media/image2.png"/><Relationship Id="rId5" Type="http://schemas.openxmlformats.org/officeDocument/2006/relationships/image" Target="../media/image4.gif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15572"/>
          <a:stretch/>
        </p:blipFill>
        <p:spPr>
          <a:xfrm>
            <a:off x="0" y="0"/>
            <a:ext cx="18287999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-1896844" y="5132135"/>
            <a:ext cx="10561391" cy="10877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6338514" y="-2103114"/>
            <a:ext cx="14071607" cy="144932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"/>
          <p:cNvGrpSpPr/>
          <p:nvPr/>
        </p:nvGrpSpPr>
        <p:grpSpPr>
          <a:xfrm>
            <a:off x="-4331215" y="-167390"/>
            <a:ext cx="11319133" cy="10454390"/>
            <a:chOff x="0" y="-38100"/>
            <a:chExt cx="2981171" cy="2753420"/>
          </a:xfrm>
        </p:grpSpPr>
        <p:sp>
          <p:nvSpPr>
            <p:cNvPr id="88" name="Google Shape;88;p1"/>
            <p:cNvSpPr/>
            <p:nvPr/>
          </p:nvSpPr>
          <p:spPr>
            <a:xfrm>
              <a:off x="0" y="0"/>
              <a:ext cx="2981171" cy="2715320"/>
            </a:xfrm>
            <a:custGeom>
              <a:rect b="b" l="l" r="r" t="t"/>
              <a:pathLst>
                <a:path extrusionOk="0" h="2715320" w="2981171">
                  <a:moveTo>
                    <a:pt x="0" y="0"/>
                  </a:moveTo>
                  <a:lnTo>
                    <a:pt x="2981171" y="0"/>
                  </a:lnTo>
                  <a:lnTo>
                    <a:pt x="2981171" y="2715320"/>
                  </a:lnTo>
                  <a:lnTo>
                    <a:pt x="0" y="2715320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</p:sp>
        <p:sp>
          <p:nvSpPr>
            <p:cNvPr id="89" name="Google Shape;89;p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0" name="Google Shape;90;p1"/>
          <p:cNvCxnSpPr/>
          <p:nvPr/>
        </p:nvCxnSpPr>
        <p:spPr>
          <a:xfrm>
            <a:off x="863423" y="1004888"/>
            <a:ext cx="16561153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1" name="Google Shape;91;p1"/>
          <p:cNvGrpSpPr/>
          <p:nvPr/>
        </p:nvGrpSpPr>
        <p:grpSpPr>
          <a:xfrm>
            <a:off x="5116348" y="1014412"/>
            <a:ext cx="3743139" cy="3086116"/>
            <a:chOff x="0" y="0"/>
            <a:chExt cx="985847" cy="812800"/>
          </a:xfrm>
        </p:grpSpPr>
        <p:sp>
          <p:nvSpPr>
            <p:cNvPr id="92" name="Google Shape;92;p1"/>
            <p:cNvSpPr/>
            <p:nvPr/>
          </p:nvSpPr>
          <p:spPr>
            <a:xfrm>
              <a:off x="0" y="0"/>
              <a:ext cx="985847" cy="49462"/>
            </a:xfrm>
            <a:custGeom>
              <a:rect b="b" l="l" r="r" t="t"/>
              <a:pathLst>
                <a:path extrusionOk="0" h="49462" w="985847">
                  <a:moveTo>
                    <a:pt x="0" y="0"/>
                  </a:moveTo>
                  <a:lnTo>
                    <a:pt x="985847" y="0"/>
                  </a:lnTo>
                  <a:lnTo>
                    <a:pt x="9858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  <a:ln>
              <a:noFill/>
            </a:ln>
          </p:spPr>
        </p:sp>
        <p:sp>
          <p:nvSpPr>
            <p:cNvPr id="93" name="Google Shape;93;p1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4" name="Google Shape;94;p1"/>
          <p:cNvPicPr preferRelativeResize="0"/>
          <p:nvPr/>
        </p:nvPicPr>
        <p:blipFill rotWithShape="1">
          <a:blip r:embed="rId5">
            <a:alphaModFix amt="26000"/>
          </a:blip>
          <a:srcRect b="0" l="0" r="0" t="0"/>
          <a:stretch/>
        </p:blipFill>
        <p:spPr>
          <a:xfrm rot="-5400000">
            <a:off x="325086" y="5257691"/>
            <a:ext cx="1445201" cy="3685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"/>
          <p:cNvGrpSpPr/>
          <p:nvPr/>
        </p:nvGrpSpPr>
        <p:grpSpPr>
          <a:xfrm>
            <a:off x="5116348" y="10156348"/>
            <a:ext cx="9686373" cy="3086116"/>
            <a:chOff x="0" y="0"/>
            <a:chExt cx="2551143" cy="812800"/>
          </a:xfrm>
        </p:grpSpPr>
        <p:sp>
          <p:nvSpPr>
            <p:cNvPr id="96" name="Google Shape;96;p1"/>
            <p:cNvSpPr/>
            <p:nvPr/>
          </p:nvSpPr>
          <p:spPr>
            <a:xfrm>
              <a:off x="0" y="0"/>
              <a:ext cx="2551143" cy="49462"/>
            </a:xfrm>
            <a:custGeom>
              <a:rect b="b" l="l" r="r" t="t"/>
              <a:pathLst>
                <a:path extrusionOk="0" h="49462" w="2551143">
                  <a:moveTo>
                    <a:pt x="0" y="0"/>
                  </a:moveTo>
                  <a:lnTo>
                    <a:pt x="2551143" y="0"/>
                  </a:lnTo>
                  <a:lnTo>
                    <a:pt x="2551143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  <a:ln>
              <a:noFill/>
            </a:ln>
          </p:spPr>
        </p:sp>
        <p:sp>
          <p:nvSpPr>
            <p:cNvPr id="97" name="Google Shape;97;p1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1"/>
          <p:cNvSpPr txBox="1"/>
          <p:nvPr/>
        </p:nvSpPr>
        <p:spPr>
          <a:xfrm>
            <a:off x="7365650" y="3040113"/>
            <a:ext cx="10778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Візуалізація продажу відеоігор</a:t>
            </a:r>
            <a:endParaRPr sz="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863423" y="429690"/>
            <a:ext cx="2520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FFFFFF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КН-20-1</a:t>
            </a:r>
            <a:endParaRPr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7448452" y="7135925"/>
            <a:ext cx="4806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Виконала: Дяченко Валерія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7365650" y="7566725"/>
            <a:ext cx="665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Керівник: ст. викладач каф. КН. Марчук Г.В</a:t>
            </a:r>
            <a:r>
              <a:rPr b="1" lang="en-US" sz="127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127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7365650" y="1922950"/>
            <a:ext cx="43515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Курсова робота на тему: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7"/>
          <p:cNvPicPr preferRelativeResize="0"/>
          <p:nvPr/>
        </p:nvPicPr>
        <p:blipFill rotWithShape="1">
          <a:blip r:embed="rId3">
            <a:alphaModFix/>
          </a:blip>
          <a:srcRect b="0" l="0" r="0" t="15572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5186520">
            <a:off x="8149603" y="-5464291"/>
            <a:ext cx="8515827" cy="8770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5186520">
            <a:off x="11150135" y="9011050"/>
            <a:ext cx="8515827" cy="87709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1" name="Google Shape;291;p17"/>
          <p:cNvCxnSpPr/>
          <p:nvPr/>
        </p:nvCxnSpPr>
        <p:spPr>
          <a:xfrm>
            <a:off x="863423" y="1004888"/>
            <a:ext cx="16561153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2" name="Google Shape;292;p17"/>
          <p:cNvPicPr preferRelativeResize="0"/>
          <p:nvPr/>
        </p:nvPicPr>
        <p:blipFill rotWithShape="1">
          <a:blip r:embed="rId5">
            <a:alphaModFix amt="26000"/>
          </a:blip>
          <a:srcRect b="0" l="0" r="0" t="0"/>
          <a:stretch/>
        </p:blipFill>
        <p:spPr>
          <a:xfrm rot="-5400000">
            <a:off x="325086" y="5257691"/>
            <a:ext cx="1445201" cy="3685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Google Shape;293;p17"/>
          <p:cNvGrpSpPr/>
          <p:nvPr/>
        </p:nvGrpSpPr>
        <p:grpSpPr>
          <a:xfrm>
            <a:off x="1774855" y="1004888"/>
            <a:ext cx="7314211" cy="3086116"/>
            <a:chOff x="0" y="0"/>
            <a:chExt cx="1926376" cy="812800"/>
          </a:xfrm>
        </p:grpSpPr>
        <p:sp>
          <p:nvSpPr>
            <p:cNvPr id="294" name="Google Shape;294;p17"/>
            <p:cNvSpPr/>
            <p:nvPr/>
          </p:nvSpPr>
          <p:spPr>
            <a:xfrm>
              <a:off x="0" y="0"/>
              <a:ext cx="1926376" cy="49462"/>
            </a:xfrm>
            <a:custGeom>
              <a:rect b="b" l="l" r="r" t="t"/>
              <a:pathLst>
                <a:path extrusionOk="0" h="49462" w="1926376">
                  <a:moveTo>
                    <a:pt x="0" y="0"/>
                  </a:moveTo>
                  <a:lnTo>
                    <a:pt x="1926376" y="0"/>
                  </a:lnTo>
                  <a:lnTo>
                    <a:pt x="1926376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  <a:ln>
              <a:noFill/>
            </a:ln>
          </p:spPr>
        </p:sp>
        <p:sp>
          <p:nvSpPr>
            <p:cNvPr id="295" name="Google Shape;295;p17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6" name="Google Shape;296;p17"/>
          <p:cNvGrpSpPr/>
          <p:nvPr/>
        </p:nvGrpSpPr>
        <p:grpSpPr>
          <a:xfrm>
            <a:off x="1774855" y="10156348"/>
            <a:ext cx="7314211" cy="3086116"/>
            <a:chOff x="0" y="0"/>
            <a:chExt cx="1926376" cy="812800"/>
          </a:xfrm>
        </p:grpSpPr>
        <p:sp>
          <p:nvSpPr>
            <p:cNvPr id="297" name="Google Shape;297;p17"/>
            <p:cNvSpPr/>
            <p:nvPr/>
          </p:nvSpPr>
          <p:spPr>
            <a:xfrm>
              <a:off x="0" y="0"/>
              <a:ext cx="1926376" cy="49462"/>
            </a:xfrm>
            <a:custGeom>
              <a:rect b="b" l="l" r="r" t="t"/>
              <a:pathLst>
                <a:path extrusionOk="0" h="49462" w="1926376">
                  <a:moveTo>
                    <a:pt x="0" y="0"/>
                  </a:moveTo>
                  <a:lnTo>
                    <a:pt x="1926376" y="0"/>
                  </a:lnTo>
                  <a:lnTo>
                    <a:pt x="1926376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  <a:ln>
              <a:noFill/>
            </a:ln>
          </p:spPr>
        </p:sp>
        <p:sp>
          <p:nvSpPr>
            <p:cNvPr id="298" name="Google Shape;298;p17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9" name="Google Shape;299;p17"/>
          <p:cNvSpPr txBox="1"/>
          <p:nvPr/>
        </p:nvSpPr>
        <p:spPr>
          <a:xfrm>
            <a:off x="863423" y="429690"/>
            <a:ext cx="2520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99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КН-20-1</a:t>
            </a:r>
            <a:endParaRPr/>
          </a:p>
        </p:txBody>
      </p:sp>
      <p:grpSp>
        <p:nvGrpSpPr>
          <p:cNvPr id="300" name="Google Shape;300;p17"/>
          <p:cNvGrpSpPr/>
          <p:nvPr/>
        </p:nvGrpSpPr>
        <p:grpSpPr>
          <a:xfrm>
            <a:off x="11001586" y="4075784"/>
            <a:ext cx="6423075" cy="5386080"/>
            <a:chOff x="0" y="152400"/>
            <a:chExt cx="8564100" cy="7181440"/>
          </a:xfrm>
        </p:grpSpPr>
        <p:sp>
          <p:nvSpPr>
            <p:cNvPr id="301" name="Google Shape;301;p17"/>
            <p:cNvSpPr txBox="1"/>
            <p:nvPr/>
          </p:nvSpPr>
          <p:spPr>
            <a:xfrm>
              <a:off x="0" y="152400"/>
              <a:ext cx="8564100" cy="17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5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Висновки</a:t>
              </a:r>
              <a:endParaRPr/>
            </a:p>
          </p:txBody>
        </p:sp>
        <p:sp>
          <p:nvSpPr>
            <p:cNvPr id="302" name="Google Shape;302;p17"/>
            <p:cNvSpPr txBox="1"/>
            <p:nvPr/>
          </p:nvSpPr>
          <p:spPr>
            <a:xfrm>
              <a:off x="0" y="2106040"/>
              <a:ext cx="8564100" cy="52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99">
                  <a:solidFill>
                    <a:srgbClr val="FFFFFF"/>
                  </a:solidFill>
                  <a:latin typeface="Oswald ExtraLight"/>
                  <a:ea typeface="Oswald ExtraLight"/>
                  <a:cs typeface="Oswald ExtraLight"/>
                  <a:sym typeface="Oswald ExtraLight"/>
                </a:rPr>
                <a:t>Проводячи аналіз було отримано практичні навички роботи з Google Colab, Python і бібліотеками для графічного відображення даних. А також досвід аналізу ринку та інтерпретації результатів.</a:t>
              </a:r>
              <a:endParaRPr sz="2699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endParaRPr>
            </a:p>
            <a:p>
              <a:pPr indent="0" lvl="0" marL="0" marR="0" rtl="0" algn="l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99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endParaRPr>
            </a:p>
            <a:p>
              <a:pPr indent="0" lvl="0" marL="0" marR="0" rtl="0" algn="l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99">
                  <a:solidFill>
                    <a:srgbClr val="FFFFFF"/>
                  </a:solidFill>
                  <a:latin typeface="Oswald ExtraLight"/>
                  <a:ea typeface="Oswald ExtraLight"/>
                  <a:cs typeface="Oswald ExtraLight"/>
                  <a:sym typeface="Oswald ExtraLight"/>
                </a:rPr>
                <a:t>Було проведено візуалізацію продажу відеоігор  та на  її основі підведено підсумки</a:t>
              </a:r>
              <a:r>
                <a:rPr lang="en-US" sz="2799">
                  <a:solidFill>
                    <a:srgbClr val="FFFFFF"/>
                  </a:solidFill>
                  <a:latin typeface="Lalezar"/>
                  <a:ea typeface="Lalezar"/>
                  <a:cs typeface="Lalezar"/>
                  <a:sym typeface="Lalezar"/>
                </a:rPr>
                <a:t>.</a:t>
              </a:r>
              <a:endParaRPr/>
            </a:p>
          </p:txBody>
        </p:sp>
      </p:grpSp>
      <p:grpSp>
        <p:nvGrpSpPr>
          <p:cNvPr id="303" name="Google Shape;303;p17"/>
          <p:cNvGrpSpPr/>
          <p:nvPr/>
        </p:nvGrpSpPr>
        <p:grpSpPr>
          <a:xfrm>
            <a:off x="1816193" y="1940426"/>
            <a:ext cx="7272873" cy="7439610"/>
            <a:chOff x="0" y="-38100"/>
            <a:chExt cx="9697164" cy="9919481"/>
          </a:xfrm>
        </p:grpSpPr>
        <p:sp>
          <p:nvSpPr>
            <p:cNvPr id="304" name="Google Shape;304;p17"/>
            <p:cNvSpPr txBox="1"/>
            <p:nvPr/>
          </p:nvSpPr>
          <p:spPr>
            <a:xfrm>
              <a:off x="995541" y="9422298"/>
              <a:ext cx="894514" cy="459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16" u="none" cap="none" strike="noStrike">
                  <a:solidFill>
                    <a:srgbClr val="FFFFFF"/>
                  </a:solidFill>
                  <a:latin typeface="Lalezar"/>
                  <a:ea typeface="Lalezar"/>
                  <a:cs typeface="Lalezar"/>
                  <a:sym typeface="Lalezar"/>
                </a:rPr>
                <a:t>Item 1</a:t>
              </a:r>
              <a:endParaRPr/>
            </a:p>
          </p:txBody>
        </p:sp>
        <p:sp>
          <p:nvSpPr>
            <p:cNvPr id="305" name="Google Shape;305;p17"/>
            <p:cNvSpPr txBox="1"/>
            <p:nvPr/>
          </p:nvSpPr>
          <p:spPr>
            <a:xfrm>
              <a:off x="2835162" y="9422298"/>
              <a:ext cx="934272" cy="459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16" u="none" cap="none" strike="noStrike">
                  <a:solidFill>
                    <a:srgbClr val="FFFFFF"/>
                  </a:solidFill>
                  <a:latin typeface="Lalezar"/>
                  <a:ea typeface="Lalezar"/>
                  <a:cs typeface="Lalezar"/>
                  <a:sym typeface="Lalezar"/>
                </a:rPr>
                <a:t>Item 2</a:t>
              </a:r>
              <a:endParaRPr/>
            </a:p>
          </p:txBody>
        </p:sp>
        <p:sp>
          <p:nvSpPr>
            <p:cNvPr id="306" name="Google Shape;306;p17"/>
            <p:cNvSpPr txBox="1"/>
            <p:nvPr/>
          </p:nvSpPr>
          <p:spPr>
            <a:xfrm>
              <a:off x="4698404" y="9422298"/>
              <a:ext cx="926787" cy="459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16" u="none" cap="none" strike="noStrike">
                  <a:solidFill>
                    <a:srgbClr val="FFFFFF"/>
                  </a:solidFill>
                  <a:latin typeface="Lalezar"/>
                  <a:ea typeface="Lalezar"/>
                  <a:cs typeface="Lalezar"/>
                  <a:sym typeface="Lalezar"/>
                </a:rPr>
                <a:t>Item 3</a:t>
              </a:r>
              <a:endParaRPr/>
            </a:p>
          </p:txBody>
        </p:sp>
        <p:sp>
          <p:nvSpPr>
            <p:cNvPr id="307" name="Google Shape;307;p17"/>
            <p:cNvSpPr txBox="1"/>
            <p:nvPr/>
          </p:nvSpPr>
          <p:spPr>
            <a:xfrm>
              <a:off x="6548767" y="9422298"/>
              <a:ext cx="945062" cy="459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16" u="none" cap="none" strike="noStrike">
                  <a:solidFill>
                    <a:srgbClr val="FFFFFF"/>
                  </a:solidFill>
                  <a:latin typeface="Lalezar"/>
                  <a:ea typeface="Lalezar"/>
                  <a:cs typeface="Lalezar"/>
                  <a:sym typeface="Lalezar"/>
                </a:rPr>
                <a:t>Item 4</a:t>
              </a:r>
              <a:endParaRPr/>
            </a:p>
          </p:txBody>
        </p:sp>
        <p:sp>
          <p:nvSpPr>
            <p:cNvPr id="308" name="Google Shape;308;p17"/>
            <p:cNvSpPr txBox="1"/>
            <p:nvPr/>
          </p:nvSpPr>
          <p:spPr>
            <a:xfrm>
              <a:off x="8415654" y="9422298"/>
              <a:ext cx="930287" cy="459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16" u="none" cap="none" strike="noStrike">
                  <a:solidFill>
                    <a:srgbClr val="FFFFFF"/>
                  </a:solidFill>
                  <a:latin typeface="Lalezar"/>
                  <a:ea typeface="Lalezar"/>
                  <a:cs typeface="Lalezar"/>
                  <a:sym typeface="Lalezar"/>
                </a:rPr>
                <a:t>Item 5</a:t>
              </a:r>
              <a:endParaRPr/>
            </a:p>
          </p:txBody>
        </p:sp>
        <p:grpSp>
          <p:nvGrpSpPr>
            <p:cNvPr id="309" name="Google Shape;309;p17"/>
            <p:cNvGrpSpPr/>
            <p:nvPr/>
          </p:nvGrpSpPr>
          <p:grpSpPr>
            <a:xfrm>
              <a:off x="626432" y="204893"/>
              <a:ext cx="9070732" cy="9081930"/>
              <a:chOff x="0" y="-6350"/>
              <a:chExt cx="10287000" cy="10299700"/>
            </a:xfrm>
          </p:grpSpPr>
          <p:sp>
            <p:nvSpPr>
              <p:cNvPr id="310" name="Google Shape;310;p17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rect b="b" l="l" r="r" t="t"/>
                <a:pathLst>
                  <a:path extrusionOk="0"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311" name="Google Shape;311;p17"/>
              <p:cNvSpPr/>
              <p:nvPr/>
            </p:nvSpPr>
            <p:spPr>
              <a:xfrm>
                <a:off x="0" y="2051050"/>
                <a:ext cx="10287000" cy="12700"/>
              </a:xfrm>
              <a:custGeom>
                <a:rect b="b" l="l" r="r" t="t"/>
                <a:pathLst>
                  <a:path extrusionOk="0"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312" name="Google Shape;312;p17"/>
              <p:cNvSpPr/>
              <p:nvPr/>
            </p:nvSpPr>
            <p:spPr>
              <a:xfrm>
                <a:off x="0" y="4108450"/>
                <a:ext cx="10287000" cy="12700"/>
              </a:xfrm>
              <a:custGeom>
                <a:rect b="b" l="l" r="r" t="t"/>
                <a:pathLst>
                  <a:path extrusionOk="0"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313" name="Google Shape;313;p17"/>
              <p:cNvSpPr/>
              <p:nvPr/>
            </p:nvSpPr>
            <p:spPr>
              <a:xfrm>
                <a:off x="0" y="6165850"/>
                <a:ext cx="10287000" cy="12700"/>
              </a:xfrm>
              <a:custGeom>
                <a:rect b="b" l="l" r="r" t="t"/>
                <a:pathLst>
                  <a:path extrusionOk="0"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314" name="Google Shape;314;p17"/>
              <p:cNvSpPr/>
              <p:nvPr/>
            </p:nvSpPr>
            <p:spPr>
              <a:xfrm>
                <a:off x="0" y="8223250"/>
                <a:ext cx="10287000" cy="12700"/>
              </a:xfrm>
              <a:custGeom>
                <a:rect b="b" l="l" r="r" t="t"/>
                <a:pathLst>
                  <a:path extrusionOk="0"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315" name="Google Shape;315;p17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rect b="b" l="l" r="r" t="t"/>
                <a:pathLst>
                  <a:path extrusionOk="0"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</p:grpSp>
        <p:sp>
          <p:nvSpPr>
            <p:cNvPr id="316" name="Google Shape;316;p17"/>
            <p:cNvSpPr txBox="1"/>
            <p:nvPr/>
          </p:nvSpPr>
          <p:spPr>
            <a:xfrm>
              <a:off x="14679" y="-38100"/>
              <a:ext cx="432578" cy="459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399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16" u="none" cap="none" strike="noStrike">
                  <a:solidFill>
                    <a:srgbClr val="FFFFFF"/>
                  </a:solidFill>
                  <a:latin typeface="Lalezar"/>
                  <a:ea typeface="Lalezar"/>
                  <a:cs typeface="Lalezar"/>
                  <a:sym typeface="Lalezar"/>
                </a:rPr>
                <a:t>50 </a:t>
              </a:r>
              <a:endParaRPr/>
            </a:p>
          </p:txBody>
        </p:sp>
        <p:sp>
          <p:nvSpPr>
            <p:cNvPr id="317" name="Google Shape;317;p17"/>
            <p:cNvSpPr txBox="1"/>
            <p:nvPr/>
          </p:nvSpPr>
          <p:spPr>
            <a:xfrm>
              <a:off x="0" y="1776046"/>
              <a:ext cx="447257" cy="459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399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16" u="none" cap="none" strike="noStrike">
                  <a:solidFill>
                    <a:srgbClr val="FFFFFF"/>
                  </a:solidFill>
                  <a:latin typeface="Lalezar"/>
                  <a:ea typeface="Lalezar"/>
                  <a:cs typeface="Lalezar"/>
                  <a:sym typeface="Lalezar"/>
                </a:rPr>
                <a:t>40 </a:t>
              </a:r>
              <a:endParaRPr/>
            </a:p>
          </p:txBody>
        </p:sp>
        <p:sp>
          <p:nvSpPr>
            <p:cNvPr id="318" name="Google Shape;318;p17"/>
            <p:cNvSpPr txBox="1"/>
            <p:nvPr/>
          </p:nvSpPr>
          <p:spPr>
            <a:xfrm>
              <a:off x="18275" y="3590193"/>
              <a:ext cx="428982" cy="459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399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16" u="none" cap="none" strike="noStrike">
                  <a:solidFill>
                    <a:srgbClr val="FFFFFF"/>
                  </a:solidFill>
                  <a:latin typeface="Lalezar"/>
                  <a:ea typeface="Lalezar"/>
                  <a:cs typeface="Lalezar"/>
                  <a:sym typeface="Lalezar"/>
                </a:rPr>
                <a:t>30 </a:t>
              </a:r>
              <a:endParaRPr/>
            </a:p>
          </p:txBody>
        </p:sp>
        <p:sp>
          <p:nvSpPr>
            <p:cNvPr id="319" name="Google Shape;319;p17"/>
            <p:cNvSpPr txBox="1"/>
            <p:nvPr/>
          </p:nvSpPr>
          <p:spPr>
            <a:xfrm>
              <a:off x="10693" y="5404339"/>
              <a:ext cx="436564" cy="459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399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16" u="none" cap="none" strike="noStrike">
                  <a:solidFill>
                    <a:srgbClr val="FFFFFF"/>
                  </a:solidFill>
                  <a:latin typeface="Lalezar"/>
                  <a:ea typeface="Lalezar"/>
                  <a:cs typeface="Lalezar"/>
                  <a:sym typeface="Lalezar"/>
                </a:rPr>
                <a:t>20 </a:t>
              </a:r>
              <a:endParaRPr/>
            </a:p>
          </p:txBody>
        </p:sp>
        <p:sp>
          <p:nvSpPr>
            <p:cNvPr id="320" name="Google Shape;320;p17"/>
            <p:cNvSpPr txBox="1"/>
            <p:nvPr/>
          </p:nvSpPr>
          <p:spPr>
            <a:xfrm>
              <a:off x="50548" y="7218485"/>
              <a:ext cx="396708" cy="459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399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16" u="none" cap="none" strike="noStrike">
                  <a:solidFill>
                    <a:srgbClr val="FFFFFF"/>
                  </a:solidFill>
                  <a:latin typeface="Lalezar"/>
                  <a:ea typeface="Lalezar"/>
                  <a:cs typeface="Lalezar"/>
                  <a:sym typeface="Lalezar"/>
                </a:rPr>
                <a:t>10 </a:t>
              </a:r>
              <a:endParaRPr/>
            </a:p>
          </p:txBody>
        </p:sp>
        <p:sp>
          <p:nvSpPr>
            <p:cNvPr id="321" name="Google Shape;321;p17"/>
            <p:cNvSpPr txBox="1"/>
            <p:nvPr/>
          </p:nvSpPr>
          <p:spPr>
            <a:xfrm>
              <a:off x="189946" y="9032632"/>
              <a:ext cx="257311" cy="459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399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16" u="none" cap="none" strike="noStrike">
                  <a:solidFill>
                    <a:srgbClr val="FFFFFF"/>
                  </a:solidFill>
                  <a:latin typeface="Lalezar"/>
                  <a:ea typeface="Lalezar"/>
                  <a:cs typeface="Lalezar"/>
                  <a:sym typeface="Lalezar"/>
                </a:rPr>
                <a:t>0 </a:t>
              </a:r>
              <a:endParaRPr/>
            </a:p>
          </p:txBody>
        </p:sp>
        <p:grpSp>
          <p:nvGrpSpPr>
            <p:cNvPr id="322" name="Google Shape;322;p17"/>
            <p:cNvGrpSpPr/>
            <p:nvPr/>
          </p:nvGrpSpPr>
          <p:grpSpPr>
            <a:xfrm>
              <a:off x="624905" y="204892"/>
              <a:ext cx="9072259" cy="9076331"/>
              <a:chOff x="-1732" y="-6350"/>
              <a:chExt cx="10288732" cy="10293350"/>
            </a:xfrm>
          </p:grpSpPr>
          <p:sp>
            <p:nvSpPr>
              <p:cNvPr id="323" name="Google Shape;323;p17"/>
              <p:cNvSpPr/>
              <p:nvPr/>
            </p:nvSpPr>
            <p:spPr>
              <a:xfrm>
                <a:off x="-1732" y="8216863"/>
                <a:ext cx="1855125" cy="2070137"/>
              </a:xfrm>
              <a:custGeom>
                <a:rect b="b" l="l" r="r" t="t"/>
                <a:pathLst>
                  <a:path extrusionOk="0" h="2070137" w="1855125">
                    <a:moveTo>
                      <a:pt x="1732" y="2070137"/>
                    </a:moveTo>
                    <a:lnTo>
                      <a:pt x="1732" y="154520"/>
                    </a:lnTo>
                    <a:cubicBezTo>
                      <a:pt x="0" y="114144"/>
                      <a:pt x="14838" y="74814"/>
                      <a:pt x="42809" y="45644"/>
                    </a:cubicBezTo>
                    <a:cubicBezTo>
                      <a:pt x="70779" y="16476"/>
                      <a:pt x="109452" y="0"/>
                      <a:pt x="149865" y="37"/>
                    </a:cubicBezTo>
                    <a:lnTo>
                      <a:pt x="1705259" y="37"/>
                    </a:lnTo>
                    <a:cubicBezTo>
                      <a:pt x="1745672" y="0"/>
                      <a:pt x="1784345" y="16476"/>
                      <a:pt x="1812315" y="45644"/>
                    </a:cubicBezTo>
                    <a:cubicBezTo>
                      <a:pt x="1840286" y="74814"/>
                      <a:pt x="1855124" y="114144"/>
                      <a:pt x="1853392" y="154520"/>
                    </a:cubicBezTo>
                    <a:lnTo>
                      <a:pt x="1853392" y="2070137"/>
                    </a:lnTo>
                    <a:close/>
                  </a:path>
                </a:pathLst>
              </a:custGeom>
              <a:solidFill>
                <a:srgbClr val="E651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7"/>
              <p:cNvSpPr/>
              <p:nvPr/>
            </p:nvSpPr>
            <p:spPr>
              <a:xfrm>
                <a:off x="2108835" y="6165850"/>
                <a:ext cx="1851660" cy="4121150"/>
              </a:xfrm>
              <a:custGeom>
                <a:rect b="b" l="l" r="r" t="t"/>
                <a:pathLst>
                  <a:path extrusionOk="0" h="4121150" w="1851660">
                    <a:moveTo>
                      <a:pt x="0" y="4121150"/>
                    </a:moveTo>
                    <a:lnTo>
                      <a:pt x="0" y="148133"/>
                    </a:lnTo>
                    <a:cubicBezTo>
                      <a:pt x="0" y="108846"/>
                      <a:pt x="15607" y="71167"/>
                      <a:pt x="43387" y="43387"/>
                    </a:cubicBezTo>
                    <a:cubicBezTo>
                      <a:pt x="71167" y="15607"/>
                      <a:pt x="108846" y="0"/>
                      <a:pt x="148133" y="0"/>
                    </a:cubicBezTo>
                    <a:lnTo>
                      <a:pt x="1703527" y="0"/>
                    </a:lnTo>
                    <a:cubicBezTo>
                      <a:pt x="1742814" y="0"/>
                      <a:pt x="1780493" y="15607"/>
                      <a:pt x="1808273" y="43387"/>
                    </a:cubicBezTo>
                    <a:cubicBezTo>
                      <a:pt x="1836053" y="71167"/>
                      <a:pt x="1851660" y="108846"/>
                      <a:pt x="1851660" y="148133"/>
                    </a:cubicBezTo>
                    <a:lnTo>
                      <a:pt x="1851660" y="4121150"/>
                    </a:lnTo>
                    <a:close/>
                  </a:path>
                </a:pathLst>
              </a:custGeom>
              <a:solidFill>
                <a:srgbClr val="E651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7"/>
              <p:cNvSpPr/>
              <p:nvPr/>
            </p:nvSpPr>
            <p:spPr>
              <a:xfrm>
                <a:off x="4217670" y="4108450"/>
                <a:ext cx="1851660" cy="6178550"/>
              </a:xfrm>
              <a:custGeom>
                <a:rect b="b" l="l" r="r" t="t"/>
                <a:pathLst>
                  <a:path extrusionOk="0" h="6178550" w="1851660">
                    <a:moveTo>
                      <a:pt x="0" y="6178550"/>
                    </a:moveTo>
                    <a:lnTo>
                      <a:pt x="0" y="148133"/>
                    </a:lnTo>
                    <a:cubicBezTo>
                      <a:pt x="0" y="108846"/>
                      <a:pt x="15607" y="71167"/>
                      <a:pt x="43387" y="43387"/>
                    </a:cubicBezTo>
                    <a:cubicBezTo>
                      <a:pt x="71167" y="15607"/>
                      <a:pt x="108846" y="0"/>
                      <a:pt x="148133" y="0"/>
                    </a:cubicBezTo>
                    <a:lnTo>
                      <a:pt x="1703527" y="0"/>
                    </a:lnTo>
                    <a:cubicBezTo>
                      <a:pt x="1742814" y="0"/>
                      <a:pt x="1780493" y="15607"/>
                      <a:pt x="1808273" y="43387"/>
                    </a:cubicBezTo>
                    <a:cubicBezTo>
                      <a:pt x="1836053" y="71167"/>
                      <a:pt x="1851660" y="108846"/>
                      <a:pt x="1851660" y="148133"/>
                    </a:cubicBezTo>
                    <a:lnTo>
                      <a:pt x="1851660" y="6178550"/>
                    </a:lnTo>
                    <a:close/>
                  </a:path>
                </a:pathLst>
              </a:custGeom>
              <a:solidFill>
                <a:srgbClr val="E651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7"/>
              <p:cNvSpPr/>
              <p:nvPr/>
            </p:nvSpPr>
            <p:spPr>
              <a:xfrm>
                <a:off x="6326505" y="2051050"/>
                <a:ext cx="1851660" cy="8235950"/>
              </a:xfrm>
              <a:custGeom>
                <a:rect b="b" l="l" r="r" t="t"/>
                <a:pathLst>
                  <a:path extrusionOk="0" h="8235950" w="1851660">
                    <a:moveTo>
                      <a:pt x="0" y="8235950"/>
                    </a:moveTo>
                    <a:lnTo>
                      <a:pt x="0" y="148133"/>
                    </a:lnTo>
                    <a:cubicBezTo>
                      <a:pt x="0" y="108845"/>
                      <a:pt x="15607" y="71167"/>
                      <a:pt x="43387" y="43387"/>
                    </a:cubicBezTo>
                    <a:cubicBezTo>
                      <a:pt x="71167" y="15607"/>
                      <a:pt x="108846" y="0"/>
                      <a:pt x="148133" y="0"/>
                    </a:cubicBezTo>
                    <a:lnTo>
                      <a:pt x="1703527" y="0"/>
                    </a:lnTo>
                    <a:cubicBezTo>
                      <a:pt x="1742815" y="0"/>
                      <a:pt x="1780492" y="15607"/>
                      <a:pt x="1808273" y="43387"/>
                    </a:cubicBezTo>
                    <a:cubicBezTo>
                      <a:pt x="1836053" y="71167"/>
                      <a:pt x="1851660" y="108845"/>
                      <a:pt x="1851660" y="148133"/>
                    </a:cubicBezTo>
                    <a:lnTo>
                      <a:pt x="1851660" y="8235950"/>
                    </a:lnTo>
                    <a:close/>
                  </a:path>
                </a:pathLst>
              </a:custGeom>
              <a:solidFill>
                <a:srgbClr val="E651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7"/>
              <p:cNvSpPr/>
              <p:nvPr/>
            </p:nvSpPr>
            <p:spPr>
              <a:xfrm>
                <a:off x="8435340" y="-6350"/>
                <a:ext cx="1851660" cy="10293350"/>
              </a:xfrm>
              <a:custGeom>
                <a:rect b="b" l="l" r="r" t="t"/>
                <a:pathLst>
                  <a:path extrusionOk="0" h="10293350" w="1851660">
                    <a:moveTo>
                      <a:pt x="0" y="10293350"/>
                    </a:moveTo>
                    <a:lnTo>
                      <a:pt x="0" y="148133"/>
                    </a:lnTo>
                    <a:cubicBezTo>
                      <a:pt x="0" y="108846"/>
                      <a:pt x="15607" y="71167"/>
                      <a:pt x="43387" y="43387"/>
                    </a:cubicBezTo>
                    <a:cubicBezTo>
                      <a:pt x="71168" y="15607"/>
                      <a:pt x="108845" y="0"/>
                      <a:pt x="148133" y="0"/>
                    </a:cubicBezTo>
                    <a:lnTo>
                      <a:pt x="1703527" y="0"/>
                    </a:lnTo>
                    <a:cubicBezTo>
                      <a:pt x="1742815" y="0"/>
                      <a:pt x="1780492" y="15607"/>
                      <a:pt x="1808273" y="43387"/>
                    </a:cubicBezTo>
                    <a:cubicBezTo>
                      <a:pt x="1836053" y="71167"/>
                      <a:pt x="1851660" y="108846"/>
                      <a:pt x="1851660" y="148133"/>
                    </a:cubicBezTo>
                    <a:lnTo>
                      <a:pt x="1851660" y="10293350"/>
                    </a:lnTo>
                    <a:close/>
                  </a:path>
                </a:pathLst>
              </a:custGeom>
              <a:solidFill>
                <a:srgbClr val="E651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>
                <a:off x="0" y="9251950"/>
                <a:ext cx="1851660" cy="1035050"/>
              </a:xfrm>
              <a:custGeom>
                <a:rect b="b" l="l" r="r" t="t"/>
                <a:pathLst>
                  <a:path extrusionOk="0" h="1035050" w="1851660">
                    <a:moveTo>
                      <a:pt x="0" y="0"/>
                    </a:moveTo>
                    <a:lnTo>
                      <a:pt x="1851660" y="0"/>
                    </a:lnTo>
                    <a:lnTo>
                      <a:pt x="1851660" y="1035050"/>
                    </a:lnTo>
                    <a:lnTo>
                      <a:pt x="0" y="1035050"/>
                    </a:lnTo>
                    <a:close/>
                  </a:path>
                </a:pathLst>
              </a:custGeom>
              <a:solidFill>
                <a:srgbClr val="FFB800"/>
              </a:solidFill>
              <a:ln>
                <a:noFill/>
              </a:ln>
            </p:spPr>
          </p:sp>
          <p:sp>
            <p:nvSpPr>
              <p:cNvPr id="329" name="Google Shape;329;p17"/>
              <p:cNvSpPr/>
              <p:nvPr/>
            </p:nvSpPr>
            <p:spPr>
              <a:xfrm>
                <a:off x="2108835" y="6990080"/>
                <a:ext cx="1851660" cy="3296920"/>
              </a:xfrm>
              <a:custGeom>
                <a:rect b="b" l="l" r="r" t="t"/>
                <a:pathLst>
                  <a:path extrusionOk="0" h="3296920" w="1851660">
                    <a:moveTo>
                      <a:pt x="0" y="0"/>
                    </a:moveTo>
                    <a:lnTo>
                      <a:pt x="1851660" y="0"/>
                    </a:lnTo>
                    <a:lnTo>
                      <a:pt x="1851660" y="3296920"/>
                    </a:lnTo>
                    <a:lnTo>
                      <a:pt x="0" y="3296920"/>
                    </a:lnTo>
                    <a:close/>
                  </a:path>
                </a:pathLst>
              </a:custGeom>
              <a:solidFill>
                <a:srgbClr val="FFB800"/>
              </a:solidFill>
              <a:ln>
                <a:noFill/>
              </a:ln>
            </p:spPr>
          </p:sp>
          <p:sp>
            <p:nvSpPr>
              <p:cNvPr id="330" name="Google Shape;330;p17"/>
              <p:cNvSpPr/>
              <p:nvPr/>
            </p:nvSpPr>
            <p:spPr>
              <a:xfrm>
                <a:off x="4217670" y="5138208"/>
                <a:ext cx="1851660" cy="5148792"/>
              </a:xfrm>
              <a:custGeom>
                <a:rect b="b" l="l" r="r" t="t"/>
                <a:pathLst>
                  <a:path extrusionOk="0" h="5148792" w="1851660">
                    <a:moveTo>
                      <a:pt x="0" y="0"/>
                    </a:moveTo>
                    <a:lnTo>
                      <a:pt x="1851660" y="0"/>
                    </a:lnTo>
                    <a:lnTo>
                      <a:pt x="1851660" y="5148792"/>
                    </a:lnTo>
                    <a:lnTo>
                      <a:pt x="0" y="5148792"/>
                    </a:lnTo>
                    <a:close/>
                  </a:path>
                </a:pathLst>
              </a:custGeom>
              <a:solidFill>
                <a:srgbClr val="FFB800"/>
              </a:solidFill>
              <a:ln>
                <a:noFill/>
              </a:ln>
            </p:spPr>
          </p:sp>
          <p:sp>
            <p:nvSpPr>
              <p:cNvPr id="331" name="Google Shape;331;p17"/>
              <p:cNvSpPr/>
              <p:nvPr/>
            </p:nvSpPr>
            <p:spPr>
              <a:xfrm>
                <a:off x="6326505" y="3698240"/>
                <a:ext cx="1851660" cy="6588760"/>
              </a:xfrm>
              <a:custGeom>
                <a:rect b="b" l="l" r="r" t="t"/>
                <a:pathLst>
                  <a:path extrusionOk="0" h="6588760" w="1851660">
                    <a:moveTo>
                      <a:pt x="0" y="0"/>
                    </a:moveTo>
                    <a:lnTo>
                      <a:pt x="1851660" y="0"/>
                    </a:lnTo>
                    <a:lnTo>
                      <a:pt x="1851660" y="6588760"/>
                    </a:lnTo>
                    <a:lnTo>
                      <a:pt x="0" y="6588760"/>
                    </a:lnTo>
                    <a:close/>
                  </a:path>
                </a:pathLst>
              </a:custGeom>
              <a:solidFill>
                <a:srgbClr val="FFB800"/>
              </a:solidFill>
              <a:ln>
                <a:noFill/>
              </a:ln>
            </p:spPr>
          </p:sp>
          <p:sp>
            <p:nvSpPr>
              <p:cNvPr id="332" name="Google Shape;332;p17"/>
              <p:cNvSpPr/>
              <p:nvPr/>
            </p:nvSpPr>
            <p:spPr>
              <a:xfrm>
                <a:off x="8435340" y="1640586"/>
                <a:ext cx="1851660" cy="8646414"/>
              </a:xfrm>
              <a:custGeom>
                <a:rect b="b" l="l" r="r" t="t"/>
                <a:pathLst>
                  <a:path extrusionOk="0" h="8646414" w="1851660">
                    <a:moveTo>
                      <a:pt x="0" y="0"/>
                    </a:moveTo>
                    <a:lnTo>
                      <a:pt x="1851660" y="0"/>
                    </a:lnTo>
                    <a:lnTo>
                      <a:pt x="1851660" y="8646414"/>
                    </a:lnTo>
                    <a:lnTo>
                      <a:pt x="0" y="8646414"/>
                    </a:lnTo>
                    <a:close/>
                  </a:path>
                </a:pathLst>
              </a:custGeom>
              <a:solidFill>
                <a:srgbClr val="FFB800"/>
              </a:solidFill>
              <a:ln>
                <a:noFill/>
              </a:ln>
            </p:spPr>
          </p:sp>
          <p:sp>
            <p:nvSpPr>
              <p:cNvPr id="333" name="Google Shape;333;p17"/>
              <p:cNvSpPr/>
              <p:nvPr/>
            </p:nvSpPr>
            <p:spPr>
              <a:xfrm>
                <a:off x="0" y="10287000"/>
                <a:ext cx="1851660" cy="0"/>
              </a:xfrm>
              <a:custGeom>
                <a:rect b="b" l="l" r="r" t="t"/>
                <a:pathLst>
                  <a:path extrusionOk="0" h="120000" w="1851660">
                    <a:moveTo>
                      <a:pt x="0" y="0"/>
                    </a:moveTo>
                    <a:lnTo>
                      <a:pt x="1851660" y="0"/>
                    </a:lnTo>
                    <a:lnTo>
                      <a:pt x="18516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FF24"/>
              </a:solidFill>
              <a:ln>
                <a:noFill/>
              </a:ln>
            </p:spPr>
          </p:sp>
          <p:sp>
            <p:nvSpPr>
              <p:cNvPr id="334" name="Google Shape;334;p17"/>
              <p:cNvSpPr/>
              <p:nvPr/>
            </p:nvSpPr>
            <p:spPr>
              <a:xfrm>
                <a:off x="2108835" y="8638540"/>
                <a:ext cx="1851660" cy="1648460"/>
              </a:xfrm>
              <a:custGeom>
                <a:rect b="b" l="l" r="r" t="t"/>
                <a:pathLst>
                  <a:path extrusionOk="0" h="1648460" w="1851660">
                    <a:moveTo>
                      <a:pt x="0" y="0"/>
                    </a:moveTo>
                    <a:lnTo>
                      <a:pt x="1851660" y="0"/>
                    </a:lnTo>
                    <a:lnTo>
                      <a:pt x="1851660" y="1648460"/>
                    </a:lnTo>
                    <a:lnTo>
                      <a:pt x="0" y="1648460"/>
                    </a:lnTo>
                    <a:close/>
                  </a:path>
                </a:pathLst>
              </a:custGeom>
              <a:solidFill>
                <a:srgbClr val="9FFF24"/>
              </a:solidFill>
              <a:ln>
                <a:noFill/>
              </a:ln>
            </p:spPr>
          </p:sp>
          <p:sp>
            <p:nvSpPr>
              <p:cNvPr id="335" name="Google Shape;335;p17"/>
              <p:cNvSpPr/>
              <p:nvPr/>
            </p:nvSpPr>
            <p:spPr>
              <a:xfrm>
                <a:off x="4217670" y="7197725"/>
                <a:ext cx="1851660" cy="3089275"/>
              </a:xfrm>
              <a:custGeom>
                <a:rect b="b" l="l" r="r" t="t"/>
                <a:pathLst>
                  <a:path extrusionOk="0" h="3089275" w="1851660">
                    <a:moveTo>
                      <a:pt x="0" y="0"/>
                    </a:moveTo>
                    <a:lnTo>
                      <a:pt x="1851660" y="0"/>
                    </a:lnTo>
                    <a:lnTo>
                      <a:pt x="1851660" y="3089275"/>
                    </a:lnTo>
                    <a:lnTo>
                      <a:pt x="0" y="3089275"/>
                    </a:lnTo>
                    <a:close/>
                  </a:path>
                </a:pathLst>
              </a:custGeom>
              <a:solidFill>
                <a:srgbClr val="9FFF24"/>
              </a:solidFill>
              <a:ln>
                <a:noFill/>
              </a:ln>
            </p:spPr>
          </p:sp>
          <p:sp>
            <p:nvSpPr>
              <p:cNvPr id="336" name="Google Shape;336;p17"/>
              <p:cNvSpPr/>
              <p:nvPr/>
            </p:nvSpPr>
            <p:spPr>
              <a:xfrm>
                <a:off x="6326505" y="6580822"/>
                <a:ext cx="1851660" cy="3706178"/>
              </a:xfrm>
              <a:custGeom>
                <a:rect b="b" l="l" r="r" t="t"/>
                <a:pathLst>
                  <a:path extrusionOk="0" h="3706178" w="1851660">
                    <a:moveTo>
                      <a:pt x="0" y="0"/>
                    </a:moveTo>
                    <a:lnTo>
                      <a:pt x="1851660" y="0"/>
                    </a:lnTo>
                    <a:lnTo>
                      <a:pt x="1851660" y="3706178"/>
                    </a:lnTo>
                    <a:lnTo>
                      <a:pt x="0" y="3706178"/>
                    </a:lnTo>
                    <a:close/>
                  </a:path>
                </a:pathLst>
              </a:custGeom>
              <a:solidFill>
                <a:srgbClr val="9FFF24"/>
              </a:solidFill>
              <a:ln>
                <a:noFill/>
              </a:ln>
            </p:spPr>
          </p:sp>
          <p:sp>
            <p:nvSpPr>
              <p:cNvPr id="337" name="Google Shape;337;p17"/>
              <p:cNvSpPr/>
              <p:nvPr/>
            </p:nvSpPr>
            <p:spPr>
              <a:xfrm>
                <a:off x="8435340" y="5757926"/>
                <a:ext cx="1851660" cy="4529074"/>
              </a:xfrm>
              <a:custGeom>
                <a:rect b="b" l="l" r="r" t="t"/>
                <a:pathLst>
                  <a:path extrusionOk="0" h="4529074" w="1851660">
                    <a:moveTo>
                      <a:pt x="0" y="0"/>
                    </a:moveTo>
                    <a:lnTo>
                      <a:pt x="1851660" y="0"/>
                    </a:lnTo>
                    <a:lnTo>
                      <a:pt x="1851660" y="4529074"/>
                    </a:lnTo>
                    <a:lnTo>
                      <a:pt x="0" y="4529074"/>
                    </a:lnTo>
                    <a:close/>
                  </a:path>
                </a:pathLst>
              </a:custGeom>
              <a:solidFill>
                <a:srgbClr val="9FFF24"/>
              </a:solidFill>
              <a:ln>
                <a:noFill/>
              </a:ln>
            </p:spPr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15"/>
          <p:cNvPicPr preferRelativeResize="0"/>
          <p:nvPr/>
        </p:nvPicPr>
        <p:blipFill rotWithShape="1">
          <a:blip r:embed="rId3">
            <a:alphaModFix/>
          </a:blip>
          <a:srcRect b="0" l="0" r="0" t="15569"/>
          <a:stretch/>
        </p:blipFill>
        <p:spPr>
          <a:xfrm>
            <a:off x="0" y="0"/>
            <a:ext cx="18287999" cy="1028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15"/>
          <p:cNvCxnSpPr/>
          <p:nvPr/>
        </p:nvCxnSpPr>
        <p:spPr>
          <a:xfrm>
            <a:off x="863423" y="1004888"/>
            <a:ext cx="16561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4" name="Google Shape;344;p15"/>
          <p:cNvPicPr preferRelativeResize="0"/>
          <p:nvPr/>
        </p:nvPicPr>
        <p:blipFill rotWithShape="1">
          <a:blip r:embed="rId4">
            <a:alphaModFix amt="26000"/>
          </a:blip>
          <a:srcRect b="0" l="0" r="0" t="0"/>
          <a:stretch/>
        </p:blipFill>
        <p:spPr>
          <a:xfrm rot="-5400000">
            <a:off x="325086" y="5257691"/>
            <a:ext cx="1445202" cy="3685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5" name="Google Shape;345;p15"/>
          <p:cNvGrpSpPr/>
          <p:nvPr/>
        </p:nvGrpSpPr>
        <p:grpSpPr>
          <a:xfrm>
            <a:off x="1999482" y="1004888"/>
            <a:ext cx="3743162" cy="3085741"/>
            <a:chOff x="0" y="0"/>
            <a:chExt cx="985847" cy="812700"/>
          </a:xfrm>
        </p:grpSpPr>
        <p:sp>
          <p:nvSpPr>
            <p:cNvPr id="346" name="Google Shape;346;p15"/>
            <p:cNvSpPr/>
            <p:nvPr/>
          </p:nvSpPr>
          <p:spPr>
            <a:xfrm>
              <a:off x="0" y="0"/>
              <a:ext cx="985847" cy="49462"/>
            </a:xfrm>
            <a:custGeom>
              <a:rect b="b" l="l" r="r" t="t"/>
              <a:pathLst>
                <a:path extrusionOk="0" h="49462" w="985847">
                  <a:moveTo>
                    <a:pt x="0" y="0"/>
                  </a:moveTo>
                  <a:lnTo>
                    <a:pt x="985847" y="0"/>
                  </a:lnTo>
                  <a:lnTo>
                    <a:pt x="9858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  <a:ln>
              <a:noFill/>
            </a:ln>
          </p:spPr>
        </p:sp>
        <p:sp>
          <p:nvSpPr>
            <p:cNvPr id="347" name="Google Shape;347;p15"/>
            <p:cNvSpPr txBox="1"/>
            <p:nvPr/>
          </p:nvSpPr>
          <p:spPr>
            <a:xfrm>
              <a:off x="0" y="38100"/>
              <a:ext cx="812700" cy="7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15"/>
          <p:cNvGrpSpPr/>
          <p:nvPr/>
        </p:nvGrpSpPr>
        <p:grpSpPr>
          <a:xfrm>
            <a:off x="1999482" y="10157745"/>
            <a:ext cx="4172748" cy="3085741"/>
            <a:chOff x="0" y="0"/>
            <a:chExt cx="1098988" cy="812700"/>
          </a:xfrm>
        </p:grpSpPr>
        <p:sp>
          <p:nvSpPr>
            <p:cNvPr id="349" name="Google Shape;349;p15"/>
            <p:cNvSpPr/>
            <p:nvPr/>
          </p:nvSpPr>
          <p:spPr>
            <a:xfrm>
              <a:off x="0" y="0"/>
              <a:ext cx="1098988" cy="49462"/>
            </a:xfrm>
            <a:custGeom>
              <a:rect b="b" l="l" r="r" t="t"/>
              <a:pathLst>
                <a:path extrusionOk="0" h="49462" w="1098988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  <a:ln>
              <a:noFill/>
            </a:ln>
          </p:spPr>
        </p:sp>
        <p:sp>
          <p:nvSpPr>
            <p:cNvPr id="350" name="Google Shape;350;p15"/>
            <p:cNvSpPr txBox="1"/>
            <p:nvPr/>
          </p:nvSpPr>
          <p:spPr>
            <a:xfrm>
              <a:off x="0" y="38100"/>
              <a:ext cx="812700" cy="7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1" name="Google Shape;351;p15"/>
          <p:cNvGrpSpPr/>
          <p:nvPr/>
        </p:nvGrpSpPr>
        <p:grpSpPr>
          <a:xfrm>
            <a:off x="7780102" y="10157745"/>
            <a:ext cx="4172748" cy="3085741"/>
            <a:chOff x="0" y="0"/>
            <a:chExt cx="1098988" cy="812700"/>
          </a:xfrm>
        </p:grpSpPr>
        <p:sp>
          <p:nvSpPr>
            <p:cNvPr id="352" name="Google Shape;352;p15"/>
            <p:cNvSpPr/>
            <p:nvPr/>
          </p:nvSpPr>
          <p:spPr>
            <a:xfrm>
              <a:off x="0" y="0"/>
              <a:ext cx="1098988" cy="49462"/>
            </a:xfrm>
            <a:custGeom>
              <a:rect b="b" l="l" r="r" t="t"/>
              <a:pathLst>
                <a:path extrusionOk="0" h="49462" w="1098988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  <a:ln>
              <a:noFill/>
            </a:ln>
          </p:spPr>
        </p:sp>
        <p:sp>
          <p:nvSpPr>
            <p:cNvPr id="353" name="Google Shape;353;p15"/>
            <p:cNvSpPr txBox="1"/>
            <p:nvPr/>
          </p:nvSpPr>
          <p:spPr>
            <a:xfrm>
              <a:off x="0" y="38100"/>
              <a:ext cx="812700" cy="7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4" name="Google Shape;354;p15"/>
          <p:cNvGrpSpPr/>
          <p:nvPr/>
        </p:nvGrpSpPr>
        <p:grpSpPr>
          <a:xfrm>
            <a:off x="13436566" y="10157745"/>
            <a:ext cx="4172748" cy="3085741"/>
            <a:chOff x="0" y="0"/>
            <a:chExt cx="1098988" cy="812700"/>
          </a:xfrm>
        </p:grpSpPr>
        <p:sp>
          <p:nvSpPr>
            <p:cNvPr id="355" name="Google Shape;355;p15"/>
            <p:cNvSpPr/>
            <p:nvPr/>
          </p:nvSpPr>
          <p:spPr>
            <a:xfrm>
              <a:off x="0" y="0"/>
              <a:ext cx="1098988" cy="49462"/>
            </a:xfrm>
            <a:custGeom>
              <a:rect b="b" l="l" r="r" t="t"/>
              <a:pathLst>
                <a:path extrusionOk="0" h="49462" w="1098988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  <a:ln>
              <a:noFill/>
            </a:ln>
          </p:spPr>
        </p:sp>
        <p:sp>
          <p:nvSpPr>
            <p:cNvPr id="356" name="Google Shape;356;p15"/>
            <p:cNvSpPr txBox="1"/>
            <p:nvPr/>
          </p:nvSpPr>
          <p:spPr>
            <a:xfrm>
              <a:off x="0" y="38100"/>
              <a:ext cx="812700" cy="7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7" name="Google Shape;35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85623" y="2414301"/>
            <a:ext cx="4821463" cy="308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5"/>
          <p:cNvSpPr txBox="1"/>
          <p:nvPr/>
        </p:nvSpPr>
        <p:spPr>
          <a:xfrm>
            <a:off x="5778300" y="6408425"/>
            <a:ext cx="67314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Дякую за увагу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15572"/>
          <a:stretch/>
        </p:blipFill>
        <p:spPr>
          <a:xfrm>
            <a:off x="0" y="0"/>
            <a:ext cx="18287999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9302710" y="-9878930"/>
            <a:ext cx="14071607" cy="14493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6338514" y="-2103114"/>
            <a:ext cx="14071607" cy="144932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2"/>
          <p:cNvCxnSpPr/>
          <p:nvPr/>
        </p:nvCxnSpPr>
        <p:spPr>
          <a:xfrm>
            <a:off x="863423" y="1004888"/>
            <a:ext cx="16561153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2"/>
          <p:cNvSpPr txBox="1"/>
          <p:nvPr/>
        </p:nvSpPr>
        <p:spPr>
          <a:xfrm>
            <a:off x="1532275" y="1370696"/>
            <a:ext cx="116766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Аналіз та постановка задачі</a:t>
            </a:r>
            <a:endParaRPr sz="8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863423" y="429690"/>
            <a:ext cx="2520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99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КН-20-1</a:t>
            </a:r>
            <a:endParaRPr/>
          </a:p>
        </p:txBody>
      </p:sp>
      <p:grpSp>
        <p:nvGrpSpPr>
          <p:cNvPr id="113" name="Google Shape;113;p2"/>
          <p:cNvGrpSpPr/>
          <p:nvPr/>
        </p:nvGrpSpPr>
        <p:grpSpPr>
          <a:xfrm>
            <a:off x="7300800" y="3745066"/>
            <a:ext cx="4657275" cy="2877985"/>
            <a:chOff x="6877351" y="-57150"/>
            <a:chExt cx="6209700" cy="3837313"/>
          </a:xfrm>
        </p:grpSpPr>
        <p:sp>
          <p:nvSpPr>
            <p:cNvPr id="114" name="Google Shape;114;p2"/>
            <p:cNvSpPr txBox="1"/>
            <p:nvPr/>
          </p:nvSpPr>
          <p:spPr>
            <a:xfrm>
              <a:off x="7068467" y="-57150"/>
              <a:ext cx="33606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Задача</a:t>
              </a: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6877351" y="1137463"/>
              <a:ext cx="6209700" cy="26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>
                  <a:solidFill>
                    <a:srgbClr val="FFFFFF"/>
                  </a:solidFill>
                  <a:latin typeface="Oswald ExtraLight"/>
                  <a:ea typeface="Oswald ExtraLight"/>
                  <a:cs typeface="Oswald ExtraLight"/>
                  <a:sym typeface="Oswald ExtraLight"/>
                </a:rPr>
                <a:t>Проведення візуального аналізу продажів відеоігор з використанням методів та алгоритмів інтелектуального аналізу даних.</a:t>
              </a:r>
              <a:endParaRPr>
                <a:latin typeface="Oswald ExtraLight"/>
                <a:ea typeface="Oswald ExtraLight"/>
                <a:cs typeface="Oswald ExtraLight"/>
                <a:sym typeface="Oswald ExtraLight"/>
              </a:endParaRPr>
            </a:p>
          </p:txBody>
        </p:sp>
      </p:grpSp>
      <p:grpSp>
        <p:nvGrpSpPr>
          <p:cNvPr id="116" name="Google Shape;116;p2"/>
          <p:cNvGrpSpPr/>
          <p:nvPr/>
        </p:nvGrpSpPr>
        <p:grpSpPr>
          <a:xfrm>
            <a:off x="1366887" y="3745087"/>
            <a:ext cx="5008340" cy="3885128"/>
            <a:chOff x="-7070101" y="-1299033"/>
            <a:chExt cx="5516400" cy="5180170"/>
          </a:xfrm>
        </p:grpSpPr>
        <p:sp>
          <p:nvSpPr>
            <p:cNvPr id="117" name="Google Shape;117;p2"/>
            <p:cNvSpPr txBox="1"/>
            <p:nvPr/>
          </p:nvSpPr>
          <p:spPr>
            <a:xfrm>
              <a:off x="-6994575" y="-1299033"/>
              <a:ext cx="33768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Актуальність</a:t>
              </a: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-7070101" y="-140063"/>
              <a:ext cx="5516400" cy="40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>
                  <a:solidFill>
                    <a:srgbClr val="FFFFFF"/>
                  </a:solidFill>
                  <a:latin typeface="Oswald ExtraLight"/>
                  <a:ea typeface="Oswald ExtraLight"/>
                  <a:cs typeface="Oswald ExtraLight"/>
                  <a:sym typeface="Oswald ExtraLight"/>
                </a:rPr>
                <a:t>Аналіз допомагає приймати важливі та змістовні рішення, так як практично кожна сфера діяльності потребує глибоке розуміння зв’язків і відповідних паттернів, що формуються на основі отриманих даних. </a:t>
              </a:r>
              <a:endParaRPr sz="2799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endParaRPr>
            </a:p>
          </p:txBody>
        </p:sp>
      </p:grpSp>
      <p:grpSp>
        <p:nvGrpSpPr>
          <p:cNvPr id="119" name="Google Shape;119;p2"/>
          <p:cNvGrpSpPr/>
          <p:nvPr/>
        </p:nvGrpSpPr>
        <p:grpSpPr>
          <a:xfrm>
            <a:off x="13296716" y="3745076"/>
            <a:ext cx="4127850" cy="4422873"/>
            <a:chOff x="-186600" y="44980"/>
            <a:chExt cx="5503800" cy="5897164"/>
          </a:xfrm>
        </p:grpSpPr>
        <p:sp>
          <p:nvSpPr>
            <p:cNvPr id="120" name="Google Shape;120;p2"/>
            <p:cNvSpPr txBox="1"/>
            <p:nvPr/>
          </p:nvSpPr>
          <p:spPr>
            <a:xfrm>
              <a:off x="-186588" y="44980"/>
              <a:ext cx="34785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Мета</a:t>
              </a: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-186600" y="1231545"/>
              <a:ext cx="5503800" cy="471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>
                  <a:solidFill>
                    <a:srgbClr val="FFFFFF"/>
                  </a:solidFill>
                  <a:latin typeface="Oswald ExtraLight"/>
                  <a:ea typeface="Oswald ExtraLight"/>
                  <a:cs typeface="Oswald ExtraLight"/>
                  <a:sym typeface="Oswald ExtraLight"/>
                </a:rPr>
                <a:t>Виявлення тенденцій, залежностей та закономірностей, для підведення підсумків, що дозволять зробити обґрунтовані рекомендації для покращення стратегій маркетингу, розвитку і управління.</a:t>
              </a:r>
              <a:endParaRPr/>
            </a:p>
          </p:txBody>
        </p:sp>
      </p:grpSp>
      <p:sp>
        <p:nvSpPr>
          <p:cNvPr id="122" name="Google Shape;122;p2"/>
          <p:cNvSpPr txBox="1"/>
          <p:nvPr/>
        </p:nvSpPr>
        <p:spPr>
          <a:xfrm>
            <a:off x="14904148" y="429690"/>
            <a:ext cx="2520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"/>
          <p:cNvPicPr preferRelativeResize="0"/>
          <p:nvPr/>
        </p:nvPicPr>
        <p:blipFill rotWithShape="1">
          <a:blip r:embed="rId5">
            <a:alphaModFix amt="26000"/>
          </a:blip>
          <a:srcRect b="0" l="0" r="0" t="0"/>
          <a:stretch/>
        </p:blipFill>
        <p:spPr>
          <a:xfrm rot="-5400000">
            <a:off x="325086" y="5257691"/>
            <a:ext cx="1445201" cy="3685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"/>
          <p:cNvSpPr/>
          <p:nvPr/>
        </p:nvSpPr>
        <p:spPr>
          <a:xfrm>
            <a:off x="1999475" y="1004895"/>
            <a:ext cx="3743162" cy="102856"/>
          </a:xfrm>
          <a:custGeom>
            <a:rect b="b" l="l" r="r" t="t"/>
            <a:pathLst>
              <a:path extrusionOk="0" h="49462" w="985847">
                <a:moveTo>
                  <a:pt x="0" y="0"/>
                </a:moveTo>
                <a:lnTo>
                  <a:pt x="985847" y="0"/>
                </a:lnTo>
                <a:lnTo>
                  <a:pt x="985847" y="49462"/>
                </a:lnTo>
                <a:lnTo>
                  <a:pt x="0" y="49462"/>
                </a:lnTo>
                <a:close/>
              </a:path>
            </a:pathLst>
          </a:custGeom>
          <a:noFill/>
          <a:ln>
            <a:noFill/>
          </a:ln>
        </p:spPr>
      </p:sp>
      <p:grpSp>
        <p:nvGrpSpPr>
          <p:cNvPr id="125" name="Google Shape;125;p2"/>
          <p:cNvGrpSpPr/>
          <p:nvPr/>
        </p:nvGrpSpPr>
        <p:grpSpPr>
          <a:xfrm>
            <a:off x="1999482" y="10156348"/>
            <a:ext cx="15259818" cy="3086116"/>
            <a:chOff x="0" y="0"/>
            <a:chExt cx="4019047" cy="812800"/>
          </a:xfrm>
        </p:grpSpPr>
        <p:sp>
          <p:nvSpPr>
            <p:cNvPr id="126" name="Google Shape;126;p2"/>
            <p:cNvSpPr/>
            <p:nvPr/>
          </p:nvSpPr>
          <p:spPr>
            <a:xfrm>
              <a:off x="0" y="0"/>
              <a:ext cx="4019047" cy="49462"/>
            </a:xfrm>
            <a:custGeom>
              <a:rect b="b" l="l" r="r" t="t"/>
              <a:pathLst>
                <a:path extrusionOk="0" h="49462" w="4019047">
                  <a:moveTo>
                    <a:pt x="0" y="0"/>
                  </a:moveTo>
                  <a:lnTo>
                    <a:pt x="4019047" y="0"/>
                  </a:lnTo>
                  <a:lnTo>
                    <a:pt x="40190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  <a:ln>
              <a:noFill/>
            </a:ln>
          </p:spPr>
        </p:sp>
        <p:sp>
          <p:nvSpPr>
            <p:cNvPr id="127" name="Google Shape;127;p2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"/>
          <p:cNvPicPr preferRelativeResize="0"/>
          <p:nvPr/>
        </p:nvPicPr>
        <p:blipFill rotWithShape="1">
          <a:blip r:embed="rId3">
            <a:alphaModFix/>
          </a:blip>
          <a:srcRect b="0" l="0" r="0" t="15572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"/>
          <p:cNvPicPr preferRelativeResize="0"/>
          <p:nvPr/>
        </p:nvPicPr>
        <p:blipFill rotWithShape="1">
          <a:blip r:embed="rId4">
            <a:alphaModFix amt="38000"/>
          </a:blip>
          <a:srcRect b="0" l="0" r="0" t="0"/>
          <a:stretch/>
        </p:blipFill>
        <p:spPr>
          <a:xfrm flipH="1">
            <a:off x="5742647" y="2141620"/>
            <a:ext cx="14071607" cy="14493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-8674135" y="-9349728"/>
            <a:ext cx="14071607" cy="144932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3"/>
          <p:cNvCxnSpPr/>
          <p:nvPr/>
        </p:nvCxnSpPr>
        <p:spPr>
          <a:xfrm>
            <a:off x="863423" y="1004888"/>
            <a:ext cx="16561153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3"/>
          <p:cNvSpPr txBox="1"/>
          <p:nvPr/>
        </p:nvSpPr>
        <p:spPr>
          <a:xfrm>
            <a:off x="1564807" y="1542343"/>
            <a:ext cx="154251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Засоби та методи вирішення задачі</a:t>
            </a:r>
            <a:endParaRPr/>
          </a:p>
        </p:txBody>
      </p:sp>
      <p:sp>
        <p:nvSpPr>
          <p:cNvPr id="137" name="Google Shape;137;p3"/>
          <p:cNvSpPr txBox="1"/>
          <p:nvPr/>
        </p:nvSpPr>
        <p:spPr>
          <a:xfrm>
            <a:off x="863423" y="429690"/>
            <a:ext cx="2520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99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КН-20-1</a:t>
            </a:r>
            <a:endParaRPr/>
          </a:p>
        </p:txBody>
      </p:sp>
      <p:sp>
        <p:nvSpPr>
          <p:cNvPr id="138" name="Google Shape;138;p3"/>
          <p:cNvSpPr txBox="1"/>
          <p:nvPr/>
        </p:nvSpPr>
        <p:spPr>
          <a:xfrm>
            <a:off x="14904148" y="429690"/>
            <a:ext cx="2520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3"/>
          <p:cNvPicPr preferRelativeResize="0"/>
          <p:nvPr/>
        </p:nvPicPr>
        <p:blipFill rotWithShape="1">
          <a:blip r:embed="rId5">
            <a:alphaModFix amt="26000"/>
          </a:blip>
          <a:srcRect b="0" l="0" r="0" t="0"/>
          <a:stretch/>
        </p:blipFill>
        <p:spPr>
          <a:xfrm rot="-5400000">
            <a:off x="325086" y="5257691"/>
            <a:ext cx="1445201" cy="3685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"/>
          <p:cNvSpPr/>
          <p:nvPr/>
        </p:nvSpPr>
        <p:spPr>
          <a:xfrm>
            <a:off x="1999482" y="1004888"/>
            <a:ext cx="3743139" cy="187802"/>
          </a:xfrm>
          <a:custGeom>
            <a:rect b="b" l="l" r="r" t="t"/>
            <a:pathLst>
              <a:path extrusionOk="0" h="49462" w="985847">
                <a:moveTo>
                  <a:pt x="0" y="0"/>
                </a:moveTo>
                <a:lnTo>
                  <a:pt x="985847" y="0"/>
                </a:lnTo>
                <a:lnTo>
                  <a:pt x="985847" y="49462"/>
                </a:lnTo>
                <a:lnTo>
                  <a:pt x="0" y="49462"/>
                </a:lnTo>
                <a:close/>
              </a:path>
            </a:pathLst>
          </a:custGeom>
          <a:solidFill>
            <a:srgbClr val="9FFF24"/>
          </a:solidFill>
          <a:ln>
            <a:noFill/>
          </a:ln>
        </p:spPr>
      </p:sp>
      <p:grpSp>
        <p:nvGrpSpPr>
          <p:cNvPr id="141" name="Google Shape;141;p3"/>
          <p:cNvGrpSpPr/>
          <p:nvPr/>
        </p:nvGrpSpPr>
        <p:grpSpPr>
          <a:xfrm>
            <a:off x="1999482" y="10156348"/>
            <a:ext cx="4172718" cy="3086116"/>
            <a:chOff x="0" y="0"/>
            <a:chExt cx="1098988" cy="812800"/>
          </a:xfrm>
        </p:grpSpPr>
        <p:sp>
          <p:nvSpPr>
            <p:cNvPr id="142" name="Google Shape;142;p3"/>
            <p:cNvSpPr/>
            <p:nvPr/>
          </p:nvSpPr>
          <p:spPr>
            <a:xfrm>
              <a:off x="0" y="0"/>
              <a:ext cx="1098988" cy="49462"/>
            </a:xfrm>
            <a:custGeom>
              <a:rect b="b" l="l" r="r" t="t"/>
              <a:pathLst>
                <a:path extrusionOk="0" h="49462" w="1098988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  <a:ln>
              <a:noFill/>
            </a:ln>
          </p:spPr>
        </p:sp>
        <p:sp>
          <p:nvSpPr>
            <p:cNvPr id="143" name="Google Shape;143;p3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3"/>
          <p:cNvGrpSpPr/>
          <p:nvPr/>
        </p:nvGrpSpPr>
        <p:grpSpPr>
          <a:xfrm>
            <a:off x="7780102" y="10156348"/>
            <a:ext cx="4172718" cy="3086116"/>
            <a:chOff x="0" y="0"/>
            <a:chExt cx="1098988" cy="812800"/>
          </a:xfrm>
        </p:grpSpPr>
        <p:sp>
          <p:nvSpPr>
            <p:cNvPr id="145" name="Google Shape;145;p3"/>
            <p:cNvSpPr/>
            <p:nvPr/>
          </p:nvSpPr>
          <p:spPr>
            <a:xfrm>
              <a:off x="0" y="0"/>
              <a:ext cx="1098988" cy="49462"/>
            </a:xfrm>
            <a:custGeom>
              <a:rect b="b" l="l" r="r" t="t"/>
              <a:pathLst>
                <a:path extrusionOk="0" h="49462" w="1098988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  <a:ln>
              <a:noFill/>
            </a:ln>
          </p:spPr>
        </p:sp>
        <p:sp>
          <p:nvSpPr>
            <p:cNvPr id="146" name="Google Shape;146;p3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3"/>
          <p:cNvGrpSpPr/>
          <p:nvPr/>
        </p:nvGrpSpPr>
        <p:grpSpPr>
          <a:xfrm>
            <a:off x="13436566" y="10156348"/>
            <a:ext cx="4172718" cy="3086116"/>
            <a:chOff x="0" y="0"/>
            <a:chExt cx="1098988" cy="812800"/>
          </a:xfrm>
        </p:grpSpPr>
        <p:sp>
          <p:nvSpPr>
            <p:cNvPr id="148" name="Google Shape;148;p3"/>
            <p:cNvSpPr/>
            <p:nvPr/>
          </p:nvSpPr>
          <p:spPr>
            <a:xfrm>
              <a:off x="0" y="0"/>
              <a:ext cx="1098988" cy="49462"/>
            </a:xfrm>
            <a:custGeom>
              <a:rect b="b" l="l" r="r" t="t"/>
              <a:pathLst>
                <a:path extrusionOk="0" h="49462" w="1098988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  <a:ln>
              <a:noFill/>
            </a:ln>
          </p:spPr>
        </p:sp>
        <p:sp>
          <p:nvSpPr>
            <p:cNvPr id="149" name="Google Shape;149;p3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3"/>
          <p:cNvSpPr txBox="1"/>
          <p:nvPr/>
        </p:nvSpPr>
        <p:spPr>
          <a:xfrm>
            <a:off x="2031276" y="3532500"/>
            <a:ext cx="4172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7350" lvl="0" marL="45720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swald"/>
              <a:buAutoNum type="arabicPeriod"/>
            </a:pPr>
            <a:r>
              <a:rPr lang="en-US" sz="2799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Розвідувальний аналіз</a:t>
            </a:r>
            <a:endParaRPr/>
          </a:p>
        </p:txBody>
      </p:sp>
      <p:sp>
        <p:nvSpPr>
          <p:cNvPr id="151" name="Google Shape;151;p3"/>
          <p:cNvSpPr txBox="1"/>
          <p:nvPr/>
        </p:nvSpPr>
        <p:spPr>
          <a:xfrm>
            <a:off x="6172204" y="6288100"/>
            <a:ext cx="10817700" cy="14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основною метою є виявлення часто зустрічаючихся зв'язків між елементами або подіями у наборі даних. Включає у себе визначення метрик, пошук, візуалізацію та застосування асоціацій.</a:t>
            </a:r>
            <a:endParaRPr/>
          </a:p>
        </p:txBody>
      </p:sp>
      <p:sp>
        <p:nvSpPr>
          <p:cNvPr id="152" name="Google Shape;152;p3"/>
          <p:cNvSpPr txBox="1"/>
          <p:nvPr/>
        </p:nvSpPr>
        <p:spPr>
          <a:xfrm>
            <a:off x="5742646" y="3532500"/>
            <a:ext cx="11252400" cy="1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перший крок у роботі з новим набором даних і дозволяє отримати загальне уявлення про структуру, властивості та можливі взаємозв'язки. Включає у себе огляд, очищення, опис , візуалізацію </a:t>
            </a:r>
            <a:r>
              <a:rPr lang="en-US" sz="2799">
                <a:solidFill>
                  <a:schemeClr val="lt1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даних.</a:t>
            </a:r>
            <a:endParaRPr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2114063" y="6288100"/>
            <a:ext cx="4172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7350" lvl="0" marL="45720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swald"/>
              <a:buAutoNum type="arabicPeriod" startAt="2"/>
            </a:pPr>
            <a:r>
              <a:rPr lang="en-US" sz="2799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Асоціативний</a:t>
            </a:r>
            <a:r>
              <a:rPr lang="en-US" sz="2799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аналіз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251e90cf8bd_0_18"/>
          <p:cNvPicPr preferRelativeResize="0"/>
          <p:nvPr/>
        </p:nvPicPr>
        <p:blipFill rotWithShape="1">
          <a:blip r:embed="rId3">
            <a:alphaModFix/>
          </a:blip>
          <a:srcRect b="0" l="0" r="0" t="15569"/>
          <a:stretch/>
        </p:blipFill>
        <p:spPr>
          <a:xfrm>
            <a:off x="0" y="0"/>
            <a:ext cx="18287999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51e90cf8bd_0_18"/>
          <p:cNvPicPr preferRelativeResize="0"/>
          <p:nvPr/>
        </p:nvPicPr>
        <p:blipFill rotWithShape="1">
          <a:blip r:embed="rId4">
            <a:alphaModFix amt="38000"/>
          </a:blip>
          <a:srcRect b="0" l="0" r="0" t="0"/>
          <a:stretch/>
        </p:blipFill>
        <p:spPr>
          <a:xfrm flipH="1">
            <a:off x="5743222" y="2198770"/>
            <a:ext cx="14071607" cy="14493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251e90cf8bd_0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-8674135" y="-9349728"/>
            <a:ext cx="14071607" cy="144932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g251e90cf8bd_0_18"/>
          <p:cNvCxnSpPr/>
          <p:nvPr/>
        </p:nvCxnSpPr>
        <p:spPr>
          <a:xfrm>
            <a:off x="863423" y="1004888"/>
            <a:ext cx="16561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g251e90cf8bd_0_18"/>
          <p:cNvSpPr txBox="1"/>
          <p:nvPr/>
        </p:nvSpPr>
        <p:spPr>
          <a:xfrm>
            <a:off x="1564807" y="1542343"/>
            <a:ext cx="154251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Засоби та методи вирішення задачі</a:t>
            </a:r>
            <a:endParaRPr/>
          </a:p>
        </p:txBody>
      </p:sp>
      <p:sp>
        <p:nvSpPr>
          <p:cNvPr id="163" name="Google Shape;163;g251e90cf8bd_0_18"/>
          <p:cNvSpPr txBox="1"/>
          <p:nvPr/>
        </p:nvSpPr>
        <p:spPr>
          <a:xfrm>
            <a:off x="863423" y="429690"/>
            <a:ext cx="2520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КН-20-1</a:t>
            </a:r>
            <a:endParaRPr/>
          </a:p>
        </p:txBody>
      </p:sp>
      <p:sp>
        <p:nvSpPr>
          <p:cNvPr id="164" name="Google Shape;164;g251e90cf8bd_0_18"/>
          <p:cNvSpPr txBox="1"/>
          <p:nvPr/>
        </p:nvSpPr>
        <p:spPr>
          <a:xfrm>
            <a:off x="14904148" y="429690"/>
            <a:ext cx="2520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g251e90cf8bd_0_18"/>
          <p:cNvPicPr preferRelativeResize="0"/>
          <p:nvPr/>
        </p:nvPicPr>
        <p:blipFill rotWithShape="1">
          <a:blip r:embed="rId5">
            <a:alphaModFix amt="26000"/>
          </a:blip>
          <a:srcRect b="0" l="0" r="0" t="0"/>
          <a:stretch/>
        </p:blipFill>
        <p:spPr>
          <a:xfrm rot="-5400000">
            <a:off x="325086" y="5257691"/>
            <a:ext cx="1445202" cy="3685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251e90cf8bd_0_18"/>
          <p:cNvSpPr/>
          <p:nvPr/>
        </p:nvSpPr>
        <p:spPr>
          <a:xfrm>
            <a:off x="1999482" y="1004888"/>
            <a:ext cx="3743754" cy="187832"/>
          </a:xfrm>
          <a:custGeom>
            <a:rect b="b" l="l" r="r" t="t"/>
            <a:pathLst>
              <a:path extrusionOk="0" h="49462" w="985847">
                <a:moveTo>
                  <a:pt x="0" y="0"/>
                </a:moveTo>
                <a:lnTo>
                  <a:pt x="985847" y="0"/>
                </a:lnTo>
                <a:lnTo>
                  <a:pt x="985847" y="49462"/>
                </a:lnTo>
                <a:lnTo>
                  <a:pt x="0" y="49462"/>
                </a:lnTo>
                <a:close/>
              </a:path>
            </a:pathLst>
          </a:custGeom>
          <a:solidFill>
            <a:srgbClr val="9FFF24"/>
          </a:solidFill>
          <a:ln>
            <a:noFill/>
          </a:ln>
        </p:spPr>
      </p:sp>
      <p:grpSp>
        <p:nvGrpSpPr>
          <p:cNvPr id="167" name="Google Shape;167;g251e90cf8bd_0_18"/>
          <p:cNvGrpSpPr/>
          <p:nvPr/>
        </p:nvGrpSpPr>
        <p:grpSpPr>
          <a:xfrm>
            <a:off x="1999482" y="10156348"/>
            <a:ext cx="4172748" cy="3085741"/>
            <a:chOff x="0" y="0"/>
            <a:chExt cx="1098988" cy="812700"/>
          </a:xfrm>
        </p:grpSpPr>
        <p:sp>
          <p:nvSpPr>
            <p:cNvPr id="168" name="Google Shape;168;g251e90cf8bd_0_18"/>
            <p:cNvSpPr/>
            <p:nvPr/>
          </p:nvSpPr>
          <p:spPr>
            <a:xfrm>
              <a:off x="0" y="0"/>
              <a:ext cx="1098988" cy="49462"/>
            </a:xfrm>
            <a:custGeom>
              <a:rect b="b" l="l" r="r" t="t"/>
              <a:pathLst>
                <a:path extrusionOk="0" h="49462" w="1098988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  <a:ln>
              <a:noFill/>
            </a:ln>
          </p:spPr>
        </p:sp>
        <p:sp>
          <p:nvSpPr>
            <p:cNvPr id="169" name="Google Shape;169;g251e90cf8bd_0_18"/>
            <p:cNvSpPr txBox="1"/>
            <p:nvPr/>
          </p:nvSpPr>
          <p:spPr>
            <a:xfrm>
              <a:off x="0" y="38100"/>
              <a:ext cx="812700" cy="7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g251e90cf8bd_0_18"/>
          <p:cNvGrpSpPr/>
          <p:nvPr/>
        </p:nvGrpSpPr>
        <p:grpSpPr>
          <a:xfrm>
            <a:off x="7780102" y="10156348"/>
            <a:ext cx="4172748" cy="3085741"/>
            <a:chOff x="0" y="0"/>
            <a:chExt cx="1098988" cy="812700"/>
          </a:xfrm>
        </p:grpSpPr>
        <p:sp>
          <p:nvSpPr>
            <p:cNvPr id="171" name="Google Shape;171;g251e90cf8bd_0_18"/>
            <p:cNvSpPr/>
            <p:nvPr/>
          </p:nvSpPr>
          <p:spPr>
            <a:xfrm>
              <a:off x="0" y="0"/>
              <a:ext cx="1098988" cy="49462"/>
            </a:xfrm>
            <a:custGeom>
              <a:rect b="b" l="l" r="r" t="t"/>
              <a:pathLst>
                <a:path extrusionOk="0" h="49462" w="1098988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  <a:ln>
              <a:noFill/>
            </a:ln>
          </p:spPr>
        </p:sp>
        <p:sp>
          <p:nvSpPr>
            <p:cNvPr id="172" name="Google Shape;172;g251e90cf8bd_0_18"/>
            <p:cNvSpPr txBox="1"/>
            <p:nvPr/>
          </p:nvSpPr>
          <p:spPr>
            <a:xfrm>
              <a:off x="0" y="38100"/>
              <a:ext cx="812700" cy="7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" name="Google Shape;173;g251e90cf8bd_0_18"/>
          <p:cNvGrpSpPr/>
          <p:nvPr/>
        </p:nvGrpSpPr>
        <p:grpSpPr>
          <a:xfrm>
            <a:off x="13436566" y="10156348"/>
            <a:ext cx="4172748" cy="3085741"/>
            <a:chOff x="0" y="0"/>
            <a:chExt cx="1098988" cy="812700"/>
          </a:xfrm>
        </p:grpSpPr>
        <p:sp>
          <p:nvSpPr>
            <p:cNvPr id="174" name="Google Shape;174;g251e90cf8bd_0_18"/>
            <p:cNvSpPr/>
            <p:nvPr/>
          </p:nvSpPr>
          <p:spPr>
            <a:xfrm>
              <a:off x="0" y="0"/>
              <a:ext cx="1098988" cy="49462"/>
            </a:xfrm>
            <a:custGeom>
              <a:rect b="b" l="l" r="r" t="t"/>
              <a:pathLst>
                <a:path extrusionOk="0" h="49462" w="1098988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  <a:ln>
              <a:noFill/>
            </a:ln>
          </p:spPr>
        </p:sp>
        <p:sp>
          <p:nvSpPr>
            <p:cNvPr id="175" name="Google Shape;175;g251e90cf8bd_0_18"/>
            <p:cNvSpPr txBox="1"/>
            <p:nvPr/>
          </p:nvSpPr>
          <p:spPr>
            <a:xfrm>
              <a:off x="0" y="38100"/>
              <a:ext cx="812700" cy="7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g251e90cf8bd_0_18"/>
          <p:cNvSpPr txBox="1"/>
          <p:nvPr/>
        </p:nvSpPr>
        <p:spPr>
          <a:xfrm>
            <a:off x="6172204" y="6288100"/>
            <a:ext cx="10817700" cy="19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основною метою є отримання моделі, яка здатна прогнозувати значення цільової змінної на основі вхідних змінних та залежностей між ними. Включає у себе вибір моделі, розділення даних на тренувальний та тестовий набор, і подальше навчання, оцінку моделі.  </a:t>
            </a:r>
            <a:endParaRPr/>
          </a:p>
        </p:txBody>
      </p:sp>
      <p:sp>
        <p:nvSpPr>
          <p:cNvPr id="177" name="Google Shape;177;g251e90cf8bd_0_18"/>
          <p:cNvSpPr txBox="1"/>
          <p:nvPr/>
        </p:nvSpPr>
        <p:spPr>
          <a:xfrm>
            <a:off x="6172221" y="3429000"/>
            <a:ext cx="11252400" cy="14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основною метою є виявлення природних структур або підгруп в наборі даних без заздалегідь відомих класифікаційних міток. Включає у себе вибір алгоритму та виконання кластеризації, після чого валідацію кластерів та застосування.</a:t>
            </a:r>
            <a:endParaRPr/>
          </a:p>
        </p:txBody>
      </p:sp>
      <p:sp>
        <p:nvSpPr>
          <p:cNvPr id="178" name="Google Shape;178;g251e90cf8bd_0_18"/>
          <p:cNvSpPr txBox="1"/>
          <p:nvPr/>
        </p:nvSpPr>
        <p:spPr>
          <a:xfrm>
            <a:off x="1999488" y="6395800"/>
            <a:ext cx="4172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51e90cf8bd_0_18"/>
          <p:cNvSpPr txBox="1"/>
          <p:nvPr/>
        </p:nvSpPr>
        <p:spPr>
          <a:xfrm>
            <a:off x="1999501" y="3525000"/>
            <a:ext cx="4172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7350" lvl="0" marL="45720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swald"/>
              <a:buAutoNum type="arabicPeriod" startAt="3"/>
            </a:pPr>
            <a:r>
              <a:rPr lang="en-US" sz="2799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Кластерний аналіз</a:t>
            </a:r>
            <a:endParaRPr/>
          </a:p>
        </p:txBody>
      </p:sp>
      <p:sp>
        <p:nvSpPr>
          <p:cNvPr id="180" name="Google Shape;180;g251e90cf8bd_0_18"/>
          <p:cNvSpPr txBox="1"/>
          <p:nvPr/>
        </p:nvSpPr>
        <p:spPr>
          <a:xfrm>
            <a:off x="1999488" y="6395788"/>
            <a:ext cx="4172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7350" lvl="0" marL="45720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swald"/>
              <a:buAutoNum type="arabicPeriod" startAt="4"/>
            </a:pPr>
            <a:r>
              <a:rPr lang="en-US" sz="2799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Прогнозування даних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3"/>
          <p:cNvPicPr preferRelativeResize="0"/>
          <p:nvPr/>
        </p:nvPicPr>
        <p:blipFill rotWithShape="1">
          <a:blip r:embed="rId3">
            <a:alphaModFix/>
          </a:blip>
          <a:srcRect b="0" l="0" r="0" t="15572"/>
          <a:stretch/>
        </p:blipFill>
        <p:spPr>
          <a:xfrm>
            <a:off x="0" y="0"/>
            <a:ext cx="18287999" cy="1028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3"/>
          <p:cNvCxnSpPr/>
          <p:nvPr/>
        </p:nvCxnSpPr>
        <p:spPr>
          <a:xfrm>
            <a:off x="863423" y="1004888"/>
            <a:ext cx="16561153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23"/>
          <p:cNvSpPr txBox="1"/>
          <p:nvPr/>
        </p:nvSpPr>
        <p:spPr>
          <a:xfrm>
            <a:off x="863423" y="429690"/>
            <a:ext cx="2520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99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КН-20-1</a:t>
            </a:r>
            <a:endParaRPr/>
          </a:p>
        </p:txBody>
      </p:sp>
      <p:pic>
        <p:nvPicPr>
          <p:cNvPr id="188" name="Google Shape;188;p23"/>
          <p:cNvPicPr preferRelativeResize="0"/>
          <p:nvPr/>
        </p:nvPicPr>
        <p:blipFill rotWithShape="1">
          <a:blip r:embed="rId4">
            <a:alphaModFix amt="26000"/>
          </a:blip>
          <a:srcRect b="0" l="0" r="0" t="0"/>
          <a:stretch/>
        </p:blipFill>
        <p:spPr>
          <a:xfrm rot="-5400000">
            <a:off x="325086" y="5257691"/>
            <a:ext cx="1445201" cy="3685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23"/>
          <p:cNvGrpSpPr/>
          <p:nvPr/>
        </p:nvGrpSpPr>
        <p:grpSpPr>
          <a:xfrm>
            <a:off x="2123637" y="1004888"/>
            <a:ext cx="5013291" cy="3086116"/>
            <a:chOff x="0" y="0"/>
            <a:chExt cx="1320373" cy="812800"/>
          </a:xfrm>
        </p:grpSpPr>
        <p:sp>
          <p:nvSpPr>
            <p:cNvPr id="190" name="Google Shape;190;p23"/>
            <p:cNvSpPr/>
            <p:nvPr/>
          </p:nvSpPr>
          <p:spPr>
            <a:xfrm>
              <a:off x="0" y="0"/>
              <a:ext cx="1320373" cy="49462"/>
            </a:xfrm>
            <a:custGeom>
              <a:rect b="b" l="l" r="r" t="t"/>
              <a:pathLst>
                <a:path extrusionOk="0" h="49462" w="1320373">
                  <a:moveTo>
                    <a:pt x="0" y="0"/>
                  </a:moveTo>
                  <a:lnTo>
                    <a:pt x="1320373" y="0"/>
                  </a:lnTo>
                  <a:lnTo>
                    <a:pt x="1320373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  <a:ln>
              <a:noFill/>
            </a:ln>
          </p:spPr>
        </p:sp>
        <p:sp>
          <p:nvSpPr>
            <p:cNvPr id="191" name="Google Shape;191;p23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oogle Shape;192;p23"/>
          <p:cNvGrpSpPr/>
          <p:nvPr/>
        </p:nvGrpSpPr>
        <p:grpSpPr>
          <a:xfrm>
            <a:off x="2123637" y="10156348"/>
            <a:ext cx="5794341" cy="3086116"/>
            <a:chOff x="0" y="0"/>
            <a:chExt cx="1526082" cy="812800"/>
          </a:xfrm>
        </p:grpSpPr>
        <p:sp>
          <p:nvSpPr>
            <p:cNvPr id="193" name="Google Shape;193;p23"/>
            <p:cNvSpPr/>
            <p:nvPr/>
          </p:nvSpPr>
          <p:spPr>
            <a:xfrm>
              <a:off x="0" y="0"/>
              <a:ext cx="1526082" cy="49462"/>
            </a:xfrm>
            <a:custGeom>
              <a:rect b="b" l="l" r="r" t="t"/>
              <a:pathLst>
                <a:path extrusionOk="0" h="49462" w="1526082">
                  <a:moveTo>
                    <a:pt x="0" y="0"/>
                  </a:moveTo>
                  <a:lnTo>
                    <a:pt x="1526082" y="0"/>
                  </a:lnTo>
                  <a:lnTo>
                    <a:pt x="1526082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  <a:ln>
              <a:noFill/>
            </a:ln>
          </p:spPr>
        </p:sp>
        <p:sp>
          <p:nvSpPr>
            <p:cNvPr id="194" name="Google Shape;194;p23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5" name="Google Shape;195;p23"/>
          <p:cNvPicPr preferRelativeResize="0"/>
          <p:nvPr/>
        </p:nvPicPr>
        <p:blipFill rotWithShape="1">
          <a:blip r:embed="rId5">
            <a:alphaModFix amt="38000"/>
          </a:blip>
          <a:srcRect b="0" l="0" r="0" t="0"/>
          <a:stretch/>
        </p:blipFill>
        <p:spPr>
          <a:xfrm flipH="1">
            <a:off x="8200672" y="1195395"/>
            <a:ext cx="14071607" cy="14493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-11316410" y="5675672"/>
            <a:ext cx="14071607" cy="1449322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 txBox="1"/>
          <p:nvPr/>
        </p:nvSpPr>
        <p:spPr>
          <a:xfrm>
            <a:off x="2152812" y="1526297"/>
            <a:ext cx="50133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Apriori</a:t>
            </a:r>
            <a:endParaRPr b="0" i="0" sz="8000" u="none" cap="none" strike="noStrike">
              <a:solidFill>
                <a:srgbClr val="FFFFFF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2094487" y="2647947"/>
            <a:ext cx="5013300" cy="4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99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Один з найпоширеніших алгоритмів, що використовується для виявлення частотних асоціацій між елементами в наборі даних. </a:t>
            </a:r>
            <a:endParaRPr sz="2699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99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Якщо певний набір елементів (itemset) зустрічається часто, то ймовірність його появи вища, і можна вважати його асоційованим. </a:t>
            </a:r>
            <a:endParaRPr b="0" i="0" sz="7900" u="none" cap="none" strike="noStrike">
              <a:solidFill>
                <a:srgbClr val="FFFFFF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25000" y="3079602"/>
            <a:ext cx="7984012" cy="47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251e90cf8bd_0_105"/>
          <p:cNvPicPr preferRelativeResize="0"/>
          <p:nvPr/>
        </p:nvPicPr>
        <p:blipFill rotWithShape="1">
          <a:blip r:embed="rId3">
            <a:alphaModFix/>
          </a:blip>
          <a:srcRect b="0" l="0" r="0" t="15569"/>
          <a:stretch/>
        </p:blipFill>
        <p:spPr>
          <a:xfrm>
            <a:off x="0" y="0"/>
            <a:ext cx="18287999" cy="1028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g251e90cf8bd_0_105"/>
          <p:cNvCxnSpPr/>
          <p:nvPr/>
        </p:nvCxnSpPr>
        <p:spPr>
          <a:xfrm>
            <a:off x="863423" y="1004888"/>
            <a:ext cx="16561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g251e90cf8bd_0_105"/>
          <p:cNvSpPr txBox="1"/>
          <p:nvPr/>
        </p:nvSpPr>
        <p:spPr>
          <a:xfrm>
            <a:off x="863423" y="429690"/>
            <a:ext cx="2520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КН-20-1</a:t>
            </a:r>
            <a:endParaRPr/>
          </a:p>
        </p:txBody>
      </p:sp>
      <p:pic>
        <p:nvPicPr>
          <p:cNvPr id="207" name="Google Shape;207;g251e90cf8bd_0_105"/>
          <p:cNvPicPr preferRelativeResize="0"/>
          <p:nvPr/>
        </p:nvPicPr>
        <p:blipFill rotWithShape="1">
          <a:blip r:embed="rId4">
            <a:alphaModFix amt="26000"/>
          </a:blip>
          <a:srcRect b="0" l="0" r="0" t="0"/>
          <a:stretch/>
        </p:blipFill>
        <p:spPr>
          <a:xfrm rot="-5400000">
            <a:off x="325086" y="5257691"/>
            <a:ext cx="1445202" cy="3685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g251e90cf8bd_0_105"/>
          <p:cNvGrpSpPr/>
          <p:nvPr/>
        </p:nvGrpSpPr>
        <p:grpSpPr>
          <a:xfrm>
            <a:off x="2123637" y="1004888"/>
            <a:ext cx="5013324" cy="3085741"/>
            <a:chOff x="0" y="0"/>
            <a:chExt cx="1320373" cy="812700"/>
          </a:xfrm>
        </p:grpSpPr>
        <p:sp>
          <p:nvSpPr>
            <p:cNvPr id="209" name="Google Shape;209;g251e90cf8bd_0_105"/>
            <p:cNvSpPr/>
            <p:nvPr/>
          </p:nvSpPr>
          <p:spPr>
            <a:xfrm>
              <a:off x="0" y="0"/>
              <a:ext cx="1320373" cy="49462"/>
            </a:xfrm>
            <a:custGeom>
              <a:rect b="b" l="l" r="r" t="t"/>
              <a:pathLst>
                <a:path extrusionOk="0" h="49462" w="1320373">
                  <a:moveTo>
                    <a:pt x="0" y="0"/>
                  </a:moveTo>
                  <a:lnTo>
                    <a:pt x="1320373" y="0"/>
                  </a:lnTo>
                  <a:lnTo>
                    <a:pt x="1320373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  <a:ln>
              <a:noFill/>
            </a:ln>
          </p:spPr>
        </p:sp>
        <p:sp>
          <p:nvSpPr>
            <p:cNvPr id="210" name="Google Shape;210;g251e90cf8bd_0_105"/>
            <p:cNvSpPr txBox="1"/>
            <p:nvPr/>
          </p:nvSpPr>
          <p:spPr>
            <a:xfrm>
              <a:off x="0" y="38100"/>
              <a:ext cx="812700" cy="7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g251e90cf8bd_0_105"/>
          <p:cNvGrpSpPr/>
          <p:nvPr/>
        </p:nvGrpSpPr>
        <p:grpSpPr>
          <a:xfrm>
            <a:off x="2123637" y="10156348"/>
            <a:ext cx="5794381" cy="3085741"/>
            <a:chOff x="0" y="0"/>
            <a:chExt cx="1526082" cy="812700"/>
          </a:xfrm>
        </p:grpSpPr>
        <p:sp>
          <p:nvSpPr>
            <p:cNvPr id="212" name="Google Shape;212;g251e90cf8bd_0_105"/>
            <p:cNvSpPr/>
            <p:nvPr/>
          </p:nvSpPr>
          <p:spPr>
            <a:xfrm>
              <a:off x="0" y="0"/>
              <a:ext cx="1526082" cy="49462"/>
            </a:xfrm>
            <a:custGeom>
              <a:rect b="b" l="l" r="r" t="t"/>
              <a:pathLst>
                <a:path extrusionOk="0" h="49462" w="1526082">
                  <a:moveTo>
                    <a:pt x="0" y="0"/>
                  </a:moveTo>
                  <a:lnTo>
                    <a:pt x="1526082" y="0"/>
                  </a:lnTo>
                  <a:lnTo>
                    <a:pt x="1526082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  <a:ln>
              <a:noFill/>
            </a:ln>
          </p:spPr>
        </p:sp>
        <p:sp>
          <p:nvSpPr>
            <p:cNvPr id="213" name="Google Shape;213;g251e90cf8bd_0_105"/>
            <p:cNvSpPr txBox="1"/>
            <p:nvPr/>
          </p:nvSpPr>
          <p:spPr>
            <a:xfrm>
              <a:off x="0" y="38100"/>
              <a:ext cx="812700" cy="7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4" name="Google Shape;214;g251e90cf8bd_0_105"/>
          <p:cNvPicPr preferRelativeResize="0"/>
          <p:nvPr/>
        </p:nvPicPr>
        <p:blipFill rotWithShape="1">
          <a:blip r:embed="rId5">
            <a:alphaModFix amt="38000"/>
          </a:blip>
          <a:srcRect b="0" l="0" r="0" t="0"/>
          <a:stretch/>
        </p:blipFill>
        <p:spPr>
          <a:xfrm flipH="1">
            <a:off x="428272" y="4090620"/>
            <a:ext cx="14071607" cy="14493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251e90cf8bd_0_1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-10878260" y="-9507178"/>
            <a:ext cx="14071607" cy="1449322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251e90cf8bd_0_105"/>
          <p:cNvSpPr txBox="1"/>
          <p:nvPr/>
        </p:nvSpPr>
        <p:spPr>
          <a:xfrm>
            <a:off x="2152812" y="1526297"/>
            <a:ext cx="50133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K-means</a:t>
            </a:r>
            <a:endParaRPr b="0" i="0" sz="8000" u="none" cap="none" strike="noStrike">
              <a:solidFill>
                <a:srgbClr val="FFFFFF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217" name="Google Shape;217;g251e90cf8bd_0_105"/>
          <p:cNvSpPr txBox="1"/>
          <p:nvPr/>
        </p:nvSpPr>
        <p:spPr>
          <a:xfrm>
            <a:off x="2094487" y="2647947"/>
            <a:ext cx="5013300" cy="6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99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Також популярний алгоритм</a:t>
            </a:r>
            <a:r>
              <a:rPr lang="en-US" sz="2699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кластеризації. Використовується для групування схожих об'єктів у підгрупи, які називаються кластерами.</a:t>
            </a:r>
            <a:endParaRPr sz="2699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99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Алгоритм починається зі вибору k початкових центроїдів (представників кожного кластера), а потім виконується ітеративна процедура, яка призводить до зближення центроїдів з наближеними середніми значеннями точок в кожному кластері.</a:t>
            </a:r>
            <a:endParaRPr sz="2699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pic>
        <p:nvPicPr>
          <p:cNvPr id="218" name="Google Shape;218;g251e90cf8bd_0_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90750" y="3050000"/>
            <a:ext cx="7533875" cy="46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g251e90cf8bd_0_123"/>
          <p:cNvPicPr preferRelativeResize="0"/>
          <p:nvPr/>
        </p:nvPicPr>
        <p:blipFill rotWithShape="1">
          <a:blip r:embed="rId3">
            <a:alphaModFix/>
          </a:blip>
          <a:srcRect b="0" l="0" r="0" t="15569"/>
          <a:stretch/>
        </p:blipFill>
        <p:spPr>
          <a:xfrm>
            <a:off x="25" y="-12"/>
            <a:ext cx="18287999" cy="1028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g251e90cf8bd_0_123"/>
          <p:cNvCxnSpPr/>
          <p:nvPr/>
        </p:nvCxnSpPr>
        <p:spPr>
          <a:xfrm>
            <a:off x="863423" y="1004888"/>
            <a:ext cx="16561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g251e90cf8bd_0_123"/>
          <p:cNvSpPr txBox="1"/>
          <p:nvPr/>
        </p:nvSpPr>
        <p:spPr>
          <a:xfrm>
            <a:off x="863423" y="429690"/>
            <a:ext cx="2520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КН-20-1</a:t>
            </a:r>
            <a:endParaRPr/>
          </a:p>
        </p:txBody>
      </p:sp>
      <p:pic>
        <p:nvPicPr>
          <p:cNvPr id="226" name="Google Shape;226;g251e90cf8bd_0_123"/>
          <p:cNvPicPr preferRelativeResize="0"/>
          <p:nvPr/>
        </p:nvPicPr>
        <p:blipFill rotWithShape="1">
          <a:blip r:embed="rId4">
            <a:alphaModFix amt="26000"/>
          </a:blip>
          <a:srcRect b="0" l="0" r="0" t="0"/>
          <a:stretch/>
        </p:blipFill>
        <p:spPr>
          <a:xfrm rot="-5400000">
            <a:off x="325086" y="5257691"/>
            <a:ext cx="1445202" cy="3685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g251e90cf8bd_0_123"/>
          <p:cNvGrpSpPr/>
          <p:nvPr/>
        </p:nvGrpSpPr>
        <p:grpSpPr>
          <a:xfrm>
            <a:off x="2123637" y="1004888"/>
            <a:ext cx="5013324" cy="3085741"/>
            <a:chOff x="0" y="0"/>
            <a:chExt cx="1320373" cy="812700"/>
          </a:xfrm>
        </p:grpSpPr>
        <p:sp>
          <p:nvSpPr>
            <p:cNvPr id="228" name="Google Shape;228;g251e90cf8bd_0_123"/>
            <p:cNvSpPr/>
            <p:nvPr/>
          </p:nvSpPr>
          <p:spPr>
            <a:xfrm>
              <a:off x="0" y="0"/>
              <a:ext cx="1320373" cy="49462"/>
            </a:xfrm>
            <a:custGeom>
              <a:rect b="b" l="l" r="r" t="t"/>
              <a:pathLst>
                <a:path extrusionOk="0" h="49462" w="1320373">
                  <a:moveTo>
                    <a:pt x="0" y="0"/>
                  </a:moveTo>
                  <a:lnTo>
                    <a:pt x="1320373" y="0"/>
                  </a:lnTo>
                  <a:lnTo>
                    <a:pt x="1320373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  <a:ln>
              <a:noFill/>
            </a:ln>
          </p:spPr>
        </p:sp>
        <p:sp>
          <p:nvSpPr>
            <p:cNvPr id="229" name="Google Shape;229;g251e90cf8bd_0_123"/>
            <p:cNvSpPr txBox="1"/>
            <p:nvPr/>
          </p:nvSpPr>
          <p:spPr>
            <a:xfrm>
              <a:off x="0" y="38100"/>
              <a:ext cx="812700" cy="7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" name="Google Shape;230;g251e90cf8bd_0_123"/>
          <p:cNvGrpSpPr/>
          <p:nvPr/>
        </p:nvGrpSpPr>
        <p:grpSpPr>
          <a:xfrm>
            <a:off x="2123637" y="10156348"/>
            <a:ext cx="5794381" cy="3085741"/>
            <a:chOff x="0" y="0"/>
            <a:chExt cx="1526082" cy="812700"/>
          </a:xfrm>
        </p:grpSpPr>
        <p:sp>
          <p:nvSpPr>
            <p:cNvPr id="231" name="Google Shape;231;g251e90cf8bd_0_123"/>
            <p:cNvSpPr/>
            <p:nvPr/>
          </p:nvSpPr>
          <p:spPr>
            <a:xfrm>
              <a:off x="0" y="0"/>
              <a:ext cx="1526082" cy="49462"/>
            </a:xfrm>
            <a:custGeom>
              <a:rect b="b" l="l" r="r" t="t"/>
              <a:pathLst>
                <a:path extrusionOk="0" h="49462" w="1526082">
                  <a:moveTo>
                    <a:pt x="0" y="0"/>
                  </a:moveTo>
                  <a:lnTo>
                    <a:pt x="1526082" y="0"/>
                  </a:lnTo>
                  <a:lnTo>
                    <a:pt x="1526082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  <a:ln>
              <a:noFill/>
            </a:ln>
          </p:spPr>
        </p:sp>
        <p:sp>
          <p:nvSpPr>
            <p:cNvPr id="232" name="Google Shape;232;g251e90cf8bd_0_123"/>
            <p:cNvSpPr txBox="1"/>
            <p:nvPr/>
          </p:nvSpPr>
          <p:spPr>
            <a:xfrm>
              <a:off x="0" y="38100"/>
              <a:ext cx="812700" cy="7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3" name="Google Shape;233;g251e90cf8bd_0_123"/>
          <p:cNvPicPr preferRelativeResize="0"/>
          <p:nvPr/>
        </p:nvPicPr>
        <p:blipFill rotWithShape="1">
          <a:blip r:embed="rId5">
            <a:alphaModFix amt="38000"/>
          </a:blip>
          <a:srcRect b="0" l="0" r="0" t="0"/>
          <a:stretch/>
        </p:blipFill>
        <p:spPr>
          <a:xfrm flipH="1">
            <a:off x="9204897" y="-9186855"/>
            <a:ext cx="14071607" cy="14493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251e90cf8bd_0_1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-12078410" y="-6241703"/>
            <a:ext cx="14071607" cy="1449322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251e90cf8bd_0_123"/>
          <p:cNvSpPr txBox="1"/>
          <p:nvPr/>
        </p:nvSpPr>
        <p:spPr>
          <a:xfrm>
            <a:off x="2152795" y="1526300"/>
            <a:ext cx="70521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Random Forest</a:t>
            </a:r>
            <a:endParaRPr b="0" i="0" sz="8000" u="none" cap="none" strike="noStrike">
              <a:solidFill>
                <a:srgbClr val="FFFFFF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236" name="Google Shape;236;g251e90cf8bd_0_123"/>
          <p:cNvSpPr txBox="1"/>
          <p:nvPr/>
        </p:nvSpPr>
        <p:spPr>
          <a:xfrm>
            <a:off x="2123649" y="2552698"/>
            <a:ext cx="5013300" cy="6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99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Це алгоритм машинного навчання, який використовує “дерева” для вирішення задач класифікації та регресії.</a:t>
            </a:r>
            <a:endParaRPr sz="2699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99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Він поєднує кілька рішень у вигляді "лісу", де кожне дерево будується на випадковій підмножині навчальних даних та випадковій підмножині ознак.</a:t>
            </a:r>
            <a:endParaRPr sz="2699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99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Даний алгоритм усереднює прогнози кожного дерева для регресійних задач. Це допомагає знизити дисперсію і зробити більш точні прогнози.</a:t>
            </a:r>
            <a:endParaRPr sz="2699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pic>
        <p:nvPicPr>
          <p:cNvPr id="237" name="Google Shape;237;g251e90cf8bd_0_1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14125" y="2723552"/>
            <a:ext cx="7427999" cy="519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251e90cf8bd_0_1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14125" y="2748350"/>
            <a:ext cx="7428001" cy="56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5"/>
          <p:cNvPicPr preferRelativeResize="0"/>
          <p:nvPr/>
        </p:nvPicPr>
        <p:blipFill rotWithShape="1">
          <a:blip r:embed="rId3">
            <a:alphaModFix/>
          </a:blip>
          <a:srcRect b="0" l="0" r="0" t="15572"/>
          <a:stretch/>
        </p:blipFill>
        <p:spPr>
          <a:xfrm>
            <a:off x="0" y="0"/>
            <a:ext cx="18287999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5186520">
            <a:off x="16376614" y="136370"/>
            <a:ext cx="8515827" cy="87709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5"/>
          <p:cNvCxnSpPr/>
          <p:nvPr/>
        </p:nvCxnSpPr>
        <p:spPr>
          <a:xfrm>
            <a:off x="863423" y="1004888"/>
            <a:ext cx="16561153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p5"/>
          <p:cNvSpPr txBox="1"/>
          <p:nvPr/>
        </p:nvSpPr>
        <p:spPr>
          <a:xfrm>
            <a:off x="7738208" y="2357635"/>
            <a:ext cx="96864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Використані</a:t>
            </a:r>
            <a:endParaRPr/>
          </a:p>
        </p:txBody>
      </p:sp>
      <p:sp>
        <p:nvSpPr>
          <p:cNvPr id="247" name="Google Shape;247;p5"/>
          <p:cNvSpPr txBox="1"/>
          <p:nvPr/>
        </p:nvSpPr>
        <p:spPr>
          <a:xfrm>
            <a:off x="863423" y="429690"/>
            <a:ext cx="2520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99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КН-20-1</a:t>
            </a:r>
            <a:endParaRPr/>
          </a:p>
        </p:txBody>
      </p:sp>
      <p:pic>
        <p:nvPicPr>
          <p:cNvPr id="248" name="Google Shape;248;p5"/>
          <p:cNvPicPr preferRelativeResize="0"/>
          <p:nvPr/>
        </p:nvPicPr>
        <p:blipFill rotWithShape="1">
          <a:blip r:embed="rId5">
            <a:alphaModFix amt="26000"/>
          </a:blip>
          <a:srcRect b="0" l="0" r="0" t="0"/>
          <a:stretch/>
        </p:blipFill>
        <p:spPr>
          <a:xfrm rot="-5400000">
            <a:off x="325086" y="5257691"/>
            <a:ext cx="1445201" cy="3685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5"/>
          <p:cNvGrpSpPr/>
          <p:nvPr/>
        </p:nvGrpSpPr>
        <p:grpSpPr>
          <a:xfrm>
            <a:off x="7738208" y="1004888"/>
            <a:ext cx="3743139" cy="3086116"/>
            <a:chOff x="0" y="0"/>
            <a:chExt cx="985847" cy="812800"/>
          </a:xfrm>
        </p:grpSpPr>
        <p:sp>
          <p:nvSpPr>
            <p:cNvPr id="250" name="Google Shape;250;p5"/>
            <p:cNvSpPr/>
            <p:nvPr/>
          </p:nvSpPr>
          <p:spPr>
            <a:xfrm>
              <a:off x="0" y="0"/>
              <a:ext cx="985847" cy="49462"/>
            </a:xfrm>
            <a:custGeom>
              <a:rect b="b" l="l" r="r" t="t"/>
              <a:pathLst>
                <a:path extrusionOk="0" h="49462" w="985847">
                  <a:moveTo>
                    <a:pt x="0" y="0"/>
                  </a:moveTo>
                  <a:lnTo>
                    <a:pt x="985847" y="0"/>
                  </a:lnTo>
                  <a:lnTo>
                    <a:pt x="9858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  <a:ln>
              <a:noFill/>
            </a:ln>
          </p:spPr>
        </p:sp>
        <p:sp>
          <p:nvSpPr>
            <p:cNvPr id="251" name="Google Shape;251;p5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2" name="Google Shape;252;p5"/>
          <p:cNvGrpSpPr/>
          <p:nvPr/>
        </p:nvGrpSpPr>
        <p:grpSpPr>
          <a:xfrm>
            <a:off x="7738208" y="10156348"/>
            <a:ext cx="9686373" cy="3086116"/>
            <a:chOff x="0" y="0"/>
            <a:chExt cx="2551143" cy="812800"/>
          </a:xfrm>
        </p:grpSpPr>
        <p:sp>
          <p:nvSpPr>
            <p:cNvPr id="253" name="Google Shape;253;p5"/>
            <p:cNvSpPr/>
            <p:nvPr/>
          </p:nvSpPr>
          <p:spPr>
            <a:xfrm>
              <a:off x="0" y="0"/>
              <a:ext cx="2551143" cy="49462"/>
            </a:xfrm>
            <a:custGeom>
              <a:rect b="b" l="l" r="r" t="t"/>
              <a:pathLst>
                <a:path extrusionOk="0" h="49462" w="2551143">
                  <a:moveTo>
                    <a:pt x="0" y="0"/>
                  </a:moveTo>
                  <a:lnTo>
                    <a:pt x="2551143" y="0"/>
                  </a:lnTo>
                  <a:lnTo>
                    <a:pt x="2551143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  <a:ln>
              <a:noFill/>
            </a:ln>
          </p:spPr>
        </p:sp>
        <p:sp>
          <p:nvSpPr>
            <p:cNvPr id="254" name="Google Shape;254;p5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5"/>
          <p:cNvSpPr txBox="1"/>
          <p:nvPr/>
        </p:nvSpPr>
        <p:spPr>
          <a:xfrm>
            <a:off x="7862375" y="3663650"/>
            <a:ext cx="9686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rPr>
              <a:t>Засоби та інструменти</a:t>
            </a:r>
            <a:endParaRPr sz="28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256" name="Google Shape;25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-6654872" y="8564797"/>
            <a:ext cx="14071607" cy="14493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2900" y="5568239"/>
            <a:ext cx="2520300" cy="2761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79412" y="1956925"/>
            <a:ext cx="5860526" cy="3611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19650" y="5568250"/>
            <a:ext cx="2520300" cy="252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5"/>
          <p:cNvSpPr txBox="1"/>
          <p:nvPr/>
        </p:nvSpPr>
        <p:spPr>
          <a:xfrm>
            <a:off x="7862375" y="4719338"/>
            <a:ext cx="968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 ExtraLight"/>
              <a:buChar char="●"/>
            </a:pPr>
            <a:r>
              <a:rPr lang="en-US" sz="28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Хмарне середовище виконання Google Colab</a:t>
            </a:r>
            <a:endParaRPr sz="280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61" name="Google Shape;261;p5"/>
          <p:cNvSpPr txBox="1"/>
          <p:nvPr/>
        </p:nvSpPr>
        <p:spPr>
          <a:xfrm>
            <a:off x="7862375" y="5380200"/>
            <a:ext cx="968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 ExtraLight"/>
              <a:buChar char="●"/>
            </a:pPr>
            <a:r>
              <a:rPr lang="en-US" sz="28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Мова програмування Python</a:t>
            </a:r>
            <a:endParaRPr sz="280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62" name="Google Shape;262;p5"/>
          <p:cNvSpPr txBox="1"/>
          <p:nvPr/>
        </p:nvSpPr>
        <p:spPr>
          <a:xfrm>
            <a:off x="7886400" y="6041050"/>
            <a:ext cx="968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 ExtraLight"/>
              <a:buChar char="●"/>
            </a:pPr>
            <a:r>
              <a:rPr lang="en-US" sz="28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Бібліотеки: MatPlotLib, Numpy, Pandas, Seaborn, mlxtend, sklearn</a:t>
            </a:r>
            <a:endParaRPr sz="280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19"/>
          <p:cNvPicPr preferRelativeResize="0"/>
          <p:nvPr/>
        </p:nvPicPr>
        <p:blipFill rotWithShape="1">
          <a:blip r:embed="rId3">
            <a:alphaModFix/>
          </a:blip>
          <a:srcRect b="0" l="0" r="0" t="15572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5186520">
            <a:off x="-3492872" y="8344012"/>
            <a:ext cx="8515827" cy="87709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19"/>
          <p:cNvCxnSpPr/>
          <p:nvPr/>
        </p:nvCxnSpPr>
        <p:spPr>
          <a:xfrm>
            <a:off x="863423" y="1004888"/>
            <a:ext cx="16561153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0" name="Google Shape;270;p19"/>
          <p:cNvPicPr preferRelativeResize="0"/>
          <p:nvPr/>
        </p:nvPicPr>
        <p:blipFill rotWithShape="1">
          <a:blip r:embed="rId5">
            <a:alphaModFix amt="26000"/>
          </a:blip>
          <a:srcRect b="0" l="0" r="0" t="0"/>
          <a:stretch/>
        </p:blipFill>
        <p:spPr>
          <a:xfrm rot="-5400000">
            <a:off x="325086" y="5257691"/>
            <a:ext cx="1445201" cy="3685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9"/>
          <p:cNvSpPr txBox="1"/>
          <p:nvPr/>
        </p:nvSpPr>
        <p:spPr>
          <a:xfrm>
            <a:off x="863423" y="429690"/>
            <a:ext cx="2520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КН-20-1</a:t>
            </a:r>
            <a:endParaRPr/>
          </a:p>
        </p:txBody>
      </p:sp>
      <p:grpSp>
        <p:nvGrpSpPr>
          <p:cNvPr id="272" name="Google Shape;272;p19"/>
          <p:cNvGrpSpPr/>
          <p:nvPr/>
        </p:nvGrpSpPr>
        <p:grpSpPr>
          <a:xfrm>
            <a:off x="1999482" y="4679671"/>
            <a:ext cx="15425099" cy="1484879"/>
            <a:chOff x="0" y="152400"/>
            <a:chExt cx="20566800" cy="1979839"/>
          </a:xfrm>
        </p:grpSpPr>
        <p:sp>
          <p:nvSpPr>
            <p:cNvPr id="273" name="Google Shape;273;p19"/>
            <p:cNvSpPr txBox="1"/>
            <p:nvPr/>
          </p:nvSpPr>
          <p:spPr>
            <a:xfrm>
              <a:off x="0" y="152400"/>
              <a:ext cx="20566800" cy="16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8000" u="none" cap="none" strike="noStrike">
                  <a:solidFill>
                    <a:srgbClr val="FFFFFF"/>
                  </a:solidFill>
                  <a:latin typeface="Lalezar"/>
                  <a:ea typeface="Lalezar"/>
                  <a:cs typeface="Lalezar"/>
                  <a:sym typeface="Lalezar"/>
                </a:rPr>
                <a:t>1</a:t>
              </a:r>
              <a:r>
                <a:rPr lang="en-US" sz="8000">
                  <a:solidFill>
                    <a:srgbClr val="FFFFFF"/>
                  </a:solidFill>
                  <a:latin typeface="Lalezar"/>
                  <a:ea typeface="Lalezar"/>
                  <a:cs typeface="Lalezar"/>
                  <a:sym typeface="Lalezar"/>
                </a:rPr>
                <a:t>6</a:t>
              </a:r>
              <a:r>
                <a:rPr b="0" i="0" lang="en-US" sz="8000" u="none" cap="none" strike="noStrike">
                  <a:solidFill>
                    <a:srgbClr val="FFFFFF"/>
                  </a:solidFill>
                  <a:latin typeface="Lalezar"/>
                  <a:ea typeface="Lalezar"/>
                  <a:cs typeface="Lalezar"/>
                  <a:sym typeface="Lalezar"/>
                </a:rPr>
                <a:t>,</a:t>
              </a:r>
              <a:r>
                <a:rPr lang="en-US" sz="8000">
                  <a:solidFill>
                    <a:srgbClr val="FFFFFF"/>
                  </a:solidFill>
                  <a:latin typeface="Lalezar"/>
                  <a:ea typeface="Lalezar"/>
                  <a:cs typeface="Lalezar"/>
                  <a:sym typeface="Lalezar"/>
                </a:rPr>
                <a:t>598</a:t>
              </a:r>
              <a:endParaRPr/>
            </a:p>
          </p:txBody>
        </p:sp>
        <p:sp>
          <p:nvSpPr>
            <p:cNvPr id="274" name="Google Shape;274;p19"/>
            <p:cNvSpPr txBox="1"/>
            <p:nvPr/>
          </p:nvSpPr>
          <p:spPr>
            <a:xfrm>
              <a:off x="2402844" y="1557739"/>
              <a:ext cx="13371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2800">
                  <a:solidFill>
                    <a:srgbClr val="FFFFFF"/>
                  </a:solidFill>
                  <a:latin typeface="Oswald ExtraLight"/>
                  <a:ea typeface="Oswald ExtraLight"/>
                  <a:cs typeface="Oswald ExtraLight"/>
                  <a:sym typeface="Oswald ExtraLight"/>
                </a:rPr>
                <a:t>значень</a:t>
              </a:r>
              <a:endParaRPr/>
            </a:p>
          </p:txBody>
        </p:sp>
      </p:grpSp>
      <p:grpSp>
        <p:nvGrpSpPr>
          <p:cNvPr id="275" name="Google Shape;275;p19"/>
          <p:cNvGrpSpPr/>
          <p:nvPr/>
        </p:nvGrpSpPr>
        <p:grpSpPr>
          <a:xfrm>
            <a:off x="1999482" y="1004888"/>
            <a:ext cx="5171925" cy="3086120"/>
            <a:chOff x="0" y="0"/>
            <a:chExt cx="1362144" cy="812800"/>
          </a:xfrm>
        </p:grpSpPr>
        <p:sp>
          <p:nvSpPr>
            <p:cNvPr id="276" name="Google Shape;276;p19"/>
            <p:cNvSpPr/>
            <p:nvPr/>
          </p:nvSpPr>
          <p:spPr>
            <a:xfrm>
              <a:off x="0" y="0"/>
              <a:ext cx="1362144" cy="49462"/>
            </a:xfrm>
            <a:custGeom>
              <a:rect b="b" l="l" r="r" t="t"/>
              <a:pathLst>
                <a:path extrusionOk="0" h="49462" w="1362144">
                  <a:moveTo>
                    <a:pt x="0" y="0"/>
                  </a:moveTo>
                  <a:lnTo>
                    <a:pt x="1362144" y="0"/>
                  </a:lnTo>
                  <a:lnTo>
                    <a:pt x="1362144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  <a:ln>
              <a:noFill/>
            </a:ln>
          </p:spPr>
        </p:sp>
        <p:sp>
          <p:nvSpPr>
            <p:cNvPr id="277" name="Google Shape;277;p19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8" name="Google Shape;278;p19"/>
          <p:cNvGrpSpPr/>
          <p:nvPr/>
        </p:nvGrpSpPr>
        <p:grpSpPr>
          <a:xfrm>
            <a:off x="1999482" y="10157745"/>
            <a:ext cx="5171925" cy="3086120"/>
            <a:chOff x="0" y="0"/>
            <a:chExt cx="1362144" cy="812800"/>
          </a:xfrm>
        </p:grpSpPr>
        <p:sp>
          <p:nvSpPr>
            <p:cNvPr id="279" name="Google Shape;279;p19"/>
            <p:cNvSpPr/>
            <p:nvPr/>
          </p:nvSpPr>
          <p:spPr>
            <a:xfrm>
              <a:off x="0" y="0"/>
              <a:ext cx="1362144" cy="49462"/>
            </a:xfrm>
            <a:custGeom>
              <a:rect b="b" l="l" r="r" t="t"/>
              <a:pathLst>
                <a:path extrusionOk="0" h="49462" w="1362144">
                  <a:moveTo>
                    <a:pt x="0" y="0"/>
                  </a:moveTo>
                  <a:lnTo>
                    <a:pt x="1362144" y="0"/>
                  </a:lnTo>
                  <a:lnTo>
                    <a:pt x="1362144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  <a:ln>
              <a:noFill/>
            </a:ln>
          </p:spPr>
        </p:sp>
        <p:sp>
          <p:nvSpPr>
            <p:cNvPr id="280" name="Google Shape;280;p19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1" name="Google Shape;281;p19"/>
          <p:cNvPicPr preferRelativeResize="0"/>
          <p:nvPr/>
        </p:nvPicPr>
        <p:blipFill rotWithShape="1">
          <a:blip r:embed="rId4">
            <a:alphaModFix amt="38000"/>
          </a:blip>
          <a:srcRect b="0" l="0" r="0" t="0"/>
          <a:stretch/>
        </p:blipFill>
        <p:spPr>
          <a:xfrm flipH="1">
            <a:off x="8518960" y="-5"/>
            <a:ext cx="14071607" cy="14493228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9"/>
          <p:cNvSpPr txBox="1"/>
          <p:nvPr/>
        </p:nvSpPr>
        <p:spPr>
          <a:xfrm>
            <a:off x="1904225" y="4419600"/>
            <a:ext cx="479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Обране д</a:t>
            </a:r>
            <a:r>
              <a:rPr lang="en-US" sz="28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жерело даних містить:</a:t>
            </a:r>
            <a:endParaRPr sz="28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pic>
        <p:nvPicPr>
          <p:cNvPr id="283" name="Google Shape;28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5625" y="2104238"/>
            <a:ext cx="9919325" cy="695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