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62" r:id="rId10"/>
    <p:sldId id="264" r:id="rId11"/>
    <p:sldId id="269" r:id="rId12"/>
    <p:sldId id="266" r:id="rId13"/>
    <p:sldId id="270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DBA0-4B54-9212-69B2-E1F319E0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F20D9-2250-E360-DF5A-B5D93C1B0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13CB-A0B1-9B7B-60F4-448D3C31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B82C-2705-0F27-764E-22EBB9C9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FC96-308F-31B6-314B-5DBF8B60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5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1C95-6A6F-42C2-DDE4-AB60DAD5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82D4-8757-10F6-22DF-FA5B915D2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FCB9-18C1-7EA1-C417-E6161849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F80A-2E9A-6495-B7F6-40AFD675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4BE2-BD3B-142C-7F00-FCADECD1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E6643-94CD-D3B8-9149-2A6B615AC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BA318-44A0-C0D3-30E0-88FF7B44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3885-6F2C-730C-2E0B-1A4890D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36E0-FF92-B7EA-69F5-CF5880DC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B345-F9F1-CAB2-7A4F-234E090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E1B8-CB6A-6827-D087-8FB7CA1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86A7-460F-6F81-41BE-6045C39E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4EC5-871F-C50F-7DF0-790EAA1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2A57-7A6A-1B75-1A21-ABFC74BA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6378-FCD1-0DB7-81B5-C051ACDF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5684-6462-3587-2CCD-E235BE83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7391-2AC4-D3E0-9A6B-2766322B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1398-59B1-653C-E46C-6BF528D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1829-94C0-D906-3774-95B7C64F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9085-CE82-C3F8-C82A-F58EC2B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6614-A45E-2D5A-44AA-9129D8FE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D7A5-8F89-2E3C-6449-76BBF3C09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939C9-18EE-A482-C90B-CE8BC1A4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E6F6-A4E6-7332-4D85-8B65E3B6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14A49-2041-185F-EA50-3259FD79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EE2-D8E8-EC54-8FB2-D2991C27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2FD1-C705-3EFD-C02B-21670550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5A9CD-50AA-402A-3181-D155731E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42B42-0BB2-AB7E-EA5B-5B239C0D1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FE79A-D8C8-788E-29FD-E74C50C50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AE06E-91B9-313C-5ACD-11DBB6D15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A9A9D-59DC-6E63-7239-85F25EB7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92BE5-5D47-EBA0-E7AE-E306B7D5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A4E5A-E09C-813D-27A1-6304992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0DFE-67CE-B049-0793-D188A42E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1F464-EC79-0A90-E92E-A78208A1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9CFE-FBA9-8B48-618B-A864F75A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FC20F-46D1-BB03-83A8-C83055A2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94C0E-DA98-0C6C-942B-1646D0FA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9DF75-1CF4-2C27-A02A-ECCF6358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44A7C-36C2-385F-A6A6-292E009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38CF-E56F-55CE-1BF3-DCB08066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1938-08A8-61F4-1C5B-DBBBCE5D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D6F6A-E42A-2592-ECC1-AF2FFFAD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3975D-A207-0078-BC0E-40900B8D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CFEE-A472-BF17-C694-99FEB3E1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ED9D6-80DE-FB70-9388-249692C9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A3CE-6015-519D-0210-A1F866C6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BD432-A5F2-4FB0-5780-E0F69B1A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D5DD-D597-5819-0AC2-ACF00897D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1753-F344-C54E-38C0-588DE274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6EBEF-B6D9-9C8A-5A0A-C670C033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139A3-CBB7-171B-1767-8BB4AC12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C1611-3DFF-F3AD-9FFA-EBAFEEC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1A27-BA3A-62A8-99EE-EAA157C1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A7A8-BC0A-F26E-6D55-578325A30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BCF8-9DAE-44D8-BBAA-CBCCA5307E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A046-E985-B5A7-4C59-F8B332E2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28B7-8913-1F27-7218-2DD2ABE7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EB50-CD8A-4A50-9A10-981B038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lrikthygepedersen/video-games-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C9469-4ED4-48AE-EFB9-0DE823FC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0414" y="640080"/>
            <a:ext cx="4758458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Video Game Sales Analysis</a:t>
            </a:r>
          </a:p>
        </p:txBody>
      </p:sp>
      <p:pic>
        <p:nvPicPr>
          <p:cNvPr id="13" name="Picture 4" descr="Neon Coloured Gadgets">
            <a:extLst>
              <a:ext uri="{FF2B5EF4-FFF2-40B4-BE49-F238E27FC236}">
                <a16:creationId xmlns:a16="http://schemas.microsoft.com/office/drawing/2014/main" id="{DB4C05D5-560A-9E2B-DDC4-D981D0BF6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9" r="32455" b="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5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F22B0-ED7E-DABA-5D86-63548755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Platformers or RPGs: Hypothesis 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5CD77-3625-8FC1-BDA1-4864F401F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Reminder:</a:t>
                </a:r>
              </a:p>
              <a:p>
                <a:pPr lvl="1"/>
                <a:r>
                  <a:rPr lang="en-US" sz="2200" dirty="0"/>
                  <a:t>Null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: The mean global sales of Nintendo’s Platformer games is equal to the mean global sales of their RPG games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Alternative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𝐻𝐴</m:t>
                    </m:r>
                  </m:oMath>
                </a14:m>
                <a:r>
                  <a:rPr lang="en-US" sz="2200" dirty="0"/>
                  <a:t>: The mean global sales of Nintendo’s Platformer games is greater than the mean global sales of their RPG games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200" dirty="0"/>
                  <a:t>As before, we use a t-Test and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=1.505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=0.0669</m:t>
                    </m:r>
                  </m:oMath>
                </a14:m>
                <a:endParaRPr lang="en-US" sz="2200" dirty="0"/>
              </a:p>
              <a:p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5CD77-3625-8FC1-BDA1-4864F401F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38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0D3E1-F728-3580-879F-66165DE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DAC7-819C-24C4-6252-0D06EED5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 our first test, we wanted to see if Sports games were more profitable compared to Action games, on average</a:t>
            </a:r>
          </a:p>
          <a:p>
            <a:pPr lvl="1"/>
            <a:r>
              <a:rPr lang="en-US" sz="2200" dirty="0"/>
              <a:t>Both tests provided very strong evidence that this was not the case  </a:t>
            </a:r>
          </a:p>
          <a:p>
            <a:r>
              <a:rPr lang="en-US" sz="2200" dirty="0"/>
              <a:t>In our second test, we wanted to see if Nintendo’s Platformer games were more profitable compared to their RPG games, on average</a:t>
            </a:r>
          </a:p>
          <a:p>
            <a:pPr lvl="1"/>
            <a:r>
              <a:rPr lang="en-US" sz="2200" dirty="0"/>
              <a:t>Both tests had very marginal evidence that this was not the case</a:t>
            </a:r>
          </a:p>
        </p:txBody>
      </p:sp>
    </p:spTree>
    <p:extLst>
      <p:ext uri="{BB962C8B-B14F-4D97-AF65-F5344CB8AC3E}">
        <p14:creationId xmlns:p14="http://schemas.microsoft.com/office/powerpoint/2010/main" val="115205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D2FC7-5F92-9735-EC10-0DB7741A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Fitting &amp; Predicting: Linear Regression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28CE-F740-FEE0-224E-FB992901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We would like to predict the number of sales in a year for action games.</a:t>
            </a:r>
          </a:p>
          <a:p>
            <a:r>
              <a:rPr lang="en-US" sz="2200" dirty="0"/>
              <a:t>First, we’ll try fitting our data to a line, but then also look at another fit.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84B69B-2A69-BA6F-2DB7-CA901AB2EF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27541"/>
            <a:ext cx="5458968" cy="36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66B73-2C22-C766-7EF3-89CC0EF30E20}"/>
              </a:ext>
            </a:extLst>
          </p:cNvPr>
          <p:cNvSpPr txBox="1"/>
          <p:nvPr/>
        </p:nvSpPr>
        <p:spPr>
          <a:xfrm>
            <a:off x="6519673" y="1380744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Action Games Sold Yearly (in millions)</a:t>
            </a:r>
          </a:p>
        </p:txBody>
      </p:sp>
    </p:spTree>
    <p:extLst>
      <p:ext uri="{BB962C8B-B14F-4D97-AF65-F5344CB8AC3E}">
        <p14:creationId xmlns:p14="http://schemas.microsoft.com/office/powerpoint/2010/main" val="11287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76723-1CEB-5263-BA8D-737A3BB1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Linear Regression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9" name="Content Placeholder 4101">
                <a:extLst>
                  <a:ext uri="{FF2B5EF4-FFF2-40B4-BE49-F238E27FC236}">
                    <a16:creationId xmlns:a16="http://schemas.microsoft.com/office/drawing/2014/main" id="{1D8E73C7-D709-EFA9-164F-A76A8C3FE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=−18.1257468+3.5923163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b="0" dirty="0"/>
              </a:p>
              <a:p>
                <a:r>
                  <a:rPr lang="en-US" sz="2200" dirty="0"/>
                  <a:t>Correlation coefficient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=0.8178</m:t>
                    </m:r>
                  </m:oMath>
                </a14:m>
                <a:endParaRPr lang="en-US" sz="1800" b="0" dirty="0"/>
              </a:p>
              <a:p>
                <a:r>
                  <a:rPr lang="en-US" sz="2200" dirty="0"/>
                  <a:t>Coefficient of determination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=0.6688</m:t>
                    </m:r>
                  </m:oMath>
                </a14:m>
                <a:endParaRPr lang="en-US" sz="1800" dirty="0"/>
              </a:p>
              <a:p>
                <a:r>
                  <a:rPr lang="en-US" sz="2200" dirty="0"/>
                  <a:t>Decent correlation, however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is low so the fit is not very good.</a:t>
                </a:r>
              </a:p>
              <a:p>
                <a:r>
                  <a:rPr lang="en-US" sz="2200" dirty="0"/>
                  <a:t>Can also see that the sales drop towards the recent years, and a line won’t capture that.</a:t>
                </a:r>
              </a:p>
            </p:txBody>
          </p:sp>
        </mc:Choice>
        <mc:Fallback xmlns="">
          <p:sp>
            <p:nvSpPr>
              <p:cNvPr id="4109" name="Content Placeholder 4101">
                <a:extLst>
                  <a:ext uri="{FF2B5EF4-FFF2-40B4-BE49-F238E27FC236}">
                    <a16:creationId xmlns:a16="http://schemas.microsoft.com/office/drawing/2014/main" id="{1D8E73C7-D709-EFA9-164F-A76A8C3FE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519" t="-1718" r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A270926-FB25-FB75-4ED3-50C679715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33477"/>
            <a:ext cx="5458968" cy="35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54479-8301-F315-4A10-097FF53A9821}"/>
              </a:ext>
            </a:extLst>
          </p:cNvPr>
          <p:cNvSpPr txBox="1"/>
          <p:nvPr/>
        </p:nvSpPr>
        <p:spPr>
          <a:xfrm>
            <a:off x="8193809" y="5224522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 since 1980</a:t>
            </a:r>
          </a:p>
        </p:txBody>
      </p:sp>
    </p:spTree>
    <p:extLst>
      <p:ext uri="{BB962C8B-B14F-4D97-AF65-F5344CB8AC3E}">
        <p14:creationId xmlns:p14="http://schemas.microsoft.com/office/powerpoint/2010/main" val="5214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BAAA4-282E-03A7-3BA7-ED30BB7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Polynomial (Cubic) Regression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E71B-DDAD-2E0A-BC7F-89F368EC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linear fit was not very good, but a polynomial fit might do better</a:t>
            </a:r>
          </a:p>
          <a:p>
            <a:r>
              <a:rPr lang="en-US" sz="2200" dirty="0"/>
              <a:t>To measure how good the fit is, we will use the squared error of the residuals and root mean squared error and compare it with the linear fit.</a:t>
            </a:r>
          </a:p>
          <a:p>
            <a:endParaRPr lang="en-US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FE38EE-9576-8A00-847C-2CF2F265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46170"/>
            <a:ext cx="6903720" cy="456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B17C6-4246-20FB-E0E0-0767F3FD6209}"/>
              </a:ext>
            </a:extLst>
          </p:cNvPr>
          <p:cNvSpPr txBox="1"/>
          <p:nvPr/>
        </p:nvSpPr>
        <p:spPr>
          <a:xfrm>
            <a:off x="7519554" y="5630922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 since 1980</a:t>
            </a:r>
          </a:p>
        </p:txBody>
      </p:sp>
    </p:spTree>
    <p:extLst>
      <p:ext uri="{BB962C8B-B14F-4D97-AF65-F5344CB8AC3E}">
        <p14:creationId xmlns:p14="http://schemas.microsoft.com/office/powerpoint/2010/main" val="377646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60F9-E4A3-D3F2-7762-C18E1838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Comparison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74C6F-6BDF-9A19-4600-20527014D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For polynomial regression, the squared error (SE) of the residuals is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12717.43</m:t>
                    </m:r>
                  </m:oMath>
                </a14:m>
                <a:r>
                  <a:rPr lang="en-US" sz="2200"/>
                  <a:t> and the root mean squared error (RMSE) is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18.54.</m:t>
                    </m:r>
                  </m:oMath>
                </a14:m>
                <a:endParaRPr lang="en-US" sz="2200"/>
              </a:p>
              <a:p>
                <a:r>
                  <a:rPr lang="en-US" sz="2200"/>
                  <a:t>For linear regression, we get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=26949.84</m:t>
                    </m:r>
                  </m:oMath>
                </a14:m>
                <a:r>
                  <a:rPr lang="en-US" sz="2200"/>
                  <a:t> and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=26.99</m:t>
                    </m:r>
                  </m:oMath>
                </a14:m>
                <a:endParaRPr lang="en-US" sz="2200"/>
              </a:p>
              <a:p>
                <a:r>
                  <a:rPr lang="en-US" sz="2200"/>
                  <a:t>We want the SE and RMSE to be as low as possible, so the cubic fit is better than the linear fit.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74C6F-6BDF-9A19-4600-20527014D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18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0D81C-84C9-7F50-2228-C72592F7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1944-FB6D-29B3-B74A-FF48F706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 found that the top genre, globally, is Action followed by Sports</a:t>
            </a:r>
          </a:p>
          <a:p>
            <a:pPr lvl="1"/>
            <a:r>
              <a:rPr lang="en-US" sz="2200" dirty="0"/>
              <a:t>The results of the hypothesis testing suggested that Action games aren’t more profitable on average than Sports games.</a:t>
            </a:r>
          </a:p>
          <a:p>
            <a:r>
              <a:rPr lang="en-US" sz="2200" dirty="0"/>
              <a:t>Additionally, I determined the top publisher in number of global sales to be Nintendo</a:t>
            </a:r>
          </a:p>
          <a:p>
            <a:pPr lvl="1"/>
            <a:r>
              <a:rPr lang="en-US" sz="2200" dirty="0"/>
              <a:t>And there was marginal evidence that Nintendo’s RPG games were less profitable on average compared to its Platformer games. </a:t>
            </a:r>
          </a:p>
          <a:p>
            <a:r>
              <a:rPr lang="en-US" sz="2200" dirty="0"/>
              <a:t>When I tried to fit the yearly global sales for Action games, a linear fit was poor and a cubic fit was very good.</a:t>
            </a:r>
          </a:p>
          <a:p>
            <a:pPr lvl="1"/>
            <a:r>
              <a:rPr lang="en-US" sz="2200" dirty="0"/>
              <a:t>But the </a:t>
            </a:r>
            <a:r>
              <a:rPr lang="en-US" sz="2200"/>
              <a:t>cubic fit </a:t>
            </a:r>
            <a:r>
              <a:rPr lang="en-US" sz="2200" dirty="0"/>
              <a:t>ran into a problem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189240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020EA-72B2-A059-831A-A5290656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Dataset: Video Game Sales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0866-232D-7613-E0E8-86E3B321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Sourced from Kaggle, posted by </a:t>
            </a:r>
            <a:r>
              <a:rPr lang="en-US" sz="2200" dirty="0" err="1"/>
              <a:t>Ulrik</a:t>
            </a:r>
            <a:r>
              <a:rPr lang="en-US" sz="2200" dirty="0"/>
              <a:t> </a:t>
            </a:r>
            <a:r>
              <a:rPr lang="en-US" sz="2200" dirty="0" err="1"/>
              <a:t>Thyge</a:t>
            </a:r>
            <a:r>
              <a:rPr lang="en-US" sz="2200" dirty="0"/>
              <a:t> Pedersen</a:t>
            </a:r>
          </a:p>
          <a:p>
            <a:pPr lvl="1"/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https://www.kaggle.com/datasets/ulrikthygepedersen/video-games-sales</a:t>
            </a:r>
            <a:r>
              <a:rPr lang="en-US" sz="2200" dirty="0"/>
              <a:t>)</a:t>
            </a:r>
          </a:p>
          <a:p>
            <a:r>
              <a:rPr lang="en-US" sz="2200" dirty="0"/>
              <a:t>Contains 16600 entries</a:t>
            </a:r>
          </a:p>
          <a:p>
            <a:pPr lvl="1"/>
            <a:r>
              <a:rPr lang="en-US" sz="2200" dirty="0"/>
              <a:t>Records games from 1980 through 2020</a:t>
            </a:r>
          </a:p>
          <a:p>
            <a:r>
              <a:rPr lang="en-US" sz="2200" dirty="0"/>
              <a:t>Each entry contains information about the game title, platform, release year, genre, publisher, and number of sales (in millions) in North America, Europe, Japan, other regions, and globally.</a:t>
            </a:r>
          </a:p>
          <a:p>
            <a:pPr lvl="1"/>
            <a:r>
              <a:rPr lang="en-US" sz="2200" dirty="0"/>
              <a:t>Some entries had missing information</a:t>
            </a:r>
          </a:p>
          <a:p>
            <a:pPr lvl="1"/>
            <a:r>
              <a:rPr lang="en-US" sz="2200" dirty="0"/>
              <a:t>Some years had negligible entries or were missing completely</a:t>
            </a:r>
          </a:p>
          <a:p>
            <a:pPr lvl="2"/>
            <a:r>
              <a:rPr lang="en-US" sz="2200" dirty="0"/>
              <a:t>2017 and 2020 had single digit entries with less than a million global sales</a:t>
            </a:r>
          </a:p>
          <a:p>
            <a:pPr lvl="2"/>
            <a:r>
              <a:rPr lang="en-US" sz="2200" dirty="0"/>
              <a:t>2018, 2019 had no entries</a:t>
            </a:r>
          </a:p>
        </p:txBody>
      </p:sp>
    </p:spTree>
    <p:extLst>
      <p:ext uri="{BB962C8B-B14F-4D97-AF65-F5344CB8AC3E}">
        <p14:creationId xmlns:p14="http://schemas.microsoft.com/office/powerpoint/2010/main" val="313455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A9AD-2957-D13D-A8C3-993ACDD7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EE03-1510-391C-8A71-4B52D4F4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I wanted to determine the top publishers and top genres.</a:t>
            </a:r>
          </a:p>
          <a:p>
            <a:r>
              <a:rPr lang="en-US" dirty="0"/>
              <a:t>I also tried to determine what genre was more profitable in general and what genre was more profitable for the top publisher.</a:t>
            </a:r>
          </a:p>
          <a:p>
            <a:r>
              <a:rPr lang="en-US" dirty="0"/>
              <a:t>I also focused on the Action genre and tried to fit the data to a line to predict future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FAA17-3FBB-9B28-DE96-8EBDAD76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latin typeface="+mj-lt"/>
                <a:ea typeface="+mj-ea"/>
                <a:cs typeface="+mj-cs"/>
              </a:rPr>
              <a:t>Exploring the Dataset</a:t>
            </a: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D69D-4FF1-32A0-5667-99813C49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Numeric summary of data does not tell us much</a:t>
            </a:r>
          </a:p>
          <a:p>
            <a:r>
              <a:rPr lang="en-US" sz="2200" dirty="0"/>
              <a:t>Mean of global sales is about 0.5607, standard deviation is about 1.5921</a:t>
            </a:r>
          </a:p>
          <a:p>
            <a:r>
              <a:rPr lang="en-US" sz="2200" dirty="0"/>
              <a:t>Majority of sales lies between 0 and 2 million sales.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7424AC3-0325-1EB3-AE7A-399ADB98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63478"/>
            <a:ext cx="6903720" cy="33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78EE7D-AF4C-90E8-3508-A8F7437E79FC}"/>
              </a:ext>
            </a:extLst>
          </p:cNvPr>
          <p:cNvSpPr txBox="1"/>
          <p:nvPr/>
        </p:nvSpPr>
        <p:spPr>
          <a:xfrm>
            <a:off x="7461694" y="1394146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global sales</a:t>
            </a:r>
          </a:p>
        </p:txBody>
      </p:sp>
    </p:spTree>
    <p:extLst>
      <p:ext uri="{BB962C8B-B14F-4D97-AF65-F5344CB8AC3E}">
        <p14:creationId xmlns:p14="http://schemas.microsoft.com/office/powerpoint/2010/main" val="175239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9922B-B86C-740A-FB0A-851CA694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Looking at Sales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44117B-F478-B005-F8A8-0AED8644DD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214" y="1971935"/>
            <a:ext cx="5828261" cy="29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4613FB-B068-914E-3307-EF65DCA6EE3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75" y="2015647"/>
            <a:ext cx="5828261" cy="287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91F36-4D92-B4AC-F12C-266496A2AA03}"/>
              </a:ext>
            </a:extLst>
          </p:cNvPr>
          <p:cNvSpPr txBox="1"/>
          <p:nvPr/>
        </p:nvSpPr>
        <p:spPr>
          <a:xfrm>
            <a:off x="2381985" y="178726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Genres Globally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8B6D5-A29D-3E2C-0D2B-51A49674C579}"/>
              </a:ext>
            </a:extLst>
          </p:cNvPr>
          <p:cNvSpPr txBox="1"/>
          <p:nvPr/>
        </p:nvSpPr>
        <p:spPr>
          <a:xfrm>
            <a:off x="7530096" y="1787269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Platforms Globally</a:t>
            </a:r>
          </a:p>
        </p:txBody>
      </p:sp>
    </p:spTree>
    <p:extLst>
      <p:ext uri="{BB962C8B-B14F-4D97-AF65-F5344CB8AC3E}">
        <p14:creationId xmlns:p14="http://schemas.microsoft.com/office/powerpoint/2010/main" val="107445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922B-B86C-740A-FB0A-851CA694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Publishers: Share of Global Sales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0C6329-3A7E-CE90-5520-D5618D586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37" y="1647637"/>
            <a:ext cx="4915326" cy="43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7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7AF14-AB44-B4F3-51AC-07BF1255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Action vs Sports: Permutation 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E21CFF-4A5B-1A22-A2B9-43729DDF8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We want to determine if Action games or Sports games are more profitable on average.</a:t>
                </a:r>
              </a:p>
              <a:p>
                <a:pPr lvl="1"/>
                <a:r>
                  <a:rPr lang="en-US" sz="2200"/>
                  <a:t>The observed difference in means was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−0.033417</m:t>
                    </m:r>
                  </m:oMath>
                </a14:m>
                <a:r>
                  <a:rPr lang="en-US" sz="2200"/>
                  <a:t> and the average of Sports games was greater.</a:t>
                </a:r>
              </a:p>
              <a:p>
                <a:r>
                  <a:rPr lang="en-US" sz="2200"/>
                  <a:t>By resampling a subset of the data with only Action/Sports games, we can determine the proportion of samples where the resampled difference in means is greater than the observed.</a:t>
                </a:r>
              </a:p>
              <a:p>
                <a:r>
                  <a:rPr lang="en-US" sz="2200" b="0"/>
                  <a:t>Result: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=0.2478</m:t>
                    </m:r>
                  </m:oMath>
                </a14:m>
                <a:endParaRPr lang="en-US" sz="220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E21CFF-4A5B-1A22-A2B9-43729DDF8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1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F22B0-ED7E-DABA-5D86-63548755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Action vs Sports: Classic Hypothesis 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5CD77-3625-8FC1-BDA1-4864F401F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Reminder:</a:t>
                </a:r>
              </a:p>
              <a:p>
                <a:pPr lvl="1"/>
                <a:r>
                  <a:rPr lang="en-US" sz="2200" dirty="0"/>
                  <a:t>Null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: The mean global sales of Action games is equal to the mean global sales of Sports games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Alternative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𝐻𝐴</m:t>
                    </m:r>
                  </m:oMath>
                </a14:m>
                <a:r>
                  <a:rPr lang="en-US" sz="2200" dirty="0"/>
                  <a:t>: The mean global sales of Action games is less than the mean global sales of Sports games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r>
                  <a:rPr lang="en-US" sz="2200" dirty="0"/>
                  <a:t>Using a t-Test: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0.033417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1.1802859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3148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2.1260558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2255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=−0.67553746</m:t>
                    </m:r>
                  </m:oMath>
                </a14:m>
                <a:r>
                  <a:rPr lang="en-US" sz="2200" b="0" dirty="0"/>
                  <a:t> and we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=0.2497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5CD77-3625-8FC1-BDA1-4864F401F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8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F22B0-ED7E-DABA-5D86-63548755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Nintendo: Platformers or RPGs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5CD77-3625-8FC1-BDA1-4864F401F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Nintendo is the top publisher by global sales and its top two genres are Platformers and RPGs.</a:t>
                </a:r>
              </a:p>
              <a:p>
                <a:r>
                  <a:rPr lang="en-US" sz="2200"/>
                  <a:t>Like before, we want to determine which genre is more profitable on average, specifically for Nintendo.</a:t>
                </a:r>
              </a:p>
              <a:p>
                <a:pPr lvl="1"/>
                <a:r>
                  <a:rPr lang="en-US" sz="2200"/>
                  <a:t>In this case, the observed difference was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1.164083</m:t>
                    </m:r>
                  </m:oMath>
                </a14:m>
                <a:r>
                  <a:rPr lang="en-US" sz="2200"/>
                  <a:t> and Platform games had a higher average.</a:t>
                </a:r>
              </a:p>
              <a:p>
                <a:r>
                  <a:rPr lang="en-US" sz="2200"/>
                  <a:t>Result: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=0.0655</m:t>
                    </m:r>
                  </m:oMath>
                </a14:m>
                <a:endParaRPr lang="en-US" sz="2200"/>
              </a:p>
              <a:p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5CD77-3625-8FC1-BDA1-4864F401F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19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921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Video Game Sales Analysis</vt:lpstr>
      <vt:lpstr>Dataset: Video Game Sales </vt:lpstr>
      <vt:lpstr>Motivations</vt:lpstr>
      <vt:lpstr>Exploring the Dataset</vt:lpstr>
      <vt:lpstr>Looking at Sales</vt:lpstr>
      <vt:lpstr>Top Publishers: Share of Global Sales</vt:lpstr>
      <vt:lpstr>Action vs Sports: Permutation Test</vt:lpstr>
      <vt:lpstr>Action vs Sports: Classic Hypothesis Test</vt:lpstr>
      <vt:lpstr>Nintendo: Platformers or RPGs</vt:lpstr>
      <vt:lpstr>Platformers or RPGs: Hypothesis Test</vt:lpstr>
      <vt:lpstr>Results</vt:lpstr>
      <vt:lpstr>Fitting &amp; Predicting: Linear Regression</vt:lpstr>
      <vt:lpstr>Linear Regression</vt:lpstr>
      <vt:lpstr>Polynomial (Cubic) Regression</vt:lpstr>
      <vt:lpstr>Comparison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MTH412: Final Project</dc:title>
  <dc:creator>Kevin Nguyen</dc:creator>
  <cp:lastModifiedBy>Kevin Nguyen</cp:lastModifiedBy>
  <cp:revision>12</cp:revision>
  <dcterms:created xsi:type="dcterms:W3CDTF">2023-05-03T18:24:45Z</dcterms:created>
  <dcterms:modified xsi:type="dcterms:W3CDTF">2023-05-09T00:48:22Z</dcterms:modified>
</cp:coreProperties>
</file>