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71" r:id="rId4"/>
    <p:sldId id="258" r:id="rId5"/>
    <p:sldId id="259" r:id="rId6"/>
    <p:sldId id="275" r:id="rId7"/>
    <p:sldId id="265" r:id="rId8"/>
    <p:sldId id="269" r:id="rId9"/>
    <p:sldId id="277" r:id="rId10"/>
    <p:sldId id="278" r:id="rId11"/>
    <p:sldId id="276" r:id="rId12"/>
    <p:sldId id="279" r:id="rId13"/>
    <p:sldId id="280" r:id="rId14"/>
    <p:sldId id="281" r:id="rId15"/>
    <p:sldId id="283" r:id="rId16"/>
    <p:sldId id="282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1" autoAdjust="0"/>
  </p:normalViewPr>
  <p:slideViewPr>
    <p:cSldViewPr>
      <p:cViewPr>
        <p:scale>
          <a:sx n="75" d="100"/>
          <a:sy n="75" d="100"/>
        </p:scale>
        <p:origin x="1490" y="2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BDA60-5D89-43EC-A2E1-51B0C4FBB349}" type="datetimeFigureOut">
              <a:rPr lang="de-DE" smtClean="0"/>
              <a:pPr/>
              <a:t>26.11.2019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3FE18-BDD2-4187-BDA9-D42B5A8E6C1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057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0" y="0"/>
            <a:ext cx="9144000" cy="58054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ＭＳ Ｐゴシック" charset="0"/>
              <a:cs typeface="+mn-cs"/>
            </a:endParaRPr>
          </a:p>
        </p:txBody>
      </p:sp>
      <p:sp>
        <p:nvSpPr>
          <p:cNvPr id="5" name="Line 35"/>
          <p:cNvSpPr>
            <a:spLocks noChangeShapeType="1"/>
          </p:cNvSpPr>
          <p:nvPr/>
        </p:nvSpPr>
        <p:spPr bwMode="auto">
          <a:xfrm flipV="1">
            <a:off x="1600200" y="4600575"/>
            <a:ext cx="0" cy="838200"/>
          </a:xfrm>
          <a:prstGeom prst="line">
            <a:avLst/>
          </a:prstGeom>
          <a:noFill/>
          <a:ln w="1143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ＭＳ Ｐゴシック" charset="0"/>
              <a:cs typeface="+mn-cs"/>
            </a:endParaRPr>
          </a:p>
        </p:txBody>
      </p:sp>
      <p:sp>
        <p:nvSpPr>
          <p:cNvPr id="6" name="Line 40"/>
          <p:cNvSpPr>
            <a:spLocks noChangeShapeType="1"/>
          </p:cNvSpPr>
          <p:nvPr/>
        </p:nvSpPr>
        <p:spPr bwMode="auto">
          <a:xfrm flipV="1">
            <a:off x="1600200" y="0"/>
            <a:ext cx="0" cy="838200"/>
          </a:xfrm>
          <a:prstGeom prst="line">
            <a:avLst/>
          </a:prstGeom>
          <a:noFill/>
          <a:ln w="1143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ＭＳ Ｐゴシック" charset="0"/>
              <a:cs typeface="+mn-cs"/>
            </a:endParaRPr>
          </a:p>
        </p:txBody>
      </p:sp>
      <p:pic>
        <p:nvPicPr>
          <p:cNvPr id="7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765800" y="5904198"/>
            <a:ext cx="3127375" cy="88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1" name="Rectangle 21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1568450" y="1781175"/>
            <a:ext cx="6365875" cy="2638425"/>
          </a:xfrm>
        </p:spPr>
        <p:txBody>
          <a:bodyPr/>
          <a:lstStyle>
            <a:lvl1pPr>
              <a:lnSpc>
                <a:spcPts val="4600"/>
              </a:lnSpc>
              <a:defRPr sz="3200"/>
            </a:lvl1pPr>
          </a:lstStyle>
          <a:p>
            <a:pPr lvl="0"/>
            <a:r>
              <a:rPr lang="de-DE" noProof="0"/>
              <a:t>Mastertitelformat bearbeiten</a:t>
            </a:r>
            <a:endParaRPr lang="en-US" noProof="0"/>
          </a:p>
        </p:txBody>
      </p:sp>
      <p:sp>
        <p:nvSpPr>
          <p:cNvPr id="5159" name="Rectangle 3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00200" y="4572000"/>
            <a:ext cx="6400800" cy="533400"/>
          </a:xfrm>
        </p:spPr>
        <p:txBody>
          <a:bodyPr/>
          <a:lstStyle>
            <a:lvl1pPr marL="0" indent="0">
              <a:buFont typeface="Times" charset="0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quarter" idx="10"/>
          </p:nvPr>
        </p:nvSpPr>
        <p:spPr bwMode="black">
          <a:xfrm>
            <a:off x="66675" y="679450"/>
            <a:ext cx="1273175" cy="2063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6C2706-2A22-7D4E-BAFD-740E5A056EAF}" type="datetime1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47B9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11/26/2019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47B9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36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2" descr="DKFZ_Aussenaufnahme_09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44000" cy="632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7"/>
          <p:cNvSpPr>
            <a:spLocks noChangeArrowheads="1"/>
          </p:cNvSpPr>
          <p:nvPr/>
        </p:nvSpPr>
        <p:spPr bwMode="auto">
          <a:xfrm>
            <a:off x="0" y="5789613"/>
            <a:ext cx="9144000" cy="1052512"/>
          </a:xfrm>
          <a:prstGeom prst="rect">
            <a:avLst/>
          </a:prstGeom>
          <a:solidFill>
            <a:srgbClr val="0047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ＭＳ Ｐゴシック" charset="0"/>
            </a:endParaRPr>
          </a:p>
        </p:txBody>
      </p:sp>
      <p:sp>
        <p:nvSpPr>
          <p:cNvPr id="4" name="Line 35"/>
          <p:cNvSpPr>
            <a:spLocks noChangeShapeType="1"/>
          </p:cNvSpPr>
          <p:nvPr/>
        </p:nvSpPr>
        <p:spPr bwMode="auto">
          <a:xfrm flipV="1">
            <a:off x="1600200" y="4600575"/>
            <a:ext cx="0" cy="838200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ＭＳ Ｐゴシック" charset="0"/>
              <a:cs typeface="+mn-cs"/>
            </a:endParaRPr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 flipV="1">
            <a:off x="1600200" y="0"/>
            <a:ext cx="0" cy="838200"/>
          </a:xfrm>
          <a:prstGeom prst="line">
            <a:avLst/>
          </a:prstGeom>
          <a:noFill/>
          <a:ln w="1143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ＭＳ Ｐゴシック" charset="0"/>
              <a:cs typeface="+mn-cs"/>
            </a:endParaRPr>
          </a:p>
        </p:txBody>
      </p:sp>
      <p:sp>
        <p:nvSpPr>
          <p:cNvPr id="7" name="Line 40"/>
          <p:cNvSpPr>
            <a:spLocks noChangeShapeType="1"/>
          </p:cNvSpPr>
          <p:nvPr/>
        </p:nvSpPr>
        <p:spPr bwMode="auto">
          <a:xfrm flipV="1">
            <a:off x="1752600" y="6350"/>
            <a:ext cx="0" cy="838200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ＭＳ Ｐゴシック" charset="0"/>
              <a:cs typeface="+mn-cs"/>
            </a:endParaRPr>
          </a:p>
        </p:txBody>
      </p:sp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765800" y="5904198"/>
            <a:ext cx="3127375" cy="88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03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00013"/>
            <a:ext cx="9169400" cy="62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7"/>
          <p:cNvSpPr>
            <a:spLocks noChangeArrowheads="1"/>
          </p:cNvSpPr>
          <p:nvPr/>
        </p:nvSpPr>
        <p:spPr bwMode="auto">
          <a:xfrm>
            <a:off x="0" y="5789613"/>
            <a:ext cx="9144000" cy="1052512"/>
          </a:xfrm>
          <a:prstGeom prst="rect">
            <a:avLst/>
          </a:prstGeom>
          <a:solidFill>
            <a:srgbClr val="0047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ＭＳ Ｐゴシック" charset="0"/>
            </a:endParaRPr>
          </a:p>
        </p:txBody>
      </p:sp>
      <p:sp>
        <p:nvSpPr>
          <p:cNvPr id="4" name="Line 35"/>
          <p:cNvSpPr>
            <a:spLocks noChangeShapeType="1"/>
          </p:cNvSpPr>
          <p:nvPr/>
        </p:nvSpPr>
        <p:spPr bwMode="auto">
          <a:xfrm flipV="1">
            <a:off x="1600200" y="4600575"/>
            <a:ext cx="0" cy="838200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ＭＳ Ｐゴシック" charset="0"/>
              <a:cs typeface="+mn-cs"/>
            </a:endParaRPr>
          </a:p>
        </p:txBody>
      </p:sp>
      <p:sp>
        <p:nvSpPr>
          <p:cNvPr id="6" name="Line 40"/>
          <p:cNvSpPr>
            <a:spLocks noChangeShapeType="1"/>
          </p:cNvSpPr>
          <p:nvPr/>
        </p:nvSpPr>
        <p:spPr bwMode="auto">
          <a:xfrm flipV="1">
            <a:off x="1600200" y="-87313"/>
            <a:ext cx="0" cy="838201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ＭＳ Ｐゴシック" charset="0"/>
              <a:cs typeface="+mn-cs"/>
            </a:endParaRPr>
          </a:p>
        </p:txBody>
      </p:sp>
      <p:pic>
        <p:nvPicPr>
          <p:cNvPr id="7" name="Picture 3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765800" y="5904198"/>
            <a:ext cx="3127375" cy="88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829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ＭＳ Ｐゴシック" charset="0"/>
              <a:cs typeface="+mn-cs"/>
            </a:endParaRPr>
          </a:p>
        </p:txBody>
      </p:sp>
      <p:sp>
        <p:nvSpPr>
          <p:cNvPr id="3" name="Rectangle 76"/>
          <p:cNvSpPr>
            <a:spLocks noChangeArrowheads="1"/>
          </p:cNvSpPr>
          <p:nvPr/>
        </p:nvSpPr>
        <p:spPr bwMode="auto">
          <a:xfrm>
            <a:off x="0" y="990600"/>
            <a:ext cx="9144000" cy="5867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ＭＳ Ｐゴシック" charset="0"/>
              <a:cs typeface="+mn-cs"/>
            </a:endParaRPr>
          </a:p>
        </p:txBody>
      </p:sp>
      <p:sp>
        <p:nvSpPr>
          <p:cNvPr id="4" name="Line 48"/>
          <p:cNvSpPr>
            <a:spLocks noChangeShapeType="1"/>
          </p:cNvSpPr>
          <p:nvPr/>
        </p:nvSpPr>
        <p:spPr bwMode="auto">
          <a:xfrm flipV="1">
            <a:off x="1600200" y="0"/>
            <a:ext cx="0" cy="838200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ＭＳ Ｐゴシック" charset="0"/>
              <a:cs typeface="+mn-cs"/>
            </a:endParaRPr>
          </a:p>
        </p:txBody>
      </p:sp>
      <p:sp>
        <p:nvSpPr>
          <p:cNvPr id="5" name="Rectangle 63"/>
          <p:cNvSpPr>
            <a:spLocks noChangeArrowheads="1"/>
          </p:cNvSpPr>
          <p:nvPr/>
        </p:nvSpPr>
        <p:spPr bwMode="black">
          <a:xfrm>
            <a:off x="746125" y="679450"/>
            <a:ext cx="92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Page </a:t>
            </a:r>
            <a:fld id="{CA0EC99D-00F6-7C40-B800-86FC10AFCB2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6" name="Rectangle 64"/>
          <p:cNvSpPr>
            <a:spLocks noChangeArrowheads="1"/>
          </p:cNvSpPr>
          <p:nvPr/>
        </p:nvSpPr>
        <p:spPr bwMode="black">
          <a:xfrm>
            <a:off x="69850" y="679450"/>
            <a:ext cx="8445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940C4E-DA4A-FB42-90C3-2DED2AEECC1F}" type="datetime1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11/26/2019</a:t>
            </a:fld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 |</a:t>
            </a:r>
          </a:p>
        </p:txBody>
      </p:sp>
      <p:sp>
        <p:nvSpPr>
          <p:cNvPr id="7" name="Text Box 65"/>
          <p:cNvSpPr txBox="1">
            <a:spLocks noChangeArrowheads="1"/>
          </p:cNvSpPr>
          <p:nvPr/>
        </p:nvSpPr>
        <p:spPr bwMode="auto">
          <a:xfrm>
            <a:off x="73025" y="276225"/>
            <a:ext cx="1219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Andrew Lindsay</a:t>
            </a:r>
          </a:p>
        </p:txBody>
      </p:sp>
      <p:sp>
        <p:nvSpPr>
          <p:cNvPr id="8" name="Text Box 66"/>
          <p:cNvSpPr txBox="1">
            <a:spLocks noChangeArrowheads="1"/>
          </p:cNvSpPr>
          <p:nvPr/>
        </p:nvSpPr>
        <p:spPr bwMode="auto">
          <a:xfrm>
            <a:off x="76200" y="412750"/>
            <a:ext cx="1219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F022</a:t>
            </a:r>
          </a:p>
        </p:txBody>
      </p:sp>
      <p:pic>
        <p:nvPicPr>
          <p:cNvPr id="9" name="Picture 56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370594" y="107950"/>
            <a:ext cx="1419562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933547BC-9F9C-4CCF-AD43-3D47965D9839}"/>
              </a:ext>
            </a:extLst>
          </p:cNvPr>
          <p:cNvSpPr>
            <a:spLocks noGrp="1" noChangeArrowheads="1"/>
          </p:cNvSpPr>
          <p:nvPr>
            <p:ph type="title" idx="4294967295" hasCustomPrompt="1"/>
          </p:nvPr>
        </p:nvSpPr>
        <p:spPr>
          <a:xfrm>
            <a:off x="1676400" y="546100"/>
            <a:ext cx="5638800" cy="39687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eaLnBrk="1" hangingPunct="1">
              <a:defRPr/>
            </a:pPr>
            <a:r>
              <a:rPr lang="de-DE" dirty="0">
                <a:solidFill>
                  <a:schemeClr val="bg2"/>
                </a:solidFill>
                <a:cs typeface="+mj-cs"/>
              </a:rPr>
              <a:t>Title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14CE653-4700-4809-B53D-5E2E8878AE3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52500" y="1399540"/>
            <a:ext cx="7239000" cy="49530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endParaRPr lang="de-DE" dirty="0">
              <a:solidFill>
                <a:srgbClr val="0047B9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322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8"/>
          <p:cNvSpPr>
            <a:spLocks noChangeArrowheads="1"/>
          </p:cNvSpPr>
          <p:nvPr/>
        </p:nvSpPr>
        <p:spPr bwMode="auto">
          <a:xfrm>
            <a:off x="0" y="990600"/>
            <a:ext cx="9144000" cy="5867400"/>
          </a:xfrm>
          <a:prstGeom prst="rect">
            <a:avLst/>
          </a:prstGeom>
          <a:solidFill>
            <a:srgbClr val="0047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ＭＳ Ｐゴシック" charset="0"/>
            </a:endParaRPr>
          </a:p>
        </p:txBody>
      </p:sp>
      <p:sp>
        <p:nvSpPr>
          <p:cNvPr id="4142" name="Rectangle 46"/>
          <p:cNvSpPr>
            <a:spLocks noChangeArrowheads="1"/>
          </p:cNvSpPr>
          <p:nvPr/>
        </p:nvSpPr>
        <p:spPr bwMode="auto">
          <a:xfrm>
            <a:off x="3175" y="-9525"/>
            <a:ext cx="9144000" cy="1044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ＭＳ Ｐゴシック" charset="0"/>
              <a:cs typeface="+mn-cs"/>
            </a:endParaRPr>
          </a:p>
        </p:txBody>
      </p:sp>
      <p:sp>
        <p:nvSpPr>
          <p:cNvPr id="4144" name="Line 48"/>
          <p:cNvSpPr>
            <a:spLocks noChangeShapeType="1"/>
          </p:cNvSpPr>
          <p:nvPr/>
        </p:nvSpPr>
        <p:spPr bwMode="auto">
          <a:xfrm flipV="1">
            <a:off x="1600200" y="0"/>
            <a:ext cx="0" cy="838200"/>
          </a:xfrm>
          <a:prstGeom prst="line">
            <a:avLst/>
          </a:prstGeom>
          <a:noFill/>
          <a:ln w="1143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ＭＳ Ｐゴシック" charset="0"/>
              <a:cs typeface="+mn-cs"/>
            </a:endParaRPr>
          </a:p>
        </p:txBody>
      </p:sp>
      <p:sp>
        <p:nvSpPr>
          <p:cNvPr id="4157" name="Rectangle 6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1371600"/>
            <a:ext cx="7239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159" name="Rectangle 63"/>
          <p:cNvSpPr>
            <a:spLocks noChangeArrowheads="1"/>
          </p:cNvSpPr>
          <p:nvPr/>
        </p:nvSpPr>
        <p:spPr bwMode="black">
          <a:xfrm>
            <a:off x="746125" y="679450"/>
            <a:ext cx="92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47B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PAge</a:t>
            </a:r>
            <a:fld id="{A4EE3E9D-30BD-554D-8AC2-9C7437C7B30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47B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47B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4160" name="Rectangle 64"/>
          <p:cNvSpPr>
            <a:spLocks noChangeArrowheads="1"/>
          </p:cNvSpPr>
          <p:nvPr/>
        </p:nvSpPr>
        <p:spPr bwMode="black">
          <a:xfrm>
            <a:off x="69850" y="679450"/>
            <a:ext cx="8445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BAAD8B-B523-EA4A-9DEF-2BC6079C83F5}" type="datetime1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47B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11/26/2019</a:t>
            </a:fld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47B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 |</a:t>
            </a:r>
          </a:p>
        </p:txBody>
      </p:sp>
      <p:sp>
        <p:nvSpPr>
          <p:cNvPr id="4161" name="Text Box 65"/>
          <p:cNvSpPr txBox="1">
            <a:spLocks noChangeArrowheads="1"/>
          </p:cNvSpPr>
          <p:nvPr/>
        </p:nvSpPr>
        <p:spPr bwMode="auto">
          <a:xfrm>
            <a:off x="73025" y="221001"/>
            <a:ext cx="1219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47B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Author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47B9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162" name="Text Box 66"/>
          <p:cNvSpPr txBox="1">
            <a:spLocks noChangeArrowheads="1"/>
          </p:cNvSpPr>
          <p:nvPr/>
        </p:nvSpPr>
        <p:spPr bwMode="auto">
          <a:xfrm>
            <a:off x="76200" y="412750"/>
            <a:ext cx="1219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47B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Division</a:t>
            </a:r>
          </a:p>
        </p:txBody>
      </p:sp>
      <p:sp>
        <p:nvSpPr>
          <p:cNvPr id="4165" name="Rectangle 69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546100"/>
            <a:ext cx="563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4170" name="Text Box 74"/>
          <p:cNvSpPr txBox="1">
            <a:spLocks noChangeArrowheads="1"/>
          </p:cNvSpPr>
          <p:nvPr/>
        </p:nvSpPr>
        <p:spPr bwMode="auto">
          <a:xfrm>
            <a:off x="1744663" y="457200"/>
            <a:ext cx="565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0047B9"/>
              </a:solidFill>
              <a:effectLst/>
              <a:uLnTx/>
              <a:uFillTx/>
              <a:latin typeface="Times" charset="0"/>
              <a:ea typeface="ＭＳ Ｐゴシック" charset="0"/>
              <a:cs typeface="+mn-cs"/>
            </a:endParaRPr>
          </a:p>
        </p:txBody>
      </p:sp>
      <p:pic>
        <p:nvPicPr>
          <p:cNvPr id="1036" name="Picture 77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224006" y="68263"/>
            <a:ext cx="1661938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73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190500" indent="-190500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+mn-ea"/>
          <a:cs typeface="ＭＳ Ｐゴシック" charset="0"/>
        </a:defRPr>
      </a:lvl1pPr>
      <a:lvl2pPr marL="569913" indent="-1889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+mn-ea"/>
        </a:defRPr>
      </a:lvl2pPr>
      <a:lvl3pPr marL="947738" indent="-187325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+mn-ea"/>
        </a:defRPr>
      </a:lvl3pPr>
      <a:lvl4pPr marL="1323975" indent="-185738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+mn-ea"/>
        </a:defRPr>
      </a:lvl4pPr>
      <a:lvl5pPr marL="1792288" indent="-2778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+mn-ea"/>
        </a:defRPr>
      </a:lvl5pPr>
      <a:lvl6pPr marL="2249488" indent="-2778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+mn-ea"/>
        </a:defRPr>
      </a:lvl6pPr>
      <a:lvl7pPr marL="2706688" indent="-2778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+mn-ea"/>
        </a:defRPr>
      </a:lvl7pPr>
      <a:lvl8pPr marL="3163888" indent="-2778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+mn-ea"/>
        </a:defRPr>
      </a:lvl8pPr>
      <a:lvl9pPr marL="3621088" indent="-2778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>
          <a:xfrm>
            <a:off x="107504" y="1402113"/>
            <a:ext cx="8640960" cy="1862048"/>
          </a:xfrm>
        </p:spPr>
        <p:txBody>
          <a:bodyPr/>
          <a:lstStyle/>
          <a:p>
            <a:pPr algn="ctr"/>
            <a:r>
              <a:rPr lang="de-DE" dirty="0">
                <a:latin typeface="Arial" pitchFamily="34" charset="0"/>
                <a:cs typeface="Arial" pitchFamily="34" charset="0"/>
              </a:rPr>
              <a:t>R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scripts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dirty="0">
                <a:latin typeface="Arial" pitchFamily="34" charset="0"/>
                <a:cs typeface="Arial" pitchFamily="34" charset="0"/>
              </a:rPr>
              <a:t> initial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data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processing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during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analysis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of</a:t>
            </a:r>
            <a:r>
              <a:rPr lang="de-DE" dirty="0">
                <a:latin typeface="Arial" pitchFamily="34" charset="0"/>
                <a:cs typeface="Arial" pitchFamily="34" charset="0"/>
              </a:rPr>
              <a:t> multiplex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serologies</a:t>
            </a:r>
            <a:r>
              <a:rPr lang="de-DE" dirty="0">
                <a:latin typeface="Arial" pitchFamily="34" charset="0"/>
                <a:cs typeface="Arial" pitchFamily="34" charset="0"/>
              </a:rPr>
              <a:t/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endParaRPr lang="en-CA" dirty="0"/>
          </a:p>
        </p:txBody>
      </p:sp>
      <p:sp>
        <p:nvSpPr>
          <p:cNvPr id="7" name="Subtitle 6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070857A-0F6D-423E-8D31-DDA1576D1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9" y="1340768"/>
            <a:ext cx="8537562" cy="48965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5EAFC3-73CD-499D-8B4D-50C4D3AEC33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Procedure – Script I</a:t>
            </a:r>
            <a:endParaRPr lang="en-CA" dirty="0">
              <a:solidFill>
                <a:schemeClr val="bg2"/>
              </a:solidFill>
            </a:endParaRPr>
          </a:p>
        </p:txBody>
      </p:sp>
      <p:sp>
        <p:nvSpPr>
          <p:cNvPr id="5" name="Rechteck 25">
            <a:extLst>
              <a:ext uri="{FF2B5EF4-FFF2-40B4-BE49-F238E27FC236}">
                <a16:creationId xmlns:a16="http://schemas.microsoft.com/office/drawing/2014/main" id="{5F8FF0D2-80B9-46A2-BE28-C4955F0DF709}"/>
              </a:ext>
            </a:extLst>
          </p:cNvPr>
          <p:cNvSpPr/>
          <p:nvPr/>
        </p:nvSpPr>
        <p:spPr>
          <a:xfrm>
            <a:off x="5892645" y="1196752"/>
            <a:ext cx="3024336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dirty="0">
                <a:latin typeface="Arial" pitchFamily="34" charset="0"/>
                <a:cs typeface="Arial" pitchFamily="34" charset="0"/>
              </a:rPr>
              <a:t>Import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your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desired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files</a:t>
            </a:r>
            <a:r>
              <a:rPr lang="de-DE" dirty="0">
                <a:latin typeface="Arial" pitchFamily="34" charset="0"/>
                <a:cs typeface="Arial" pitchFamily="34" charset="0"/>
              </a:rPr>
              <a:t>,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set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any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necessary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options</a:t>
            </a:r>
            <a:r>
              <a:rPr lang="de-DE" dirty="0">
                <a:latin typeface="Arial" pitchFamily="34" charset="0"/>
                <a:cs typeface="Arial" pitchFamily="34" charset="0"/>
              </a:rPr>
              <a:t>,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then</a:t>
            </a:r>
            <a:r>
              <a:rPr lang="de-DE" dirty="0">
                <a:latin typeface="Arial" pitchFamily="34" charset="0"/>
                <a:cs typeface="Arial" pitchFamily="34" charset="0"/>
              </a:rPr>
              <a:t> “Start  Analysis“</a:t>
            </a:r>
          </a:p>
        </p:txBody>
      </p:sp>
      <p:sp>
        <p:nvSpPr>
          <p:cNvPr id="7" name="Rechteck 25">
            <a:extLst>
              <a:ext uri="{FF2B5EF4-FFF2-40B4-BE49-F238E27FC236}">
                <a16:creationId xmlns:a16="http://schemas.microsoft.com/office/drawing/2014/main" id="{5337ADB3-1502-4E69-897A-C6BC687EC75E}"/>
              </a:ext>
            </a:extLst>
          </p:cNvPr>
          <p:cNvSpPr/>
          <p:nvPr/>
        </p:nvSpPr>
        <p:spPr>
          <a:xfrm>
            <a:off x="5892645" y="2252316"/>
            <a:ext cx="3024336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dirty="0">
                <a:latin typeface="Arial" pitchFamily="34" charset="0"/>
                <a:cs typeface="Arial" pitchFamily="34" charset="0"/>
              </a:rPr>
              <a:t>Graphs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bead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count</a:t>
            </a:r>
            <a:r>
              <a:rPr lang="de-DE" dirty="0">
                <a:latin typeface="Arial" pitchFamily="34" charset="0"/>
                <a:cs typeface="Arial" pitchFamily="34" charset="0"/>
              </a:rPr>
              <a:t> and MFI will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be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generated</a:t>
            </a:r>
            <a:r>
              <a:rPr lang="de-DE" dirty="0">
                <a:latin typeface="Arial" pitchFamily="34" charset="0"/>
                <a:cs typeface="Arial" pitchFamily="34" charset="0"/>
              </a:rPr>
              <a:t>, and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data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can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be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exported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by</a:t>
            </a:r>
            <a:r>
              <a:rPr lang="de-DE" dirty="0">
                <a:latin typeface="Arial" pitchFamily="34" charset="0"/>
                <a:cs typeface="Arial" pitchFamily="34" charset="0"/>
              </a:rPr>
              <a:t> “Export Excel File“</a:t>
            </a:r>
          </a:p>
        </p:txBody>
      </p:sp>
      <p:sp>
        <p:nvSpPr>
          <p:cNvPr id="8" name="Rechteck 8">
            <a:extLst>
              <a:ext uri="{FF2B5EF4-FFF2-40B4-BE49-F238E27FC236}">
                <a16:creationId xmlns:a16="http://schemas.microsoft.com/office/drawing/2014/main" id="{2ADB1C29-21BF-4F41-9288-EF0437E73793}"/>
              </a:ext>
            </a:extLst>
          </p:cNvPr>
          <p:cNvSpPr/>
          <p:nvPr/>
        </p:nvSpPr>
        <p:spPr>
          <a:xfrm>
            <a:off x="323528" y="5486752"/>
            <a:ext cx="64807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1A57760-FF36-4009-AA00-71D4FE860786}"/>
              </a:ext>
            </a:extLst>
          </p:cNvPr>
          <p:cNvSpPr/>
          <p:nvPr/>
        </p:nvSpPr>
        <p:spPr>
          <a:xfrm>
            <a:off x="971600" y="5486752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1661696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Output – </a:t>
            </a:r>
            <a:r>
              <a:rPr lang="de-DE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Merged</a:t>
            </a:r>
            <a:r>
              <a:rPr lang="de-DE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file</a:t>
            </a:r>
            <a:endParaRPr lang="en-CA" dirty="0">
              <a:solidFill>
                <a:schemeClr val="bg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758488"/>
            <a:ext cx="4262928" cy="14377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340768"/>
            <a:ext cx="5061282" cy="14304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798037"/>
            <a:ext cx="5328592" cy="1454875"/>
          </a:xfrm>
          <a:prstGeom prst="rect">
            <a:avLst/>
          </a:prstGeom>
        </p:spPr>
      </p:pic>
      <p:sp>
        <p:nvSpPr>
          <p:cNvPr id="10" name="Rechteck 6"/>
          <p:cNvSpPr/>
          <p:nvPr/>
        </p:nvSpPr>
        <p:spPr>
          <a:xfrm>
            <a:off x="5958642" y="2276872"/>
            <a:ext cx="2880320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400" dirty="0">
                <a:latin typeface="Arial" pitchFamily="34" charset="0"/>
                <a:cs typeface="Arial" pitchFamily="34" charset="0"/>
              </a:rPr>
              <a:t>MFI </a:t>
            </a:r>
            <a:r>
              <a:rPr lang="de-DE" sz="1400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de-DE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err="1">
                <a:latin typeface="Arial" pitchFamily="34" charset="0"/>
                <a:cs typeface="Arial" pitchFamily="34" charset="0"/>
              </a:rPr>
              <a:t>Beadcount</a:t>
            </a:r>
            <a:endParaRPr lang="de-DE" sz="1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Arial" pitchFamily="34" charset="0"/>
                <a:cs typeface="Arial" pitchFamily="34" charset="0"/>
              </a:rPr>
              <a:t>Separate </a:t>
            </a:r>
            <a:r>
              <a:rPr lang="de-DE" sz="1400" dirty="0" err="1">
                <a:latin typeface="Arial" pitchFamily="34" charset="0"/>
                <a:cs typeface="Arial" pitchFamily="34" charset="0"/>
              </a:rPr>
              <a:t>worksheets</a:t>
            </a:r>
            <a:r>
              <a:rPr lang="de-DE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err="1">
                <a:latin typeface="Arial" pitchFamily="34" charset="0"/>
                <a:cs typeface="Arial" pitchFamily="34" charset="0"/>
              </a:rPr>
              <a:t>within</a:t>
            </a:r>
            <a:r>
              <a:rPr lang="de-DE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de-DE" sz="1400" dirty="0">
                <a:latin typeface="Arial" pitchFamily="34" charset="0"/>
                <a:cs typeface="Arial" pitchFamily="34" charset="0"/>
              </a:rPr>
              <a:t> same Excel </a:t>
            </a:r>
            <a:r>
              <a:rPr lang="de-DE" sz="1400" dirty="0" err="1">
                <a:latin typeface="Arial" pitchFamily="34" charset="0"/>
                <a:cs typeface="Arial" pitchFamily="34" charset="0"/>
              </a:rPr>
              <a:t>file</a:t>
            </a:r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hteck 6"/>
          <p:cNvSpPr/>
          <p:nvPr/>
        </p:nvSpPr>
        <p:spPr>
          <a:xfrm>
            <a:off x="5868144" y="4940698"/>
            <a:ext cx="3061317" cy="11695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400" dirty="0" err="1">
                <a:latin typeface="Arial" pitchFamily="34" charset="0"/>
                <a:cs typeface="Arial" pitchFamily="34" charset="0"/>
              </a:rPr>
              <a:t>Excluded</a:t>
            </a:r>
            <a:endParaRPr lang="de-DE" sz="1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latin typeface="Arial" pitchFamily="34" charset="0"/>
                <a:cs typeface="Arial" pitchFamily="34" charset="0"/>
              </a:rPr>
              <a:t>Replaces</a:t>
            </a:r>
            <a:r>
              <a:rPr lang="de-DE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de-DE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err="1">
                <a:latin typeface="Arial" pitchFamily="34" charset="0"/>
                <a:cs typeface="Arial" pitchFamily="34" charset="0"/>
              </a:rPr>
              <a:t>warning</a:t>
            </a:r>
            <a:r>
              <a:rPr lang="de-DE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err="1">
                <a:latin typeface="Arial" pitchFamily="34" charset="0"/>
                <a:cs typeface="Arial" pitchFamily="34" charset="0"/>
              </a:rPr>
              <a:t>file</a:t>
            </a:r>
            <a:endParaRPr lang="de-DE" sz="1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Arial" pitchFamily="34" charset="0"/>
                <a:cs typeface="Arial" pitchFamily="34" charset="0"/>
              </a:rPr>
              <a:t>All </a:t>
            </a:r>
            <a:r>
              <a:rPr lang="de-DE" sz="1400" dirty="0" err="1">
                <a:latin typeface="Arial" pitchFamily="34" charset="0"/>
                <a:cs typeface="Arial" pitchFamily="34" charset="0"/>
              </a:rPr>
              <a:t>measurements</a:t>
            </a:r>
            <a:r>
              <a:rPr lang="de-DE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err="1">
                <a:latin typeface="Arial" pitchFamily="34" charset="0"/>
                <a:cs typeface="Arial" pitchFamily="34" charset="0"/>
              </a:rPr>
              <a:t>contained</a:t>
            </a:r>
            <a:r>
              <a:rPr lang="de-DE" sz="1400" dirty="0">
                <a:latin typeface="Arial" pitchFamily="34" charset="0"/>
                <a:cs typeface="Arial" pitchFamily="34" charset="0"/>
              </a:rPr>
              <a:t> in </a:t>
            </a:r>
            <a:r>
              <a:rPr lang="de-DE" sz="1400" dirty="0" err="1">
                <a:latin typeface="Arial" pitchFamily="34" charset="0"/>
                <a:cs typeface="Arial" pitchFamily="34" charset="0"/>
              </a:rPr>
              <a:t>this</a:t>
            </a:r>
            <a:r>
              <a:rPr lang="de-DE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err="1">
                <a:latin typeface="Arial" pitchFamily="34" charset="0"/>
                <a:cs typeface="Arial" pitchFamily="34" charset="0"/>
              </a:rPr>
              <a:t>worksheet</a:t>
            </a:r>
            <a:r>
              <a:rPr lang="de-DE" sz="1400" dirty="0">
                <a:latin typeface="Arial" pitchFamily="34" charset="0"/>
                <a:cs typeface="Arial" pitchFamily="34" charset="0"/>
              </a:rPr>
              <a:t> will </a:t>
            </a:r>
            <a:r>
              <a:rPr lang="de-DE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not </a:t>
            </a:r>
            <a:r>
              <a:rPr lang="de-DE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be</a:t>
            </a:r>
            <a:r>
              <a:rPr lang="de-DE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used</a:t>
            </a:r>
            <a:r>
              <a:rPr lang="de-DE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>
                <a:latin typeface="Arial" pitchFamily="34" charset="0"/>
                <a:cs typeface="Arial" pitchFamily="34" charset="0"/>
              </a:rPr>
              <a:t>in </a:t>
            </a:r>
            <a:r>
              <a:rPr lang="de-DE" sz="14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de-DE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err="1">
                <a:latin typeface="Arial" pitchFamily="34" charset="0"/>
                <a:cs typeface="Arial" pitchFamily="34" charset="0"/>
              </a:rPr>
              <a:t>next</a:t>
            </a:r>
            <a:r>
              <a:rPr lang="de-DE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err="1">
                <a:latin typeface="Arial" pitchFamily="34" charset="0"/>
                <a:cs typeface="Arial" pitchFamily="34" charset="0"/>
              </a:rPr>
              <a:t>script</a:t>
            </a:r>
            <a:r>
              <a:rPr lang="de-DE" sz="1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6011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8219-C5DF-403C-BAF9-CEA319157FA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Procedure – Script II</a:t>
            </a:r>
            <a:endParaRPr lang="en-CA" dirty="0">
              <a:solidFill>
                <a:schemeClr val="bg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CCE4F-E755-4CB3-9F2F-39A7C9A7A667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DF753-00AC-40B8-9377-8F11DBD6A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19856"/>
            <a:ext cx="3402770" cy="3312368"/>
          </a:xfrm>
          <a:prstGeom prst="rect">
            <a:avLst/>
          </a:prstGeom>
        </p:spPr>
      </p:pic>
      <p:sp>
        <p:nvSpPr>
          <p:cNvPr id="5" name="Rechteck 8">
            <a:extLst>
              <a:ext uri="{FF2B5EF4-FFF2-40B4-BE49-F238E27FC236}">
                <a16:creationId xmlns:a16="http://schemas.microsoft.com/office/drawing/2014/main" id="{63D9CEEE-40D1-45A6-81E1-597AF6C46B2E}"/>
              </a:ext>
            </a:extLst>
          </p:cNvPr>
          <p:cNvSpPr/>
          <p:nvPr/>
        </p:nvSpPr>
        <p:spPr>
          <a:xfrm>
            <a:off x="2987825" y="2221022"/>
            <a:ext cx="504056" cy="4158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6" name="Rechteck 6">
            <a:extLst>
              <a:ext uri="{FF2B5EF4-FFF2-40B4-BE49-F238E27FC236}">
                <a16:creationId xmlns:a16="http://schemas.microsoft.com/office/drawing/2014/main" id="{6F37D4DE-7E59-4E84-9E7E-93AB9D64B291}"/>
              </a:ext>
            </a:extLst>
          </p:cNvPr>
          <p:cNvSpPr/>
          <p:nvPr/>
        </p:nvSpPr>
        <p:spPr>
          <a:xfrm>
            <a:off x="5130183" y="3137376"/>
            <a:ext cx="3061317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400" dirty="0">
                <a:latin typeface="Arial" pitchFamily="34" charset="0"/>
                <a:cs typeface="Arial" pitchFamily="34" charset="0"/>
              </a:rPr>
              <a:t>Switch </a:t>
            </a:r>
            <a:r>
              <a:rPr lang="de-DE" sz="1400" dirty="0" err="1">
                <a:latin typeface="Arial" pitchFamily="34" charset="0"/>
                <a:cs typeface="Arial" pitchFamily="34" charset="0"/>
              </a:rPr>
              <a:t>to</a:t>
            </a:r>
            <a:r>
              <a:rPr lang="de-DE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err="1">
                <a:latin typeface="Arial" pitchFamily="34" charset="0"/>
                <a:cs typeface="Arial" pitchFamily="34" charset="0"/>
              </a:rPr>
              <a:t>tab</a:t>
            </a:r>
            <a:r>
              <a:rPr lang="de-DE" sz="1400" dirty="0">
                <a:latin typeface="Arial" pitchFamily="34" charset="0"/>
                <a:cs typeface="Arial" pitchFamily="34" charset="0"/>
              </a:rPr>
              <a:t> SAS2, </a:t>
            </a:r>
            <a:r>
              <a:rPr lang="de-DE" sz="1400" dirty="0" err="1">
                <a:latin typeface="Arial" pitchFamily="34" charset="0"/>
                <a:cs typeface="Arial" pitchFamily="34" charset="0"/>
              </a:rPr>
              <a:t>import</a:t>
            </a:r>
            <a:r>
              <a:rPr lang="de-DE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err="1">
                <a:latin typeface="Arial" pitchFamily="34" charset="0"/>
                <a:cs typeface="Arial" pitchFamily="34" charset="0"/>
              </a:rPr>
              <a:t>your</a:t>
            </a:r>
            <a:r>
              <a:rPr lang="de-DE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err="1">
                <a:latin typeface="Arial" pitchFamily="34" charset="0"/>
                <a:cs typeface="Arial" pitchFamily="34" charset="0"/>
              </a:rPr>
              <a:t>desired</a:t>
            </a:r>
            <a:r>
              <a:rPr lang="de-DE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err="1">
                <a:latin typeface="Arial" pitchFamily="34" charset="0"/>
                <a:cs typeface="Arial" pitchFamily="34" charset="0"/>
              </a:rPr>
              <a:t>files</a:t>
            </a:r>
            <a:r>
              <a:rPr lang="de-DE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de-DE" sz="1400" dirty="0" err="1">
                <a:latin typeface="Arial" pitchFamily="34" charset="0"/>
                <a:cs typeface="Arial" pitchFamily="34" charset="0"/>
              </a:rPr>
              <a:t>set</a:t>
            </a:r>
            <a:r>
              <a:rPr lang="de-DE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err="1">
                <a:latin typeface="Arial" pitchFamily="34" charset="0"/>
                <a:cs typeface="Arial" pitchFamily="34" charset="0"/>
              </a:rPr>
              <a:t>any</a:t>
            </a:r>
            <a:r>
              <a:rPr lang="de-DE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err="1">
                <a:latin typeface="Arial" pitchFamily="34" charset="0"/>
                <a:cs typeface="Arial" pitchFamily="34" charset="0"/>
              </a:rPr>
              <a:t>necessary</a:t>
            </a:r>
            <a:r>
              <a:rPr lang="de-DE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err="1">
                <a:latin typeface="Arial" pitchFamily="34" charset="0"/>
                <a:cs typeface="Arial" pitchFamily="34" charset="0"/>
              </a:rPr>
              <a:t>options</a:t>
            </a:r>
            <a:r>
              <a:rPr lang="de-DE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de-DE" sz="1400" dirty="0" err="1">
                <a:latin typeface="Arial" pitchFamily="34" charset="0"/>
                <a:cs typeface="Arial" pitchFamily="34" charset="0"/>
              </a:rPr>
              <a:t>then</a:t>
            </a:r>
            <a:r>
              <a:rPr lang="de-DE" sz="1400" dirty="0">
                <a:latin typeface="Arial" pitchFamily="34" charset="0"/>
                <a:cs typeface="Arial" pitchFamily="34" charset="0"/>
              </a:rPr>
              <a:t> “Start  Analysis“ </a:t>
            </a:r>
          </a:p>
        </p:txBody>
      </p:sp>
      <p:sp>
        <p:nvSpPr>
          <p:cNvPr id="7" name="Rechteck 8">
            <a:extLst>
              <a:ext uri="{FF2B5EF4-FFF2-40B4-BE49-F238E27FC236}">
                <a16:creationId xmlns:a16="http://schemas.microsoft.com/office/drawing/2014/main" id="{6C8AE067-79F3-485D-9AFA-2DCD1AEE08D6}"/>
              </a:ext>
            </a:extLst>
          </p:cNvPr>
          <p:cNvSpPr/>
          <p:nvPr/>
        </p:nvSpPr>
        <p:spPr>
          <a:xfrm>
            <a:off x="760339" y="4989361"/>
            <a:ext cx="1080120" cy="4158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217987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CF48-5147-4B8F-BD34-7B29AF37B86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Procedure – Script I</a:t>
            </a:r>
            <a:endParaRPr lang="en-CA" dirty="0">
              <a:solidFill>
                <a:schemeClr val="bg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F487D-6B85-43DA-AB27-162828EA5AA9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AEE0E-3A3F-4C28-A2EE-76EF68336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08" y="1268760"/>
            <a:ext cx="7344816" cy="3919274"/>
          </a:xfrm>
          <a:prstGeom prst="rect">
            <a:avLst/>
          </a:prstGeom>
        </p:spPr>
      </p:pic>
      <p:sp>
        <p:nvSpPr>
          <p:cNvPr id="5" name="Rechteck 25">
            <a:extLst>
              <a:ext uri="{FF2B5EF4-FFF2-40B4-BE49-F238E27FC236}">
                <a16:creationId xmlns:a16="http://schemas.microsoft.com/office/drawing/2014/main" id="{8B262939-903C-4CC4-B681-774C180B2489}"/>
              </a:ext>
            </a:extLst>
          </p:cNvPr>
          <p:cNvSpPr/>
          <p:nvPr/>
        </p:nvSpPr>
        <p:spPr>
          <a:xfrm>
            <a:off x="1907704" y="5417647"/>
            <a:ext cx="578514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dirty="0">
                <a:latin typeface="Arial" pitchFamily="34" charset="0"/>
                <a:cs typeface="Arial" pitchFamily="34" charset="0"/>
              </a:rPr>
              <a:t>Graph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net</a:t>
            </a:r>
            <a:r>
              <a:rPr lang="de-DE" dirty="0">
                <a:latin typeface="Arial" pitchFamily="34" charset="0"/>
                <a:cs typeface="Arial" pitchFamily="34" charset="0"/>
              </a:rPr>
              <a:t> MFI will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be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generated</a:t>
            </a:r>
            <a:r>
              <a:rPr lang="de-DE" dirty="0">
                <a:latin typeface="Arial" pitchFamily="34" charset="0"/>
                <a:cs typeface="Arial" pitchFamily="34" charset="0"/>
              </a:rPr>
              <a:t>, and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data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can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be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exported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by</a:t>
            </a:r>
            <a:r>
              <a:rPr lang="de-DE" dirty="0">
                <a:latin typeface="Arial" pitchFamily="34" charset="0"/>
                <a:cs typeface="Arial" pitchFamily="34" charset="0"/>
              </a:rPr>
              <a:t> “Export Excel File“</a:t>
            </a:r>
          </a:p>
        </p:txBody>
      </p:sp>
      <p:sp>
        <p:nvSpPr>
          <p:cNvPr id="6" name="Rechteck 8">
            <a:extLst>
              <a:ext uri="{FF2B5EF4-FFF2-40B4-BE49-F238E27FC236}">
                <a16:creationId xmlns:a16="http://schemas.microsoft.com/office/drawing/2014/main" id="{F5A09C20-81CA-472E-9A59-0EBF2F7551C9}"/>
              </a:ext>
            </a:extLst>
          </p:cNvPr>
          <p:cNvSpPr/>
          <p:nvPr/>
        </p:nvSpPr>
        <p:spPr>
          <a:xfrm>
            <a:off x="1403648" y="2924944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2732333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4125-3A2A-4682-9336-707C7A6B083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Output – Net MFIs</a:t>
            </a:r>
            <a:endParaRPr lang="en-CA" dirty="0">
              <a:solidFill>
                <a:schemeClr val="bg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7615F-4A49-4D02-B671-EDBEBC25EDC8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CA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F77689-CA85-4B6A-B4D2-6122520F700E}"/>
              </a:ext>
            </a:extLst>
          </p:cNvPr>
          <p:cNvGrpSpPr/>
          <p:nvPr/>
        </p:nvGrpSpPr>
        <p:grpSpPr>
          <a:xfrm>
            <a:off x="350191" y="1567497"/>
            <a:ext cx="6139362" cy="4204675"/>
            <a:chOff x="323528" y="1898377"/>
            <a:chExt cx="6139362" cy="42046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C2F0C0D-6BBD-495B-8CDA-4F58F347E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1916832"/>
              <a:ext cx="3018235" cy="418622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0A4E476-6587-4003-985C-02EB4A288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9872" y="1898377"/>
              <a:ext cx="3043018" cy="4194920"/>
            </a:xfrm>
            <a:prstGeom prst="rect">
              <a:avLst/>
            </a:prstGeom>
          </p:spPr>
        </p:pic>
      </p:grpSp>
      <p:sp>
        <p:nvSpPr>
          <p:cNvPr id="6" name="Rechteck 6">
            <a:extLst>
              <a:ext uri="{FF2B5EF4-FFF2-40B4-BE49-F238E27FC236}">
                <a16:creationId xmlns:a16="http://schemas.microsoft.com/office/drawing/2014/main" id="{30F3EB50-5BC5-4EFF-A54E-FA5854432F5F}"/>
              </a:ext>
            </a:extLst>
          </p:cNvPr>
          <p:cNvSpPr/>
          <p:nvPr/>
        </p:nvSpPr>
        <p:spPr>
          <a:xfrm>
            <a:off x="6709130" y="1988840"/>
            <a:ext cx="2221132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600" dirty="0">
                <a:latin typeface="Arial" pitchFamily="34" charset="0"/>
                <a:cs typeface="Arial" pitchFamily="34" charset="0"/>
              </a:rPr>
              <a:t>Net MFIs </a:t>
            </a:r>
            <a:r>
              <a:rPr lang="de-DE" sz="1600" dirty="0" err="1">
                <a:latin typeface="Arial" pitchFamily="34" charset="0"/>
                <a:cs typeface="Arial" pitchFamily="34" charset="0"/>
              </a:rPr>
              <a:t>are</a:t>
            </a:r>
            <a:r>
              <a:rPr lang="de-DE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>
                <a:latin typeface="Arial" pitchFamily="34" charset="0"/>
                <a:cs typeface="Arial" pitchFamily="34" charset="0"/>
              </a:rPr>
              <a:t>shown</a:t>
            </a:r>
            <a:r>
              <a:rPr lang="de-DE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de-DE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>
                <a:latin typeface="Arial" pitchFamily="34" charset="0"/>
                <a:cs typeface="Arial" pitchFamily="34" charset="0"/>
              </a:rPr>
              <a:t>sera</a:t>
            </a:r>
            <a:r>
              <a:rPr lang="de-DE" sz="1600" dirty="0">
                <a:latin typeface="Arial" pitchFamily="34" charset="0"/>
                <a:cs typeface="Arial" pitchFamily="34" charset="0"/>
              </a:rPr>
              <a:t> and </a:t>
            </a:r>
            <a:r>
              <a:rPr lang="de-DE" sz="1600" dirty="0" err="1">
                <a:latin typeface="Arial" pitchFamily="34" charset="0"/>
                <a:cs typeface="Arial" pitchFamily="34" charset="0"/>
              </a:rPr>
              <a:t>controls</a:t>
            </a:r>
            <a:r>
              <a:rPr lang="de-DE" sz="1600" dirty="0">
                <a:latin typeface="Arial" pitchFamily="34" charset="0"/>
                <a:cs typeface="Arial" pitchFamily="34" charset="0"/>
              </a:rPr>
              <a:t> in </a:t>
            </a:r>
            <a:r>
              <a:rPr lang="de-DE" sz="1600" dirty="0" err="1">
                <a:latin typeface="Arial" pitchFamily="34" charset="0"/>
                <a:cs typeface="Arial" pitchFamily="34" charset="0"/>
              </a:rPr>
              <a:t>seperate</a:t>
            </a:r>
            <a:r>
              <a:rPr lang="de-DE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>
                <a:latin typeface="Arial" pitchFamily="34" charset="0"/>
                <a:cs typeface="Arial" pitchFamily="34" charset="0"/>
              </a:rPr>
              <a:t>worksheets</a:t>
            </a:r>
            <a:r>
              <a:rPr lang="de-DE" sz="1600" dirty="0">
                <a:latin typeface="Arial" pitchFamily="34" charset="0"/>
                <a:cs typeface="Arial" pitchFamily="34" charset="0"/>
              </a:rPr>
              <a:t>. </a:t>
            </a:r>
            <a:r>
              <a:rPr lang="de-DE" sz="1600" dirty="0" err="1">
                <a:latin typeface="Arial" pitchFamily="34" charset="0"/>
                <a:cs typeface="Arial" pitchFamily="34" charset="0"/>
              </a:rPr>
              <a:t>Either</a:t>
            </a:r>
            <a:r>
              <a:rPr lang="de-DE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>
                <a:latin typeface="Arial" pitchFamily="34" charset="0"/>
                <a:cs typeface="Arial" pitchFamily="34" charset="0"/>
              </a:rPr>
              <a:t>net</a:t>
            </a:r>
            <a:r>
              <a:rPr lang="de-DE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>
                <a:latin typeface="Arial" pitchFamily="34" charset="0"/>
                <a:cs typeface="Arial" pitchFamily="34" charset="0"/>
              </a:rPr>
              <a:t>values</a:t>
            </a:r>
            <a:r>
              <a:rPr lang="de-DE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>
                <a:latin typeface="Arial" pitchFamily="34" charset="0"/>
                <a:cs typeface="Arial" pitchFamily="34" charset="0"/>
              </a:rPr>
              <a:t>or</a:t>
            </a:r>
            <a:r>
              <a:rPr lang="de-DE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>
                <a:latin typeface="Arial" pitchFamily="34" charset="0"/>
                <a:cs typeface="Arial" pitchFamily="34" charset="0"/>
              </a:rPr>
              <a:t>net</a:t>
            </a:r>
            <a:r>
              <a:rPr lang="de-DE" sz="1600" dirty="0">
                <a:latin typeface="Arial" pitchFamily="34" charset="0"/>
                <a:cs typeface="Arial" pitchFamily="34" charset="0"/>
              </a:rPr>
              <a:t> negative MFI </a:t>
            </a:r>
            <a:r>
              <a:rPr lang="de-DE" sz="1600" dirty="0" err="1">
                <a:latin typeface="Arial" pitchFamily="34" charset="0"/>
                <a:cs typeface="Arial" pitchFamily="34" charset="0"/>
              </a:rPr>
              <a:t>can</a:t>
            </a:r>
            <a:r>
              <a:rPr lang="de-DE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>
                <a:latin typeface="Arial" pitchFamily="34" charset="0"/>
                <a:cs typeface="Arial" pitchFamily="34" charset="0"/>
              </a:rPr>
              <a:t>be</a:t>
            </a:r>
            <a:r>
              <a:rPr lang="de-DE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>
                <a:latin typeface="Arial" pitchFamily="34" charset="0"/>
                <a:cs typeface="Arial" pitchFamily="34" charset="0"/>
              </a:rPr>
              <a:t>shown</a:t>
            </a:r>
            <a:r>
              <a:rPr lang="de-DE" sz="16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44D574C-1AC1-4F29-BF61-42F9669C36A0}"/>
              </a:ext>
            </a:extLst>
          </p:cNvPr>
          <p:cNvSpPr/>
          <p:nvPr/>
        </p:nvSpPr>
        <p:spPr>
          <a:xfrm>
            <a:off x="6703003" y="4149080"/>
            <a:ext cx="2227259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600" dirty="0" err="1">
                <a:latin typeface="Arial" pitchFamily="34" charset="0"/>
                <a:cs typeface="Arial" pitchFamily="34" charset="0"/>
              </a:rPr>
              <a:t>Warnings</a:t>
            </a:r>
            <a:r>
              <a:rPr lang="de-DE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>
                <a:latin typeface="Arial" pitchFamily="34" charset="0"/>
                <a:cs typeface="Arial" pitchFamily="34" charset="0"/>
              </a:rPr>
              <a:t>from</a:t>
            </a:r>
            <a:r>
              <a:rPr lang="de-DE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de-DE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>
                <a:latin typeface="Arial" pitchFamily="34" charset="0"/>
                <a:cs typeface="Arial" pitchFamily="34" charset="0"/>
              </a:rPr>
              <a:t>allocation</a:t>
            </a:r>
            <a:r>
              <a:rPr lang="de-DE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>
                <a:latin typeface="Arial" pitchFamily="34" charset="0"/>
                <a:cs typeface="Arial" pitchFamily="34" charset="0"/>
              </a:rPr>
              <a:t>file</a:t>
            </a:r>
            <a:r>
              <a:rPr lang="de-DE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de-DE" sz="1600" dirty="0" err="1">
                <a:latin typeface="Arial" pitchFamily="34" charset="0"/>
                <a:cs typeface="Arial" pitchFamily="34" charset="0"/>
              </a:rPr>
              <a:t>Script</a:t>
            </a:r>
            <a:r>
              <a:rPr lang="de-DE" sz="1600" dirty="0">
                <a:latin typeface="Arial" pitchFamily="34" charset="0"/>
                <a:cs typeface="Arial" pitchFamily="34" charset="0"/>
              </a:rPr>
              <a:t> I and </a:t>
            </a:r>
            <a:r>
              <a:rPr lang="de-DE" sz="1600" dirty="0" err="1">
                <a:latin typeface="Arial" pitchFamily="34" charset="0"/>
                <a:cs typeface="Arial" pitchFamily="34" charset="0"/>
              </a:rPr>
              <a:t>new</a:t>
            </a:r>
            <a:r>
              <a:rPr lang="de-DE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>
                <a:latin typeface="Arial" pitchFamily="34" charset="0"/>
                <a:cs typeface="Arial" pitchFamily="34" charset="0"/>
              </a:rPr>
              <a:t>Script</a:t>
            </a:r>
            <a:r>
              <a:rPr lang="de-DE" sz="1600" dirty="0">
                <a:latin typeface="Arial" pitchFamily="34" charset="0"/>
                <a:cs typeface="Arial" pitchFamily="34" charset="0"/>
              </a:rPr>
              <a:t> II </a:t>
            </a:r>
            <a:r>
              <a:rPr lang="de-DE" sz="1600" dirty="0" err="1">
                <a:latin typeface="Arial" pitchFamily="34" charset="0"/>
                <a:cs typeface="Arial" pitchFamily="34" charset="0"/>
              </a:rPr>
              <a:t>errors</a:t>
            </a:r>
            <a:r>
              <a:rPr lang="de-DE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>
                <a:latin typeface="Arial" pitchFamily="34" charset="0"/>
                <a:cs typeface="Arial" pitchFamily="34" charset="0"/>
              </a:rPr>
              <a:t>are</a:t>
            </a:r>
            <a:r>
              <a:rPr lang="de-DE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>
                <a:latin typeface="Arial" pitchFamily="34" charset="0"/>
                <a:cs typeface="Arial" pitchFamily="34" charset="0"/>
              </a:rPr>
              <a:t>shown</a:t>
            </a:r>
            <a:r>
              <a:rPr lang="de-DE" sz="16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9" name="Rechteck 6">
            <a:extLst>
              <a:ext uri="{FF2B5EF4-FFF2-40B4-BE49-F238E27FC236}">
                <a16:creationId xmlns:a16="http://schemas.microsoft.com/office/drawing/2014/main" id="{883D30DE-CD8A-4747-A9E5-E5C81BEF10B5}"/>
              </a:ext>
            </a:extLst>
          </p:cNvPr>
          <p:cNvSpPr/>
          <p:nvPr/>
        </p:nvSpPr>
        <p:spPr>
          <a:xfrm>
            <a:off x="530211" y="6228737"/>
            <a:ext cx="577932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600" dirty="0" err="1">
                <a:latin typeface="Arial" pitchFamily="34" charset="0"/>
                <a:cs typeface="Arial" pitchFamily="34" charset="0"/>
              </a:rPr>
              <a:t>Step-by-step</a:t>
            </a:r>
            <a:r>
              <a:rPr lang="de-DE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>
                <a:latin typeface="Arial" pitchFamily="34" charset="0"/>
                <a:cs typeface="Arial" pitchFamily="34" charset="0"/>
              </a:rPr>
              <a:t>calculations</a:t>
            </a:r>
            <a:r>
              <a:rPr lang="de-DE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>
                <a:latin typeface="Arial" pitchFamily="34" charset="0"/>
                <a:cs typeface="Arial" pitchFamily="34" charset="0"/>
              </a:rPr>
              <a:t>can</a:t>
            </a:r>
            <a:r>
              <a:rPr lang="de-DE" sz="1600" dirty="0">
                <a:latin typeface="Arial" pitchFamily="34" charset="0"/>
                <a:cs typeface="Arial" pitchFamily="34" charset="0"/>
              </a:rPr>
              <a:t> also </a:t>
            </a:r>
            <a:r>
              <a:rPr lang="de-DE" sz="1600" dirty="0" err="1">
                <a:latin typeface="Arial" pitchFamily="34" charset="0"/>
                <a:cs typeface="Arial" pitchFamily="34" charset="0"/>
              </a:rPr>
              <a:t>shown</a:t>
            </a:r>
            <a:r>
              <a:rPr lang="de-DE" sz="1600" dirty="0">
                <a:latin typeface="Arial" pitchFamily="34" charset="0"/>
                <a:cs typeface="Arial" pitchFamily="34" charset="0"/>
              </a:rPr>
              <a:t> in </a:t>
            </a:r>
            <a:r>
              <a:rPr lang="de-DE" sz="1600" dirty="0" err="1">
                <a:latin typeface="Arial" pitchFamily="34" charset="0"/>
                <a:cs typeface="Arial" pitchFamily="34" charset="0"/>
              </a:rPr>
              <a:t>seperate</a:t>
            </a:r>
            <a:r>
              <a:rPr lang="de-DE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>
                <a:latin typeface="Arial" pitchFamily="34" charset="0"/>
                <a:cs typeface="Arial" pitchFamily="34" charset="0"/>
              </a:rPr>
              <a:t>sheets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362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File Location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120" y="1484784"/>
            <a:ext cx="5935759" cy="4368329"/>
          </a:xfrm>
          <a:prstGeom prst="rect">
            <a:avLst/>
          </a:prstGeom>
          <a:ln>
            <a:solidFill>
              <a:srgbClr val="0047B9"/>
            </a:solidFill>
          </a:ln>
        </p:spPr>
      </p:pic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611560" y="6170188"/>
            <a:ext cx="8083996" cy="445284"/>
          </a:xfrm>
        </p:spPr>
        <p:txBody>
          <a:bodyPr/>
          <a:lstStyle/>
          <a:p>
            <a:r>
              <a:rPr lang="en-US" sz="1600" b="1" dirty="0">
                <a:solidFill>
                  <a:srgbClr val="0047B9"/>
                </a:solidFill>
              </a:rPr>
              <a:t>Directory: </a:t>
            </a:r>
            <a:r>
              <a:rPr lang="en-US" sz="1600" dirty="0">
                <a:solidFill>
                  <a:srgbClr val="0047B9"/>
                </a:solidFill>
              </a:rPr>
              <a:t>U:\sensitive\Sero Projekte\ORGANISATION\</a:t>
            </a:r>
            <a:r>
              <a:rPr lang="en-US" sz="1600" dirty="0" err="1">
                <a:solidFill>
                  <a:srgbClr val="0047B9"/>
                </a:solidFill>
              </a:rPr>
              <a:t>Data_Analysis</a:t>
            </a:r>
            <a:r>
              <a:rPr lang="en-US" sz="1600" dirty="0">
                <a:solidFill>
                  <a:srgbClr val="0047B9"/>
                </a:solidFill>
              </a:rPr>
              <a:t>\</a:t>
            </a:r>
            <a:r>
              <a:rPr lang="en-US" sz="1600" dirty="0" err="1">
                <a:solidFill>
                  <a:srgbClr val="0047B9"/>
                </a:solidFill>
              </a:rPr>
              <a:t>R_Analysis</a:t>
            </a:r>
            <a:endParaRPr lang="en-CA" sz="1600" dirty="0">
              <a:solidFill>
                <a:srgbClr val="0047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40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C4D654E3-ECC9-40AA-9496-718C7022C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704" y="116632"/>
            <a:ext cx="2736304" cy="94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de-DE" b="1" dirty="0" err="1">
                <a:solidFill>
                  <a:schemeClr val="bg2"/>
                </a:solidFill>
                <a:latin typeface="Arial" pitchFamily="34" charset="0"/>
              </a:rPr>
              <a:t>Thank</a:t>
            </a:r>
            <a:r>
              <a:rPr lang="de-DE" b="1" dirty="0">
                <a:solidFill>
                  <a:schemeClr val="bg2"/>
                </a:solidFill>
                <a:latin typeface="Arial" pitchFamily="34" charset="0"/>
              </a:rPr>
              <a:t> </a:t>
            </a:r>
            <a:r>
              <a:rPr lang="de-DE" b="1" dirty="0" err="1">
                <a:solidFill>
                  <a:schemeClr val="bg2"/>
                </a:solidFill>
                <a:latin typeface="Arial" pitchFamily="34" charset="0"/>
              </a:rPr>
              <a:t>you</a:t>
            </a:r>
            <a:r>
              <a:rPr lang="de-DE" b="1" dirty="0">
                <a:solidFill>
                  <a:schemeClr val="bg2"/>
                </a:solidFill>
                <a:latin typeface="Arial" pitchFamily="34" charset="0"/>
              </a:rPr>
              <a:t> </a:t>
            </a:r>
            <a:br>
              <a:rPr lang="de-DE" b="1" dirty="0">
                <a:solidFill>
                  <a:schemeClr val="bg2"/>
                </a:solidFill>
                <a:latin typeface="Arial" pitchFamily="34" charset="0"/>
              </a:rPr>
            </a:br>
            <a:r>
              <a:rPr lang="de-DE" b="1" dirty="0" err="1">
                <a:solidFill>
                  <a:schemeClr val="bg2"/>
                </a:solidFill>
                <a:latin typeface="Arial" pitchFamily="34" charset="0"/>
              </a:rPr>
              <a:t>for</a:t>
            </a:r>
            <a:r>
              <a:rPr lang="de-DE" b="1" dirty="0">
                <a:solidFill>
                  <a:schemeClr val="bg2"/>
                </a:solidFill>
                <a:latin typeface="Arial" pitchFamily="34" charset="0"/>
              </a:rPr>
              <a:t> </a:t>
            </a:r>
            <a:r>
              <a:rPr lang="de-DE" b="1" dirty="0" err="1">
                <a:solidFill>
                  <a:schemeClr val="bg2"/>
                </a:solidFill>
                <a:latin typeface="Arial" pitchFamily="34" charset="0"/>
              </a:rPr>
              <a:t>your</a:t>
            </a:r>
            <a:r>
              <a:rPr lang="de-DE" b="1" dirty="0">
                <a:solidFill>
                  <a:schemeClr val="bg2"/>
                </a:solidFill>
                <a:latin typeface="Arial" pitchFamily="34" charset="0"/>
              </a:rPr>
              <a:t> </a:t>
            </a:r>
            <a:r>
              <a:rPr lang="de-DE" b="1" dirty="0" err="1">
                <a:solidFill>
                  <a:schemeClr val="bg2"/>
                </a:solidFill>
                <a:latin typeface="Arial" pitchFamily="34" charset="0"/>
              </a:rPr>
              <a:t>attention</a:t>
            </a:r>
            <a:r>
              <a:rPr lang="de-DE" b="1" dirty="0">
                <a:solidFill>
                  <a:schemeClr val="bg2"/>
                </a:solidFill>
                <a:latin typeface="Arial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5106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Workflow – Script I</a:t>
            </a:r>
            <a:endParaRPr lang="en-CA" dirty="0">
              <a:solidFill>
                <a:schemeClr val="bg2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16119" y="2996952"/>
            <a:ext cx="20882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.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csv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files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from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Luminex</a:t>
            </a:r>
            <a:endParaRPr lang="de-DE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de-DE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 err="1">
                <a:latin typeface="Arial" pitchFamily="34" charset="0"/>
                <a:cs typeface="Arial" pitchFamily="34" charset="0"/>
              </a:rPr>
              <a:t>Allocation</a:t>
            </a:r>
            <a:r>
              <a:rPr lang="de-DE" dirty="0">
                <a:latin typeface="Arial" pitchFamily="34" charset="0"/>
                <a:cs typeface="Arial" pitchFamily="34" charset="0"/>
              </a:rPr>
              <a:t> plan</a:t>
            </a:r>
          </a:p>
          <a:p>
            <a:pPr marL="342900" indent="-342900">
              <a:buFont typeface="+mj-lt"/>
              <a:buAutoNum type="arabicPeriod"/>
            </a:pPr>
            <a:endParaRPr lang="de-DE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 err="1">
                <a:latin typeface="Arial" pitchFamily="34" charset="0"/>
                <a:cs typeface="Arial" pitchFamily="34" charset="0"/>
              </a:rPr>
              <a:t>Bead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list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488175" y="3639800"/>
            <a:ext cx="136815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itchFamily="34" charset="0"/>
                <a:cs typeface="Arial" pitchFamily="34" charset="0"/>
              </a:rPr>
              <a:t>R Script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940152" y="1700808"/>
            <a:ext cx="3096344" cy="4247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itchFamily="34" charset="0"/>
                <a:cs typeface="Arial" pitchFamily="34" charset="0"/>
              </a:rPr>
              <a:t>Output: </a:t>
            </a:r>
          </a:p>
          <a:p>
            <a:r>
              <a:rPr lang="de-DE" dirty="0" err="1">
                <a:latin typeface="Arial" pitchFamily="34" charset="0"/>
                <a:cs typeface="Arial" pitchFamily="34" charset="0"/>
              </a:rPr>
              <a:t>Merged</a:t>
            </a:r>
            <a:r>
              <a:rPr lang="de-DE" dirty="0">
                <a:latin typeface="Arial" pitchFamily="34" charset="0"/>
                <a:cs typeface="Arial" pitchFamily="34" charset="0"/>
              </a:rPr>
              <a:t> .XLSX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worksheet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containing</a:t>
            </a:r>
            <a:r>
              <a:rPr lang="de-DE" dirty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de-DE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de-DE" dirty="0" err="1">
                <a:latin typeface="Arial" pitchFamily="34" charset="0"/>
                <a:cs typeface="Arial" pitchFamily="34" charset="0"/>
              </a:rPr>
              <a:t>Summarized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beadcounts</a:t>
            </a:r>
            <a:endParaRPr lang="de-DE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endParaRPr lang="de-DE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de-DE" dirty="0" err="1">
                <a:latin typeface="Arial" pitchFamily="34" charset="0"/>
                <a:cs typeface="Arial" pitchFamily="34" charset="0"/>
              </a:rPr>
              <a:t>Summarized</a:t>
            </a:r>
            <a:r>
              <a:rPr lang="de-DE" dirty="0">
                <a:latin typeface="Arial" pitchFamily="34" charset="0"/>
                <a:cs typeface="Arial" pitchFamily="34" charset="0"/>
              </a:rPr>
              <a:t> MFI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values</a:t>
            </a:r>
            <a:endParaRPr lang="de-DE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endParaRPr lang="de-DE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de-DE" dirty="0" err="1">
                <a:latin typeface="Arial" pitchFamily="34" charset="0"/>
                <a:cs typeface="Arial" pitchFamily="34" charset="0"/>
              </a:rPr>
              <a:t>Allocation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data</a:t>
            </a:r>
            <a:endParaRPr lang="de-DE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endParaRPr lang="de-DE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de-DE" dirty="0" err="1">
                <a:latin typeface="Arial" pitchFamily="34" charset="0"/>
                <a:cs typeface="Arial" pitchFamily="34" charset="0"/>
              </a:rPr>
              <a:t>Measurements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with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some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exclusion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criteria</a:t>
            </a:r>
            <a:r>
              <a:rPr lang="de-DE" dirty="0">
                <a:latin typeface="Arial" pitchFamily="34" charset="0"/>
                <a:cs typeface="Arial" pitchFamily="34" charset="0"/>
              </a:rPr>
              <a:t> (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low</a:t>
            </a:r>
            <a:r>
              <a:rPr lang="de-DE" dirty="0">
                <a:latin typeface="Arial" pitchFamily="34" charset="0"/>
                <a:cs typeface="Arial" pitchFamily="34" charset="0"/>
              </a:rPr>
              <a:t>/high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beadcount</a:t>
            </a:r>
            <a:r>
              <a:rPr lang="de-DE" dirty="0">
                <a:latin typeface="Arial" pitchFamily="34" charset="0"/>
                <a:cs typeface="Arial" pitchFamily="34" charset="0"/>
              </a:rPr>
              <a:t>,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empty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wells</a:t>
            </a:r>
            <a:r>
              <a:rPr lang="de-DE" dirty="0">
                <a:latin typeface="Arial" pitchFamily="34" charset="0"/>
                <a:cs typeface="Arial" pitchFamily="34" charset="0"/>
              </a:rPr>
              <a:t>,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missing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beads</a:t>
            </a:r>
            <a:r>
              <a:rPr lang="de-DE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7" name="Pfeil nach rechts 6"/>
          <p:cNvSpPr/>
          <p:nvPr/>
        </p:nvSpPr>
        <p:spPr>
          <a:xfrm>
            <a:off x="2550219" y="3716453"/>
            <a:ext cx="79208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5002195" y="3716454"/>
            <a:ext cx="79208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51520" y="3390384"/>
            <a:ext cx="208823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de-DE" dirty="0" err="1">
                <a:latin typeface="Arial" panose="020B0604020202020204" pitchFamily="34" charset="0"/>
                <a:cs typeface="Arial" pitchFamily="34" charset="0"/>
              </a:rPr>
              <a:t>Merged</a:t>
            </a:r>
            <a:r>
              <a:rPr lang="de-DE" dirty="0"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itchFamily="34" charset="0"/>
              </a:rPr>
              <a:t>output</a:t>
            </a:r>
            <a:r>
              <a:rPr lang="de-DE" dirty="0"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itchFamily="34" charset="0"/>
              </a:rPr>
              <a:t>from</a:t>
            </a:r>
            <a:r>
              <a:rPr lang="de-DE" dirty="0"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itchFamily="34" charset="0"/>
              </a:rPr>
              <a:t>previous</a:t>
            </a:r>
            <a:r>
              <a:rPr lang="de-DE" dirty="0"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itchFamily="34" charset="0"/>
              </a:rPr>
              <a:t>script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419872" y="3667383"/>
            <a:ext cx="136815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itchFamily="34" charset="0"/>
                <a:cs typeface="Arial" pitchFamily="34" charset="0"/>
              </a:rPr>
              <a:t>R Script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868144" y="2420888"/>
            <a:ext cx="3096344" cy="28623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itchFamily="34" charset="0"/>
                <a:cs typeface="Arial" pitchFamily="34" charset="0"/>
              </a:rPr>
              <a:t>Output: </a:t>
            </a:r>
          </a:p>
          <a:p>
            <a:pPr marL="342900" indent="-342900">
              <a:buAutoNum type="arabicParenR"/>
            </a:pPr>
            <a:r>
              <a:rPr lang="de-DE" dirty="0">
                <a:latin typeface="Arial" pitchFamily="34" charset="0"/>
                <a:cs typeface="Arial" pitchFamily="34" charset="0"/>
              </a:rPr>
              <a:t>Net MFI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values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sera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control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samples</a:t>
            </a:r>
            <a:r>
              <a:rPr lang="de-DE" dirty="0">
                <a:latin typeface="Arial" pitchFamily="34" charset="0"/>
                <a:cs typeface="Arial" pitchFamily="34" charset="0"/>
              </a:rPr>
              <a:t> (min: negative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or</a:t>
            </a:r>
            <a:r>
              <a:rPr lang="de-DE" dirty="0">
                <a:latin typeface="Arial" pitchFamily="34" charset="0"/>
                <a:cs typeface="Arial" pitchFamily="34" charset="0"/>
              </a:rPr>
              <a:t> 1)</a:t>
            </a:r>
          </a:p>
          <a:p>
            <a:pPr marL="342900" indent="-342900">
              <a:buAutoNum type="arabicParenR"/>
            </a:pPr>
            <a:endParaRPr lang="de-DE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de-DE" dirty="0" err="1">
                <a:latin typeface="Arial" pitchFamily="34" charset="0"/>
                <a:cs typeface="Arial" pitchFamily="34" charset="0"/>
              </a:rPr>
              <a:t>Warnings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dirty="0">
                <a:latin typeface="Arial" pitchFamily="34" charset="0"/>
                <a:cs typeface="Arial" pitchFamily="34" charset="0"/>
              </a:rPr>
              <a:t> GST,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row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mean</a:t>
            </a:r>
            <a:r>
              <a:rPr lang="de-DE" dirty="0">
                <a:latin typeface="Arial" pitchFamily="34" charset="0"/>
                <a:cs typeface="Arial" pitchFamily="34" charset="0"/>
              </a:rPr>
              <a:t>,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de-DE" dirty="0">
                <a:latin typeface="Arial" pitchFamily="34" charset="0"/>
                <a:cs typeface="Arial" pitchFamily="34" charset="0"/>
              </a:rPr>
              <a:t> carry-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over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from</a:t>
            </a:r>
            <a:r>
              <a:rPr lang="de-DE" dirty="0">
                <a:latin typeface="Arial" pitchFamily="34" charset="0"/>
                <a:cs typeface="Arial" pitchFamily="34" charset="0"/>
              </a:rPr>
              <a:t> Script I</a:t>
            </a:r>
          </a:p>
          <a:p>
            <a:pPr marL="342900" indent="-342900">
              <a:buAutoNum type="arabicParenR"/>
            </a:pPr>
            <a:endParaRPr lang="de-DE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Pfeil nach rechts 6"/>
          <p:cNvSpPr/>
          <p:nvPr/>
        </p:nvSpPr>
        <p:spPr>
          <a:xfrm>
            <a:off x="2483768" y="3744037"/>
            <a:ext cx="79208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4932040" y="3744037"/>
            <a:ext cx="79208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itle 12"/>
          <p:cNvSpPr>
            <a:spLocks noGrp="1"/>
          </p:cNvSpPr>
          <p:nvPr>
            <p:ph type="title" idx="4294967295"/>
          </p:nvPr>
        </p:nvSpPr>
        <p:spPr>
          <a:xfrm>
            <a:off x="1676400" y="546100"/>
            <a:ext cx="5638800" cy="40011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Workflow – Script II</a:t>
            </a:r>
            <a:endParaRPr lang="en-CA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04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1268760"/>
            <a:ext cx="4860032" cy="281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rgbClr val="0047B9"/>
                </a:solidFill>
                <a:latin typeface="Arial" pitchFamily="34" charset="0"/>
                <a:cs typeface="Arial" pitchFamily="34" charset="0"/>
              </a:rPr>
              <a:t>Feasible</a:t>
            </a:r>
            <a:r>
              <a:rPr lang="de-DE" b="1" dirty="0">
                <a:solidFill>
                  <a:srgbClr val="0047B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>
                <a:solidFill>
                  <a:srgbClr val="0047B9"/>
                </a:solidFill>
                <a:latin typeface="Arial" pitchFamily="34" charset="0"/>
                <a:cs typeface="Arial" pitchFamily="34" charset="0"/>
              </a:rPr>
              <a:t>situations</a:t>
            </a:r>
            <a:r>
              <a:rPr lang="de-DE" b="1" dirty="0">
                <a:solidFill>
                  <a:srgbClr val="0047B9"/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dirty="0">
                <a:latin typeface="Arial" pitchFamily="34" charset="0"/>
                <a:cs typeface="Arial" pitchFamily="34" charset="0"/>
              </a:rPr>
              <a:t> Combine .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csv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files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from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Arial" pitchFamily="34" charset="0"/>
                <a:cs typeface="Arial" pitchFamily="34" charset="0"/>
              </a:rPr>
              <a:t>  </a:t>
            </a:r>
            <a:r>
              <a:rPr lang="de-DE" b="1" dirty="0" err="1">
                <a:latin typeface="Arial" pitchFamily="34" charset="0"/>
                <a:cs typeface="Arial" pitchFamily="34" charset="0"/>
              </a:rPr>
              <a:t>several</a:t>
            </a:r>
            <a:r>
              <a:rPr lang="de-DE" b="1" dirty="0"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>
                <a:latin typeface="Arial" pitchFamily="34" charset="0"/>
                <a:cs typeface="Arial" pitchFamily="34" charset="0"/>
              </a:rPr>
              <a:t>study</a:t>
            </a:r>
            <a:r>
              <a:rPr lang="de-DE" b="1" dirty="0"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>
                <a:latin typeface="Arial" pitchFamily="34" charset="0"/>
                <a:cs typeface="Arial" pitchFamily="34" charset="0"/>
              </a:rPr>
              <a:t>days</a:t>
            </a:r>
            <a:endParaRPr lang="de-DE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dirty="0">
                <a:latin typeface="Arial" pitchFamily="34" charset="0"/>
                <a:cs typeface="Arial" pitchFamily="34" charset="0"/>
              </a:rPr>
              <a:t> Include </a:t>
            </a:r>
            <a:r>
              <a:rPr lang="de-DE" b="1" dirty="0">
                <a:latin typeface="Arial" pitchFamily="34" charset="0"/>
                <a:cs typeface="Arial" pitchFamily="34" charset="0"/>
              </a:rPr>
              <a:t>multiple remeasurements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dirty="0">
                <a:latin typeface="Arial" pitchFamily="34" charset="0"/>
                <a:cs typeface="Arial" pitchFamily="34" charset="0"/>
              </a:rPr>
              <a:t> Use “,“ </a:t>
            </a:r>
            <a:r>
              <a:rPr lang="de-DE" b="1" dirty="0" err="1">
                <a:latin typeface="Arial" pitchFamily="34" charset="0"/>
                <a:cs typeface="Arial" pitchFamily="34" charset="0"/>
              </a:rPr>
              <a:t>or</a:t>
            </a:r>
            <a:r>
              <a:rPr lang="de-DE" dirty="0">
                <a:latin typeface="Arial" pitchFamily="34" charset="0"/>
                <a:cs typeface="Arial" pitchFamily="34" charset="0"/>
              </a:rPr>
              <a:t> “.“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decimal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numbers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Arial" pitchFamily="34" charset="0"/>
                <a:cs typeface="Arial" pitchFamily="34" charset="0"/>
                <a:sym typeface="Wingdings" pitchFamily="2" charset="2"/>
              </a:rPr>
              <a:t>   </a:t>
            </a:r>
            <a:r>
              <a:rPr lang="de-DE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rounded</a:t>
            </a:r>
            <a:r>
              <a:rPr lang="de-DE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output</a:t>
            </a:r>
            <a:endParaRPr lang="de-DE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dirty="0">
                <a:latin typeface="Arial" pitchFamily="34" charset="0"/>
                <a:cs typeface="Arial" pitchFamily="34" charset="0"/>
                <a:sym typeface="Wingdings" pitchFamily="2" charset="2"/>
              </a:rPr>
              <a:t> Input: </a:t>
            </a:r>
            <a:r>
              <a:rPr lang="de-DE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old</a:t>
            </a:r>
            <a:r>
              <a:rPr lang="de-DE" dirty="0">
                <a:latin typeface="Arial" pitchFamily="34" charset="0"/>
                <a:cs typeface="Arial" pitchFamily="34" charset="0"/>
                <a:sym typeface="Wingdings" pitchFamily="2" charset="2"/>
              </a:rPr>
              <a:t> &amp; </a:t>
            </a:r>
            <a:r>
              <a:rPr lang="de-DE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new</a:t>
            </a:r>
            <a:r>
              <a:rPr lang="de-DE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excel</a:t>
            </a:r>
            <a:r>
              <a:rPr lang="de-DE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versions</a:t>
            </a:r>
            <a:r>
              <a:rPr lang="de-DE" dirty="0">
                <a:latin typeface="Arial" pitchFamily="34" charset="0"/>
                <a:cs typeface="Arial" pitchFamily="34" charset="0"/>
                <a:sym typeface="Wingdings" pitchFamily="2" charset="2"/>
              </a:rPr>
              <a:t> (.</a:t>
            </a:r>
            <a:r>
              <a:rPr lang="de-DE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xlsx</a:t>
            </a:r>
            <a:r>
              <a:rPr lang="de-DE" dirty="0">
                <a:latin typeface="Arial" pitchFamily="34" charset="0"/>
                <a:cs typeface="Arial" pitchFamily="34" charset="0"/>
                <a:sym typeface="Wingdings" pitchFamily="2" charset="2"/>
              </a:rPr>
              <a:t>, .</a:t>
            </a:r>
            <a:r>
              <a:rPr lang="de-DE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xls</a:t>
            </a:r>
            <a:r>
              <a:rPr lang="de-DE" dirty="0">
                <a:latin typeface="Arial" pitchFamily="34" charset="0"/>
                <a:cs typeface="Arial" pitchFamily="34" charset="0"/>
                <a:sym typeface="Wingdings" pitchFamily="2" charset="2"/>
              </a:rPr>
              <a:t>)</a:t>
            </a:r>
          </a:p>
        </p:txBody>
      </p:sp>
      <p:sp>
        <p:nvSpPr>
          <p:cNvPr id="5" name="Rechteck 4"/>
          <p:cNvSpPr/>
          <p:nvPr/>
        </p:nvSpPr>
        <p:spPr>
          <a:xfrm>
            <a:off x="5148064" y="1268760"/>
            <a:ext cx="40324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Restrictions</a:t>
            </a:r>
            <a:r>
              <a:rPr lang="de-DE" b="1" dirty="0">
                <a:latin typeface="Arial" pitchFamily="34" charset="0"/>
                <a:cs typeface="Arial" pitchFamily="34" charset="0"/>
              </a:rPr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 dirty="0" err="1">
                <a:latin typeface="Arial" pitchFamily="34" charset="0"/>
                <a:cs typeface="Arial" pitchFamily="34" charset="0"/>
              </a:rPr>
              <a:t>Nomenclatures</a:t>
            </a:r>
            <a:r>
              <a:rPr lang="de-DE" b="1" dirty="0">
                <a:latin typeface="Arial" pitchFamily="34" charset="0"/>
                <a:cs typeface="Arial" pitchFamily="34" charset="0"/>
              </a:rPr>
              <a:t> &amp; </a:t>
            </a:r>
            <a:r>
              <a:rPr lang="de-DE" b="1" dirty="0" err="1">
                <a:latin typeface="Arial" pitchFamily="34" charset="0"/>
                <a:cs typeface="Arial" pitchFamily="34" charset="0"/>
              </a:rPr>
              <a:t>requirements</a:t>
            </a:r>
            <a:r>
              <a:rPr lang="de-DE" b="1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input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files</a:t>
            </a:r>
            <a:r>
              <a:rPr lang="de-DE" dirty="0">
                <a:latin typeface="Arial" pitchFamily="34" charset="0"/>
                <a:cs typeface="Arial" pitchFamily="34" charset="0"/>
              </a:rPr>
              <a:t> (.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csv</a:t>
            </a:r>
            <a:r>
              <a:rPr lang="de-DE" dirty="0">
                <a:latin typeface="Arial" pitchFamily="34" charset="0"/>
                <a:cs typeface="Arial" pitchFamily="34" charset="0"/>
              </a:rPr>
              <a:t>,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bead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file</a:t>
            </a:r>
            <a:r>
              <a:rPr lang="de-DE" dirty="0">
                <a:latin typeface="Arial" pitchFamily="34" charset="0"/>
                <a:cs typeface="Arial" pitchFamily="34" charset="0"/>
              </a:rPr>
              <a:t>,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allocation</a:t>
            </a:r>
            <a:r>
              <a:rPr lang="de-DE" dirty="0">
                <a:latin typeface="Arial" pitchFamily="34" charset="0"/>
                <a:cs typeface="Arial" pitchFamily="34" charset="0"/>
              </a:rPr>
              <a:t> plan)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de-DE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Possible Uses and Limitations</a:t>
            </a:r>
            <a:endParaRPr lang="en-CA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1196752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latin typeface="Arial" pitchFamily="34" charset="0"/>
                <a:cs typeface="Arial" pitchFamily="34" charset="0"/>
              </a:rPr>
              <a:t>Nomenclature</a:t>
            </a:r>
            <a:r>
              <a:rPr lang="de-DE" b="1" dirty="0"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>
                <a:latin typeface="Arial" pitchFamily="34" charset="0"/>
                <a:cs typeface="Arial" pitchFamily="34" charset="0"/>
              </a:rPr>
              <a:t>of</a:t>
            </a:r>
            <a:r>
              <a:rPr lang="de-DE" b="1" dirty="0">
                <a:latin typeface="Arial" pitchFamily="34" charset="0"/>
                <a:cs typeface="Arial" pitchFamily="34" charset="0"/>
              </a:rPr>
              <a:t> .</a:t>
            </a:r>
            <a:r>
              <a:rPr lang="de-DE" b="1" dirty="0" err="1">
                <a:latin typeface="Arial" pitchFamily="34" charset="0"/>
                <a:cs typeface="Arial" pitchFamily="34" charset="0"/>
              </a:rPr>
              <a:t>csv</a:t>
            </a:r>
            <a:r>
              <a:rPr lang="de-DE" b="1" dirty="0"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>
                <a:latin typeface="Arial" pitchFamily="34" charset="0"/>
                <a:cs typeface="Arial" pitchFamily="34" charset="0"/>
              </a:rPr>
              <a:t>files</a:t>
            </a:r>
            <a:r>
              <a:rPr lang="de-DE" b="1" dirty="0">
                <a:latin typeface="Arial" pitchFamily="34" charset="0"/>
                <a:cs typeface="Arial" pitchFamily="34" charset="0"/>
              </a:rPr>
              <a:t>: </a:t>
            </a:r>
          </a:p>
          <a:p>
            <a:endParaRPr lang="de-DE" dirty="0">
              <a:latin typeface="Arial" pitchFamily="34" charset="0"/>
              <a:cs typeface="Arial" pitchFamily="34" charset="0"/>
            </a:endParaRPr>
          </a:p>
          <a:p>
            <a:r>
              <a:rPr lang="de-DE" dirty="0">
                <a:latin typeface="Arial" pitchFamily="34" charset="0"/>
                <a:cs typeface="Arial" pitchFamily="34" charset="0"/>
              </a:rPr>
              <a:t> 	     …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Luminex</a:t>
            </a:r>
            <a:r>
              <a:rPr lang="de-DE" dirty="0">
                <a:latin typeface="Arial" pitchFamily="34" charset="0"/>
                <a:cs typeface="Arial" pitchFamily="34" charset="0"/>
              </a:rPr>
              <a:t> [A, B, C, D, E] Platte [1-999].csv    	           (normal)</a:t>
            </a:r>
          </a:p>
          <a:p>
            <a:r>
              <a:rPr lang="de-DE" dirty="0">
                <a:latin typeface="Arial" pitchFamily="34" charset="0"/>
                <a:cs typeface="Arial" pitchFamily="34" charset="0"/>
              </a:rPr>
              <a:t>	     …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Luminex</a:t>
            </a:r>
            <a:r>
              <a:rPr lang="de-DE" dirty="0">
                <a:latin typeface="Arial" pitchFamily="34" charset="0"/>
                <a:cs typeface="Arial" pitchFamily="34" charset="0"/>
              </a:rPr>
              <a:t> [A, B, C, D, E] Platte [1-999] R[999].csv     (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remeasurement</a:t>
            </a:r>
            <a:r>
              <a:rPr lang="de-DE" dirty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de-DE" dirty="0">
              <a:latin typeface="Arial" pitchFamily="34" charset="0"/>
              <a:cs typeface="Arial" pitchFamily="34" charset="0"/>
            </a:endParaRPr>
          </a:p>
          <a:p>
            <a:r>
              <a:rPr lang="it-IT" dirty="0">
                <a:latin typeface="Arial" pitchFamily="34" charset="0"/>
                <a:cs typeface="Arial" pitchFamily="34" charset="0"/>
              </a:rPr>
              <a:t>E.g.:</a:t>
            </a:r>
          </a:p>
          <a:p>
            <a:r>
              <a:rPr lang="it-IT" dirty="0">
                <a:latin typeface="Arial" pitchFamily="34" charset="0"/>
                <a:cs typeface="Arial" pitchFamily="34" charset="0"/>
              </a:rPr>
              <a:t>UKB_IDBP_291015 Nicole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Luminex</a:t>
            </a:r>
            <a:r>
              <a:rPr lang="it-IT" dirty="0">
                <a:latin typeface="Arial" pitchFamily="34" charset="0"/>
                <a:cs typeface="Arial" pitchFamily="34" charset="0"/>
              </a:rPr>
              <a:t> A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Platte</a:t>
            </a:r>
            <a:r>
              <a:rPr lang="it-IT" dirty="0">
                <a:latin typeface="Arial" pitchFamily="34" charset="0"/>
                <a:cs typeface="Arial" pitchFamily="34" charset="0"/>
              </a:rPr>
              <a:t> 1</a:t>
            </a:r>
          </a:p>
          <a:p>
            <a:r>
              <a:rPr lang="it-IT" dirty="0">
                <a:latin typeface="Arial" pitchFamily="34" charset="0"/>
                <a:cs typeface="Arial" pitchFamily="34" charset="0"/>
              </a:rPr>
              <a:t>UKB_IDBP_291015 Nicole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Luminex</a:t>
            </a:r>
            <a:r>
              <a:rPr lang="it-IT" dirty="0">
                <a:latin typeface="Arial" pitchFamily="34" charset="0"/>
                <a:cs typeface="Arial" pitchFamily="34" charset="0"/>
              </a:rPr>
              <a:t> A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Platte</a:t>
            </a:r>
            <a:r>
              <a:rPr lang="it-IT" dirty="0">
                <a:latin typeface="Arial" pitchFamily="34" charset="0"/>
                <a:cs typeface="Arial" pitchFamily="34" charset="0"/>
              </a:rPr>
              <a:t> 1 </a:t>
            </a:r>
            <a:r>
              <a:rPr lang="en-US" dirty="0">
                <a:latin typeface="Arial" pitchFamily="34" charset="0"/>
                <a:cs typeface="Arial" pitchFamily="34" charset="0"/>
              </a:rPr>
              <a:t>R1</a:t>
            </a:r>
            <a:endParaRPr lang="de-DE" dirty="0">
              <a:latin typeface="Arial" pitchFamily="34" charset="0"/>
              <a:cs typeface="Arial" pitchFamily="34" charset="0"/>
            </a:endParaRPr>
          </a:p>
          <a:p>
            <a:endParaRPr lang="de-DE" dirty="0">
              <a:latin typeface="Arial" pitchFamily="34" charset="0"/>
              <a:cs typeface="Arial" pitchFamily="34" charset="0"/>
            </a:endParaRPr>
          </a:p>
          <a:p>
            <a:endParaRPr lang="de-DE" dirty="0">
              <a:latin typeface="Arial" pitchFamily="34" charset="0"/>
              <a:cs typeface="Arial" pitchFamily="34" charset="0"/>
            </a:endParaRPr>
          </a:p>
          <a:p>
            <a:r>
              <a:rPr lang="de-DE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dirty="0">
                <a:latin typeface="Arial" pitchFamily="34" charset="0"/>
                <a:cs typeface="Arial" pitchFamily="34" charset="0"/>
              </a:rPr>
              <a:t> remeasurements,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more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than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one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can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be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provided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each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well</a:t>
            </a:r>
            <a:r>
              <a:rPr lang="de-DE" dirty="0">
                <a:latin typeface="Arial" pitchFamily="34" charset="0"/>
                <a:cs typeface="Arial" pitchFamily="34" charset="0"/>
              </a:rPr>
              <a:t>, but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these</a:t>
            </a:r>
            <a:r>
              <a:rPr lang="de-DE" dirty="0">
                <a:latin typeface="Arial" pitchFamily="34" charset="0"/>
                <a:cs typeface="Arial" pitchFamily="34" charset="0"/>
              </a:rPr>
              <a:t> will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be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processed</a:t>
            </a:r>
            <a:r>
              <a:rPr lang="de-DE" dirty="0">
                <a:latin typeface="Arial" pitchFamily="34" charset="0"/>
                <a:cs typeface="Arial" pitchFamily="34" charset="0"/>
              </a:rPr>
              <a:t> in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ascending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order</a:t>
            </a:r>
            <a:r>
              <a:rPr lang="de-DE" dirty="0">
                <a:latin typeface="Arial" pitchFamily="34" charset="0"/>
                <a:cs typeface="Arial" pitchFamily="34" charset="0"/>
              </a:rPr>
              <a:t>.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Only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de-DE" dirty="0">
                <a:latin typeface="Arial" pitchFamily="34" charset="0"/>
                <a:cs typeface="Arial" pitchFamily="34" charset="0"/>
              </a:rPr>
              <a:t> last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remeasurement</a:t>
            </a:r>
            <a:r>
              <a:rPr lang="de-DE" dirty="0">
                <a:latin typeface="Arial" pitchFamily="34" charset="0"/>
                <a:cs typeface="Arial" pitchFamily="34" charset="0"/>
              </a:rPr>
              <a:t> will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be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used</a:t>
            </a:r>
            <a:r>
              <a:rPr lang="de-DE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676400" y="546100"/>
            <a:ext cx="5638800" cy="400110"/>
          </a:xfrm>
        </p:spPr>
        <p:txBody>
          <a:bodyPr/>
          <a:lstStyle/>
          <a:p>
            <a:r>
              <a:rPr lang="de-DE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Essential </a:t>
            </a:r>
            <a:r>
              <a:rPr lang="de-DE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preconditions</a:t>
            </a:r>
            <a:r>
              <a:rPr lang="de-DE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– .</a:t>
            </a:r>
            <a:r>
              <a:rPr lang="de-DE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csv</a:t>
            </a:r>
            <a:r>
              <a:rPr lang="de-DE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files</a:t>
            </a:r>
            <a:endParaRPr lang="en-CA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Essential </a:t>
            </a:r>
            <a:r>
              <a:rPr lang="de-DE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preconditions</a:t>
            </a:r>
            <a:r>
              <a:rPr lang="de-DE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- .</a:t>
            </a:r>
            <a:r>
              <a:rPr lang="de-DE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csv</a:t>
            </a:r>
            <a:r>
              <a:rPr lang="de-DE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files</a:t>
            </a:r>
            <a:endParaRPr lang="en-CA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77" y="1247237"/>
            <a:ext cx="3219549" cy="531677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07368" y="4149080"/>
            <a:ext cx="7214582" cy="2107282"/>
            <a:chOff x="-86078" y="1721940"/>
            <a:chExt cx="7214582" cy="2107282"/>
          </a:xfrm>
        </p:grpSpPr>
        <p:sp>
          <p:nvSpPr>
            <p:cNvPr id="6" name="Rechteck 6"/>
            <p:cNvSpPr/>
            <p:nvPr/>
          </p:nvSpPr>
          <p:spPr>
            <a:xfrm>
              <a:off x="3240072" y="1721940"/>
              <a:ext cx="3888432" cy="156966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de-DE" sz="1600" dirty="0">
                  <a:latin typeface="Arial" pitchFamily="34" charset="0"/>
                  <a:cs typeface="Arial" pitchFamily="34" charset="0"/>
                </a:rPr>
                <a:t>Samples: Must </a:t>
              </a:r>
              <a:r>
                <a:rPr lang="de-DE" sz="1600" dirty="0" err="1">
                  <a:latin typeface="Arial" pitchFamily="34" charset="0"/>
                  <a:cs typeface="Arial" pitchFamily="34" charset="0"/>
                </a:rPr>
                <a:t>equal</a:t>
              </a:r>
              <a:r>
                <a:rPr lang="de-DE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600" dirty="0" err="1">
                  <a:latin typeface="Arial" pitchFamily="34" charset="0"/>
                  <a:cs typeface="Arial" pitchFamily="34" charset="0"/>
                </a:rPr>
                <a:t>the</a:t>
              </a:r>
              <a:r>
                <a:rPr lang="de-DE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600" dirty="0" err="1">
                  <a:latin typeface="Arial" pitchFamily="34" charset="0"/>
                  <a:cs typeface="Arial" pitchFamily="34" charset="0"/>
                </a:rPr>
                <a:t>number</a:t>
              </a:r>
              <a:r>
                <a:rPr lang="de-DE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600" dirty="0" err="1">
                  <a:latin typeface="Arial" pitchFamily="34" charset="0"/>
                  <a:cs typeface="Arial" pitchFamily="34" charset="0"/>
                </a:rPr>
                <a:t>of</a:t>
              </a:r>
              <a:r>
                <a:rPr lang="de-DE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600" dirty="0" err="1">
                  <a:latin typeface="Arial" pitchFamily="34" charset="0"/>
                  <a:cs typeface="Arial" pitchFamily="34" charset="0"/>
                </a:rPr>
                <a:t>rows</a:t>
              </a:r>
              <a:r>
                <a:rPr lang="de-DE" sz="1600" dirty="0">
                  <a:latin typeface="Arial" pitchFamily="34" charset="0"/>
                  <a:cs typeface="Arial" pitchFamily="34" charset="0"/>
                </a:rPr>
                <a:t> in </a:t>
              </a:r>
              <a:r>
                <a:rPr lang="de-DE" sz="1600" dirty="0" err="1">
                  <a:latin typeface="Arial" pitchFamily="34" charset="0"/>
                  <a:cs typeface="Arial" pitchFamily="34" charset="0"/>
                </a:rPr>
                <a:t>the</a:t>
              </a:r>
              <a:r>
                <a:rPr lang="de-DE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600" dirty="0" err="1">
                  <a:latin typeface="Arial" pitchFamily="34" charset="0"/>
                  <a:cs typeface="Arial" pitchFamily="34" charset="0"/>
                </a:rPr>
                <a:t>file</a:t>
              </a:r>
              <a:r>
                <a:rPr lang="de-DE" sz="1600" dirty="0">
                  <a:latin typeface="Arial" pitchFamily="34" charset="0"/>
                  <a:cs typeface="Arial" pitchFamily="34" charset="0"/>
                </a:rPr>
                <a:t>, not </a:t>
              </a:r>
              <a:r>
                <a:rPr lang="de-DE" sz="1600" dirty="0" err="1">
                  <a:latin typeface="Arial" pitchFamily="34" charset="0"/>
                  <a:cs typeface="Arial" pitchFamily="34" charset="0"/>
                </a:rPr>
                <a:t>the</a:t>
              </a:r>
              <a:r>
                <a:rPr lang="de-DE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600" dirty="0" err="1">
                  <a:latin typeface="Arial" pitchFamily="34" charset="0"/>
                  <a:cs typeface="Arial" pitchFamily="34" charset="0"/>
                </a:rPr>
                <a:t>actual</a:t>
              </a:r>
              <a:r>
                <a:rPr lang="de-DE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600" dirty="0" err="1">
                  <a:latin typeface="Arial" pitchFamily="34" charset="0"/>
                  <a:cs typeface="Arial" pitchFamily="34" charset="0"/>
                </a:rPr>
                <a:t>number</a:t>
              </a:r>
              <a:r>
                <a:rPr lang="de-DE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600" dirty="0" err="1">
                  <a:latin typeface="Arial" pitchFamily="34" charset="0"/>
                  <a:cs typeface="Arial" pitchFamily="34" charset="0"/>
                </a:rPr>
                <a:t>of</a:t>
              </a:r>
              <a:r>
                <a:rPr lang="de-DE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600" dirty="0" err="1">
                  <a:latin typeface="Arial" pitchFamily="34" charset="0"/>
                  <a:cs typeface="Arial" pitchFamily="34" charset="0"/>
                </a:rPr>
                <a:t>measurements</a:t>
              </a:r>
              <a:endParaRPr lang="de-DE" sz="1600" dirty="0">
                <a:latin typeface="Arial" pitchFamily="34" charset="0"/>
                <a:cs typeface="Arial" pitchFamily="34" charset="0"/>
              </a:endParaRPr>
            </a:p>
            <a:p>
              <a:endParaRPr lang="de-DE" sz="1600" dirty="0">
                <a:latin typeface="Arial" pitchFamily="34" charset="0"/>
                <a:cs typeface="Arial" pitchFamily="34" charset="0"/>
              </a:endParaRPr>
            </a:p>
            <a:p>
              <a:r>
                <a:rPr lang="de-DE" sz="1600" dirty="0" err="1">
                  <a:latin typeface="Arial" pitchFamily="34" charset="0"/>
                  <a:cs typeface="Arial" pitchFamily="34" charset="0"/>
                </a:rPr>
                <a:t>Important</a:t>
              </a:r>
              <a:r>
                <a:rPr lang="de-DE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600" dirty="0" err="1">
                  <a:latin typeface="Arial" pitchFamily="34" charset="0"/>
                  <a:cs typeface="Arial" pitchFamily="34" charset="0"/>
                </a:rPr>
                <a:t>for</a:t>
              </a:r>
              <a:r>
                <a:rPr lang="de-DE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600" dirty="0" err="1">
                  <a:latin typeface="Arial" pitchFamily="34" charset="0"/>
                  <a:cs typeface="Arial" pitchFamily="34" charset="0"/>
                </a:rPr>
                <a:t>stopping</a:t>
              </a:r>
              <a:r>
                <a:rPr lang="de-DE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600" dirty="0" err="1">
                  <a:latin typeface="Arial" pitchFamily="34" charset="0"/>
                  <a:cs typeface="Arial" pitchFamily="34" charset="0"/>
                </a:rPr>
                <a:t>measurements</a:t>
              </a:r>
              <a:r>
                <a:rPr lang="de-DE" sz="1600" dirty="0">
                  <a:latin typeface="Arial" pitchFamily="34" charset="0"/>
                  <a:cs typeface="Arial" pitchFamily="34" charset="0"/>
                </a:rPr>
                <a:t> </a:t>
              </a:r>
            </a:p>
            <a:p>
              <a:r>
                <a:rPr lang="de-DE" sz="1600" dirty="0" err="1">
                  <a:latin typeface="Arial" pitchFamily="34" charset="0"/>
                  <a:cs typeface="Arial" pitchFamily="34" charset="0"/>
                </a:rPr>
                <a:t>Concatenating</a:t>
              </a:r>
              <a:r>
                <a:rPr lang="de-DE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600" dirty="0" err="1">
                  <a:latin typeface="Arial" pitchFamily="34" charset="0"/>
                  <a:cs typeface="Arial" pitchFamily="34" charset="0"/>
                </a:rPr>
                <a:t>files</a:t>
              </a:r>
              <a:r>
                <a:rPr lang="de-DE" sz="1600" dirty="0">
                  <a:latin typeface="Arial" pitchFamily="34" charset="0"/>
                  <a:cs typeface="Arial" pitchFamily="34" charset="0"/>
                </a:rPr>
                <a:t>!</a:t>
              </a:r>
            </a:p>
          </p:txBody>
        </p:sp>
        <p:sp>
          <p:nvSpPr>
            <p:cNvPr id="7" name="Rechteck 8"/>
            <p:cNvSpPr/>
            <p:nvPr/>
          </p:nvSpPr>
          <p:spPr>
            <a:xfrm>
              <a:off x="62130" y="1822528"/>
              <a:ext cx="1224137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8" name="Rechteck 8"/>
            <p:cNvSpPr/>
            <p:nvPr/>
          </p:nvSpPr>
          <p:spPr>
            <a:xfrm>
              <a:off x="-86078" y="3541190"/>
              <a:ext cx="720081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</p:spTree>
    <p:extLst>
      <p:ext uri="{BB962C8B-B14F-4D97-AF65-F5344CB8AC3E}">
        <p14:creationId xmlns:p14="http://schemas.microsoft.com/office/powerpoint/2010/main" val="86888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38116"/>
            <a:ext cx="3024338" cy="4643212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971595" y="5939102"/>
            <a:ext cx="6048676" cy="584775"/>
            <a:chOff x="971595" y="5939102"/>
            <a:chExt cx="6048676" cy="584775"/>
          </a:xfrm>
        </p:grpSpPr>
        <p:sp>
          <p:nvSpPr>
            <p:cNvPr id="5" name="Rechteck 4"/>
            <p:cNvSpPr/>
            <p:nvPr/>
          </p:nvSpPr>
          <p:spPr>
            <a:xfrm>
              <a:off x="971595" y="6030674"/>
              <a:ext cx="1008117" cy="36004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6" name="Rechteck 5"/>
            <p:cNvSpPr/>
            <p:nvPr/>
          </p:nvSpPr>
          <p:spPr>
            <a:xfrm>
              <a:off x="3730466" y="5939102"/>
              <a:ext cx="3289805" cy="5847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de-DE" sz="1600" dirty="0">
                  <a:latin typeface="Arial" pitchFamily="34" charset="0"/>
                  <a:cs typeface="Arial" pitchFamily="34" charset="0"/>
                </a:rPr>
                <a:t>Sheet </a:t>
              </a:r>
              <a:r>
                <a:rPr lang="de-DE" sz="1600" dirty="0" err="1">
                  <a:latin typeface="Arial" pitchFamily="34" charset="0"/>
                  <a:cs typeface="Arial" pitchFamily="34" charset="0"/>
                </a:rPr>
                <a:t>name</a:t>
              </a:r>
              <a:r>
                <a:rPr lang="de-DE" sz="1600" dirty="0">
                  <a:latin typeface="Arial" pitchFamily="34" charset="0"/>
                  <a:cs typeface="Arial" pitchFamily="34" charset="0"/>
                </a:rPr>
                <a:t>: Not </a:t>
              </a:r>
              <a:r>
                <a:rPr lang="de-DE" sz="1600" dirty="0" err="1">
                  <a:latin typeface="Arial" pitchFamily="34" charset="0"/>
                  <a:cs typeface="Arial" pitchFamily="34" charset="0"/>
                </a:rPr>
                <a:t>specified</a:t>
              </a:r>
              <a:r>
                <a:rPr lang="de-DE" sz="1600" dirty="0">
                  <a:latin typeface="Arial" pitchFamily="34" charset="0"/>
                  <a:cs typeface="Arial" pitchFamily="34" charset="0"/>
                </a:rPr>
                <a:t>, but </a:t>
              </a:r>
              <a:r>
                <a:rPr lang="de-DE" sz="1600" dirty="0" err="1">
                  <a:latin typeface="Arial" pitchFamily="34" charset="0"/>
                  <a:cs typeface="Arial" pitchFamily="34" charset="0"/>
                </a:rPr>
                <a:t>no</a:t>
              </a:r>
              <a:r>
                <a:rPr lang="de-DE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600" dirty="0" err="1">
                  <a:latin typeface="Arial" pitchFamily="34" charset="0"/>
                  <a:cs typeface="Arial" pitchFamily="34" charset="0"/>
                </a:rPr>
                <a:t>special</a:t>
              </a:r>
              <a:r>
                <a:rPr lang="de-DE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600" dirty="0" err="1">
                  <a:latin typeface="Arial" pitchFamily="34" charset="0"/>
                  <a:cs typeface="Arial" pitchFamily="34" charset="0"/>
                </a:rPr>
                <a:t>characters</a:t>
              </a:r>
              <a:r>
                <a:rPr lang="de-DE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600" dirty="0" err="1">
                  <a:latin typeface="Arial" pitchFamily="34" charset="0"/>
                  <a:cs typeface="Arial" pitchFamily="34" charset="0"/>
                </a:rPr>
                <a:t>or</a:t>
              </a:r>
              <a:r>
                <a:rPr lang="de-DE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600" dirty="0" err="1">
                  <a:latin typeface="Arial" pitchFamily="34" charset="0"/>
                  <a:cs typeface="Arial" pitchFamily="34" charset="0"/>
                </a:rPr>
                <a:t>umlauts</a:t>
              </a:r>
              <a:r>
                <a:rPr lang="de-DE" sz="1600" dirty="0"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56017" y="2204864"/>
            <a:ext cx="5061773" cy="3952198"/>
            <a:chOff x="2656017" y="2204864"/>
            <a:chExt cx="5061773" cy="3952198"/>
          </a:xfrm>
        </p:grpSpPr>
        <p:sp>
          <p:nvSpPr>
            <p:cNvPr id="8" name="Rechteck 7"/>
            <p:cNvSpPr/>
            <p:nvPr/>
          </p:nvSpPr>
          <p:spPr>
            <a:xfrm>
              <a:off x="3707904" y="3596188"/>
              <a:ext cx="4009886" cy="5847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de-DE" sz="1600" dirty="0" err="1">
                  <a:latin typeface="Arial" pitchFamily="34" charset="0"/>
                  <a:cs typeface="Arial" pitchFamily="34" charset="0"/>
                </a:rPr>
                <a:t>Bead</a:t>
              </a:r>
              <a:r>
                <a:rPr lang="de-DE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600" dirty="0" err="1">
                  <a:latin typeface="Arial" pitchFamily="34" charset="0"/>
                  <a:cs typeface="Arial" pitchFamily="34" charset="0"/>
                </a:rPr>
                <a:t>types</a:t>
              </a:r>
              <a:r>
                <a:rPr lang="de-DE" sz="1600" dirty="0">
                  <a:latin typeface="Arial" pitchFamily="34" charset="0"/>
                  <a:cs typeface="Arial" pitchFamily="34" charset="0"/>
                </a:rPr>
                <a:t>: </a:t>
              </a:r>
              <a:r>
                <a:rPr lang="de-DE" sz="1600" dirty="0" err="1">
                  <a:latin typeface="Arial" pitchFamily="34" charset="0"/>
                  <a:cs typeface="Arial" pitchFamily="34" charset="0"/>
                </a:rPr>
                <a:t>only</a:t>
              </a:r>
              <a:r>
                <a:rPr lang="de-DE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600" dirty="0" err="1">
                  <a:latin typeface="Arial" pitchFamily="34" charset="0"/>
                  <a:cs typeface="Arial" pitchFamily="34" charset="0"/>
                </a:rPr>
                <a:t>numbers</a:t>
              </a:r>
              <a:r>
                <a:rPr lang="de-DE" sz="1600" dirty="0">
                  <a:latin typeface="Arial" pitchFamily="34" charset="0"/>
                  <a:cs typeface="Arial" pitchFamily="34" charset="0"/>
                </a:rPr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err="1">
                  <a:latin typeface="Arial" pitchFamily="34" charset="0"/>
                  <a:cs typeface="Arial" pitchFamily="34" charset="0"/>
                </a:rPr>
                <a:t>Missing</a:t>
              </a:r>
              <a:r>
                <a:rPr lang="de-DE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600" dirty="0" err="1">
                  <a:latin typeface="Arial" pitchFamily="34" charset="0"/>
                  <a:cs typeface="Arial" pitchFamily="34" charset="0"/>
                </a:rPr>
                <a:t>antigens</a:t>
              </a:r>
              <a:r>
                <a:rPr lang="de-DE" sz="1600" dirty="0">
                  <a:latin typeface="Arial" pitchFamily="34" charset="0"/>
                  <a:cs typeface="Arial" pitchFamily="34" charset="0"/>
                </a:rPr>
                <a:t> will not </a:t>
              </a:r>
              <a:r>
                <a:rPr lang="de-DE" sz="1600" dirty="0" err="1">
                  <a:latin typeface="Arial" pitchFamily="34" charset="0"/>
                  <a:cs typeface="Arial" pitchFamily="34" charset="0"/>
                </a:rPr>
                <a:t>be</a:t>
              </a:r>
              <a:r>
                <a:rPr lang="de-DE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600" dirty="0" err="1">
                  <a:latin typeface="Arial" pitchFamily="34" charset="0"/>
                  <a:cs typeface="Arial" pitchFamily="34" charset="0"/>
                </a:rPr>
                <a:t>processed</a:t>
              </a:r>
              <a:endParaRPr lang="de-DE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2656017" y="2204864"/>
              <a:ext cx="720082" cy="395219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sp>
        <p:nvSpPr>
          <p:cNvPr id="10" name="Title 9"/>
          <p:cNvSpPr>
            <a:spLocks noGrp="1"/>
          </p:cNvSpPr>
          <p:nvPr>
            <p:ph type="title" idx="4294967295"/>
          </p:nvPr>
        </p:nvSpPr>
        <p:spPr>
          <a:xfrm>
            <a:off x="1676400" y="546100"/>
            <a:ext cx="5638800" cy="400110"/>
          </a:xfrm>
        </p:spPr>
        <p:txBody>
          <a:bodyPr/>
          <a:lstStyle/>
          <a:p>
            <a:r>
              <a:rPr lang="de-DE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Essential </a:t>
            </a:r>
            <a:r>
              <a:rPr lang="de-DE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preconditions</a:t>
            </a:r>
            <a:r>
              <a:rPr lang="de-DE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– </a:t>
            </a:r>
            <a:r>
              <a:rPr lang="de-DE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Bead</a:t>
            </a:r>
            <a:r>
              <a:rPr lang="de-DE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list</a:t>
            </a:r>
            <a:endParaRPr lang="en-CA" dirty="0">
              <a:solidFill>
                <a:schemeClr val="bg2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66186" y="1793948"/>
            <a:ext cx="7030150" cy="338554"/>
            <a:chOff x="566186" y="1793948"/>
            <a:chExt cx="7030150" cy="338554"/>
          </a:xfrm>
        </p:grpSpPr>
        <p:sp>
          <p:nvSpPr>
            <p:cNvPr id="7" name="Rechteck 6"/>
            <p:cNvSpPr/>
            <p:nvPr/>
          </p:nvSpPr>
          <p:spPr>
            <a:xfrm>
              <a:off x="3707904" y="1793948"/>
              <a:ext cx="38884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de-DE" sz="1600" dirty="0" err="1">
                  <a:latin typeface="Arial" pitchFamily="34" charset="0"/>
                  <a:cs typeface="Arial" pitchFamily="34" charset="0"/>
                </a:rPr>
                <a:t>Column</a:t>
              </a:r>
              <a:r>
                <a:rPr lang="de-DE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600" dirty="0" err="1">
                  <a:latin typeface="Arial" pitchFamily="34" charset="0"/>
                  <a:cs typeface="Arial" pitchFamily="34" charset="0"/>
                </a:rPr>
                <a:t>headers</a:t>
              </a:r>
              <a:r>
                <a:rPr lang="de-DE" sz="1600" dirty="0">
                  <a:latin typeface="Arial" pitchFamily="34" charset="0"/>
                  <a:cs typeface="Arial" pitchFamily="34" charset="0"/>
                </a:rPr>
                <a:t>: “Name“ </a:t>
              </a:r>
              <a:r>
                <a:rPr lang="de-DE" sz="1600" dirty="0" err="1">
                  <a:latin typeface="Arial" pitchFamily="34" charset="0"/>
                  <a:cs typeface="Arial" pitchFamily="34" charset="0"/>
                </a:rPr>
                <a:t>and</a:t>
              </a:r>
              <a:r>
                <a:rPr lang="de-DE" sz="1600" dirty="0">
                  <a:latin typeface="Arial" pitchFamily="34" charset="0"/>
                  <a:cs typeface="Arial" pitchFamily="34" charset="0"/>
                </a:rPr>
                <a:t> “</a:t>
              </a:r>
              <a:r>
                <a:rPr lang="de-DE" sz="1600" dirty="0" err="1">
                  <a:latin typeface="Arial" pitchFamily="34" charset="0"/>
                  <a:cs typeface="Arial" pitchFamily="34" charset="0"/>
                </a:rPr>
                <a:t>Beadsort</a:t>
              </a:r>
              <a:r>
                <a:rPr lang="de-DE" sz="1600" dirty="0">
                  <a:latin typeface="Arial" pitchFamily="34" charset="0"/>
                  <a:cs typeface="Arial" pitchFamily="34" charset="0"/>
                </a:rPr>
                <a:t>“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566186" y="1822528"/>
              <a:ext cx="720081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7" name="Rechteck 8"/>
            <p:cNvSpPr/>
            <p:nvPr/>
          </p:nvSpPr>
          <p:spPr>
            <a:xfrm>
              <a:off x="2656018" y="1822528"/>
              <a:ext cx="720081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56792"/>
            <a:ext cx="5499291" cy="405912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676400" y="546100"/>
            <a:ext cx="5638800" cy="400110"/>
          </a:xfrm>
        </p:spPr>
        <p:txBody>
          <a:bodyPr/>
          <a:lstStyle/>
          <a:p>
            <a:r>
              <a:rPr lang="de-DE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Essential </a:t>
            </a:r>
            <a:r>
              <a:rPr lang="de-DE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preconditions</a:t>
            </a:r>
            <a:r>
              <a:rPr lang="de-DE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– </a:t>
            </a:r>
            <a:r>
              <a:rPr lang="de-DE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Allocation</a:t>
            </a:r>
            <a:r>
              <a:rPr lang="de-DE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plan</a:t>
            </a:r>
            <a:endParaRPr lang="en-CA" dirty="0">
              <a:solidFill>
                <a:schemeClr val="bg2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95536" y="1657278"/>
            <a:ext cx="8640960" cy="523220"/>
            <a:chOff x="395536" y="1657278"/>
            <a:chExt cx="8640960" cy="523220"/>
          </a:xfrm>
        </p:grpSpPr>
        <p:sp>
          <p:nvSpPr>
            <p:cNvPr id="16" name="Rechteck 6"/>
            <p:cNvSpPr/>
            <p:nvPr/>
          </p:nvSpPr>
          <p:spPr>
            <a:xfrm>
              <a:off x="5724128" y="1657278"/>
              <a:ext cx="3312368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>
                  <a:latin typeface="Arial" pitchFamily="34" charset="0"/>
                  <a:cs typeface="Arial" pitchFamily="34" charset="0"/>
                </a:rPr>
                <a:t>Column</a:t>
              </a:r>
              <a:r>
                <a:rPr lang="de-DE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400" dirty="0" err="1">
                  <a:latin typeface="Arial" pitchFamily="34" charset="0"/>
                  <a:cs typeface="Arial" pitchFamily="34" charset="0"/>
                </a:rPr>
                <a:t>headers</a:t>
              </a:r>
              <a:r>
                <a:rPr lang="de-DE" sz="1400" dirty="0">
                  <a:latin typeface="Arial" pitchFamily="34" charset="0"/>
                  <a:cs typeface="Arial" pitchFamily="34" charset="0"/>
                </a:rPr>
                <a:t>: “</a:t>
              </a:r>
              <a:r>
                <a:rPr lang="de-DE" sz="1400" dirty="0" err="1">
                  <a:latin typeface="Arial" pitchFamily="34" charset="0"/>
                  <a:cs typeface="Arial" pitchFamily="34" charset="0"/>
                </a:rPr>
                <a:t>FortNr</a:t>
              </a:r>
              <a:r>
                <a:rPr lang="de-DE" sz="1400" dirty="0">
                  <a:latin typeface="Arial" pitchFamily="34" charset="0"/>
                  <a:cs typeface="Arial" pitchFamily="34" charset="0"/>
                </a:rPr>
                <a:t>“ </a:t>
              </a:r>
              <a:r>
                <a:rPr lang="de-DE" sz="1400" dirty="0" err="1">
                  <a:latin typeface="Arial" pitchFamily="34" charset="0"/>
                  <a:cs typeface="Arial" pitchFamily="34" charset="0"/>
                </a:rPr>
                <a:t>and</a:t>
              </a:r>
              <a:r>
                <a:rPr lang="de-DE" sz="1400" dirty="0">
                  <a:latin typeface="Arial" pitchFamily="34" charset="0"/>
                  <a:cs typeface="Arial" pitchFamily="34" charset="0"/>
                </a:rPr>
                <a:t> “ID“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 dirty="0">
                  <a:latin typeface="Arial" pitchFamily="34" charset="0"/>
                  <a:cs typeface="Arial" pitchFamily="34" charset="0"/>
                </a:rPr>
                <a:t>“</a:t>
              </a:r>
              <a:r>
                <a:rPr lang="de-DE" sz="1400" dirty="0" err="1">
                  <a:latin typeface="Arial" pitchFamily="34" charset="0"/>
                  <a:cs typeface="Arial" pitchFamily="34" charset="0"/>
                </a:rPr>
                <a:t>FortNr</a:t>
              </a:r>
              <a:r>
                <a:rPr lang="de-DE" sz="1400" dirty="0">
                  <a:latin typeface="Arial" pitchFamily="34" charset="0"/>
                  <a:cs typeface="Arial" pitchFamily="34" charset="0"/>
                </a:rPr>
                <a:t>“ </a:t>
              </a:r>
              <a:r>
                <a:rPr lang="de-DE" sz="1400" b="1" dirty="0">
                  <a:latin typeface="Arial" pitchFamily="34" charset="0"/>
                  <a:cs typeface="Arial" pitchFamily="34" charset="0"/>
                </a:rPr>
                <a:t>must</a:t>
              </a:r>
              <a:r>
                <a:rPr lang="de-DE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400" dirty="0" err="1">
                  <a:latin typeface="Arial" pitchFamily="34" charset="0"/>
                  <a:cs typeface="Arial" pitchFamily="34" charset="0"/>
                </a:rPr>
                <a:t>be</a:t>
              </a:r>
              <a:r>
                <a:rPr lang="de-DE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400" dirty="0" err="1">
                  <a:latin typeface="Arial" pitchFamily="34" charset="0"/>
                  <a:cs typeface="Arial" pitchFamily="34" charset="0"/>
                </a:rPr>
                <a:t>unique</a:t>
              </a:r>
              <a:endParaRPr lang="de-DE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hteck 8"/>
            <p:cNvSpPr/>
            <p:nvPr/>
          </p:nvSpPr>
          <p:spPr>
            <a:xfrm>
              <a:off x="395536" y="1682539"/>
              <a:ext cx="720081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8" name="Rechteck 8"/>
            <p:cNvSpPr/>
            <p:nvPr/>
          </p:nvSpPr>
          <p:spPr>
            <a:xfrm>
              <a:off x="3131840" y="1682539"/>
              <a:ext cx="720081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886714" y="1682539"/>
            <a:ext cx="4149782" cy="2031011"/>
            <a:chOff x="4886714" y="1682539"/>
            <a:chExt cx="4149782" cy="2031011"/>
          </a:xfrm>
        </p:grpSpPr>
        <p:sp>
          <p:nvSpPr>
            <p:cNvPr id="19" name="Rechteck 8"/>
            <p:cNvSpPr/>
            <p:nvPr/>
          </p:nvSpPr>
          <p:spPr>
            <a:xfrm>
              <a:off x="4886714" y="1682539"/>
              <a:ext cx="720081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0" name="Rechteck 8"/>
            <p:cNvSpPr/>
            <p:nvPr/>
          </p:nvSpPr>
          <p:spPr>
            <a:xfrm>
              <a:off x="4886714" y="2522038"/>
              <a:ext cx="720081" cy="105097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1" name="Rechteck 6"/>
            <p:cNvSpPr/>
            <p:nvPr/>
          </p:nvSpPr>
          <p:spPr>
            <a:xfrm>
              <a:off x="5724128" y="2420888"/>
              <a:ext cx="3312368" cy="12926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>
                  <a:latin typeface="Arial" pitchFamily="34" charset="0"/>
                  <a:cs typeface="Arial" pitchFamily="34" charset="0"/>
                </a:rPr>
                <a:t>Column</a:t>
              </a:r>
              <a:r>
                <a:rPr lang="de-DE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400" dirty="0" err="1">
                  <a:latin typeface="Arial" pitchFamily="34" charset="0"/>
                  <a:cs typeface="Arial" pitchFamily="34" charset="0"/>
                </a:rPr>
                <a:t>headers</a:t>
              </a:r>
              <a:r>
                <a:rPr lang="de-DE" sz="1400" dirty="0">
                  <a:latin typeface="Arial" pitchFamily="34" charset="0"/>
                  <a:cs typeface="Arial" pitchFamily="34" charset="0"/>
                </a:rPr>
                <a:t>: “Comment“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 dirty="0" err="1">
                  <a:latin typeface="Arial" pitchFamily="34" charset="0"/>
                  <a:cs typeface="Arial" pitchFamily="34" charset="0"/>
                </a:rPr>
                <a:t>Typically</a:t>
              </a:r>
              <a:r>
                <a:rPr lang="de-DE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400" dirty="0" err="1">
                  <a:latin typeface="Arial" pitchFamily="34" charset="0"/>
                  <a:cs typeface="Arial" pitchFamily="34" charset="0"/>
                </a:rPr>
                <a:t>contains</a:t>
              </a:r>
              <a:r>
                <a:rPr lang="de-DE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400" dirty="0" err="1">
                  <a:latin typeface="Arial" pitchFamily="34" charset="0"/>
                  <a:cs typeface="Arial" pitchFamily="34" charset="0"/>
                </a:rPr>
                <a:t>exclusion</a:t>
              </a:r>
              <a:r>
                <a:rPr lang="de-DE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400" dirty="0" err="1">
                  <a:latin typeface="Arial" pitchFamily="34" charset="0"/>
                  <a:cs typeface="Arial" pitchFamily="34" charset="0"/>
                </a:rPr>
                <a:t>criteria</a:t>
              </a:r>
              <a:endParaRPr lang="de-DE" sz="1400" dirty="0">
                <a:latin typeface="Arial" pitchFamily="34" charset="0"/>
                <a:cs typeface="Arial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 dirty="0">
                  <a:latin typeface="Arial" pitchFamily="34" charset="0"/>
                  <a:cs typeface="Arial" pitchFamily="34" charset="0"/>
                </a:rPr>
                <a:t>Multiple </a:t>
              </a:r>
              <a:r>
                <a:rPr lang="de-DE" sz="1400" dirty="0" err="1">
                  <a:latin typeface="Arial" pitchFamily="34" charset="0"/>
                  <a:cs typeface="Arial" pitchFamily="34" charset="0"/>
                </a:rPr>
                <a:t>columns</a:t>
              </a:r>
              <a:r>
                <a:rPr lang="de-DE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400" dirty="0" err="1">
                  <a:latin typeface="Arial" pitchFamily="34" charset="0"/>
                  <a:cs typeface="Arial" pitchFamily="34" charset="0"/>
                </a:rPr>
                <a:t>allowed</a:t>
              </a:r>
              <a:r>
                <a:rPr lang="de-DE" sz="1400" dirty="0">
                  <a:latin typeface="Arial" pitchFamily="34" charset="0"/>
                  <a:cs typeface="Arial" pitchFamily="34" charset="0"/>
                </a:rPr>
                <a:t>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Eg</a:t>
              </a:r>
              <a:r>
                <a:rPr lang="de-DE" sz="1200" dirty="0">
                  <a:latin typeface="Arial" pitchFamily="34" charset="0"/>
                  <a:cs typeface="Arial" pitchFamily="34" charset="0"/>
                </a:rPr>
                <a:t>. “Comment“, “</a:t>
              </a:r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Prev_comment</a:t>
              </a:r>
              <a:r>
                <a:rPr lang="de-DE" sz="1200" dirty="0">
                  <a:latin typeface="Arial" pitchFamily="34" charset="0"/>
                  <a:cs typeface="Arial" pitchFamily="34" charset="0"/>
                </a:rPr>
                <a:t>“  “</a:t>
              </a:r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Old_Comments</a:t>
              </a:r>
              <a:r>
                <a:rPr lang="de-DE" sz="1200" dirty="0">
                  <a:latin typeface="Arial" pitchFamily="34" charset="0"/>
                  <a:cs typeface="Arial" pitchFamily="34" charset="0"/>
                </a:rPr>
                <a:t>“, “Comment </a:t>
              </a:r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from</a:t>
              </a:r>
              <a:r>
                <a:rPr lang="de-DE" sz="12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study</a:t>
              </a:r>
              <a:r>
                <a:rPr lang="de-DE" sz="1200" dirty="0">
                  <a:latin typeface="Arial" pitchFamily="34" charset="0"/>
                  <a:cs typeface="Arial" pitchFamily="34" charset="0"/>
                </a:rPr>
                <a:t>“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51520" y="5366907"/>
            <a:ext cx="3289805" cy="879116"/>
            <a:chOff x="251520" y="5366907"/>
            <a:chExt cx="3289805" cy="879116"/>
          </a:xfrm>
        </p:grpSpPr>
        <p:sp>
          <p:nvSpPr>
            <p:cNvPr id="6" name="Rechteck 5"/>
            <p:cNvSpPr/>
            <p:nvPr/>
          </p:nvSpPr>
          <p:spPr>
            <a:xfrm>
              <a:off x="467544" y="5366907"/>
              <a:ext cx="1080120" cy="23249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5"/>
            <p:cNvSpPr/>
            <p:nvPr/>
          </p:nvSpPr>
          <p:spPr>
            <a:xfrm>
              <a:off x="251520" y="5661248"/>
              <a:ext cx="3289805" cy="5847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de-DE" sz="1600" dirty="0">
                  <a:latin typeface="Arial" pitchFamily="34" charset="0"/>
                  <a:cs typeface="Arial" pitchFamily="34" charset="0"/>
                </a:rPr>
                <a:t>Sheet </a:t>
              </a:r>
              <a:r>
                <a:rPr lang="de-DE" sz="1600" dirty="0" err="1">
                  <a:latin typeface="Arial" pitchFamily="34" charset="0"/>
                  <a:cs typeface="Arial" pitchFamily="34" charset="0"/>
                </a:rPr>
                <a:t>name</a:t>
              </a:r>
              <a:r>
                <a:rPr lang="de-DE" sz="1600" dirty="0">
                  <a:latin typeface="Arial" pitchFamily="34" charset="0"/>
                  <a:cs typeface="Arial" pitchFamily="34" charset="0"/>
                </a:rPr>
                <a:t>: Not </a:t>
              </a:r>
              <a:r>
                <a:rPr lang="de-DE" sz="1600" dirty="0" err="1">
                  <a:latin typeface="Arial" pitchFamily="34" charset="0"/>
                  <a:cs typeface="Arial" pitchFamily="34" charset="0"/>
                </a:rPr>
                <a:t>specified</a:t>
              </a:r>
              <a:r>
                <a:rPr lang="de-DE" sz="1600" dirty="0">
                  <a:latin typeface="Arial" pitchFamily="34" charset="0"/>
                  <a:cs typeface="Arial" pitchFamily="34" charset="0"/>
                </a:rPr>
                <a:t>, but </a:t>
              </a:r>
              <a:r>
                <a:rPr lang="de-DE" sz="1600" dirty="0" err="1">
                  <a:latin typeface="Arial" pitchFamily="34" charset="0"/>
                  <a:cs typeface="Arial" pitchFamily="34" charset="0"/>
                </a:rPr>
                <a:t>no</a:t>
              </a:r>
              <a:r>
                <a:rPr lang="de-DE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600" dirty="0" err="1">
                  <a:latin typeface="Arial" pitchFamily="34" charset="0"/>
                  <a:cs typeface="Arial" pitchFamily="34" charset="0"/>
                </a:rPr>
                <a:t>special</a:t>
              </a:r>
              <a:r>
                <a:rPr lang="de-DE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600" dirty="0" err="1">
                  <a:latin typeface="Arial" pitchFamily="34" charset="0"/>
                  <a:cs typeface="Arial" pitchFamily="34" charset="0"/>
                </a:rPr>
                <a:t>characters</a:t>
              </a:r>
              <a:r>
                <a:rPr lang="de-DE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600" dirty="0" err="1">
                  <a:latin typeface="Arial" pitchFamily="34" charset="0"/>
                  <a:cs typeface="Arial" pitchFamily="34" charset="0"/>
                </a:rPr>
                <a:t>or</a:t>
              </a:r>
              <a:r>
                <a:rPr lang="de-DE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600" dirty="0" err="1">
                  <a:latin typeface="Arial" pitchFamily="34" charset="0"/>
                  <a:cs typeface="Arial" pitchFamily="34" charset="0"/>
                </a:rPr>
                <a:t>umlauts</a:t>
              </a:r>
              <a:r>
                <a:rPr lang="de-DE" sz="1600" dirty="0"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100766" y="4412800"/>
            <a:ext cx="5935730" cy="954107"/>
            <a:chOff x="3100766" y="4412800"/>
            <a:chExt cx="5935730" cy="954107"/>
          </a:xfrm>
        </p:grpSpPr>
        <p:sp>
          <p:nvSpPr>
            <p:cNvPr id="25" name="Rechteck 8"/>
            <p:cNvSpPr/>
            <p:nvPr/>
          </p:nvSpPr>
          <p:spPr>
            <a:xfrm>
              <a:off x="3100766" y="4653136"/>
              <a:ext cx="720081" cy="57606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7" name="Rechteck 6"/>
            <p:cNvSpPr/>
            <p:nvPr/>
          </p:nvSpPr>
          <p:spPr>
            <a:xfrm>
              <a:off x="5724128" y="4412800"/>
              <a:ext cx="3312368" cy="95410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de-DE" sz="1400" dirty="0">
                  <a:latin typeface="Arial" pitchFamily="34" charset="0"/>
                  <a:cs typeface="Arial" pitchFamily="34" charset="0"/>
                </a:rPr>
                <a:t>Controls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 dirty="0">
                  <a:latin typeface="Arial" pitchFamily="34" charset="0"/>
                  <a:cs typeface="Arial" pitchFamily="34" charset="0"/>
                </a:rPr>
                <a:t>Empty </a:t>
              </a:r>
              <a:r>
                <a:rPr lang="de-DE" sz="1400" dirty="0" err="1">
                  <a:latin typeface="Arial" pitchFamily="34" charset="0"/>
                  <a:cs typeface="Arial" pitchFamily="34" charset="0"/>
                </a:rPr>
                <a:t>control</a:t>
              </a:r>
              <a:r>
                <a:rPr lang="de-DE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400" b="1" dirty="0">
                  <a:latin typeface="Arial" pitchFamily="34" charset="0"/>
                  <a:cs typeface="Arial" pitchFamily="34" charset="0"/>
                </a:rPr>
                <a:t>must</a:t>
              </a:r>
              <a:r>
                <a:rPr lang="de-DE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400" dirty="0" err="1">
                  <a:latin typeface="Arial" pitchFamily="34" charset="0"/>
                  <a:cs typeface="Arial" pitchFamily="34" charset="0"/>
                </a:rPr>
                <a:t>be</a:t>
              </a:r>
              <a:r>
                <a:rPr lang="de-DE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400" dirty="0" err="1">
                  <a:latin typeface="Arial" pitchFamily="34" charset="0"/>
                  <a:cs typeface="Arial" pitchFamily="34" charset="0"/>
                </a:rPr>
                <a:t>named</a:t>
              </a:r>
              <a:r>
                <a:rPr lang="de-DE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400" dirty="0" err="1">
                  <a:latin typeface="Arial" pitchFamily="34" charset="0"/>
                  <a:cs typeface="Arial" pitchFamily="34" charset="0"/>
                </a:rPr>
                <a:t>as</a:t>
              </a:r>
              <a:r>
                <a:rPr lang="de-DE" sz="1400" dirty="0">
                  <a:latin typeface="Arial" pitchFamily="34" charset="0"/>
                  <a:cs typeface="Arial" pitchFamily="34" charset="0"/>
                </a:rPr>
                <a:t> “Blank“, </a:t>
              </a:r>
              <a:r>
                <a:rPr lang="de-DE" sz="1400" dirty="0" err="1">
                  <a:latin typeface="Arial" pitchFamily="34" charset="0"/>
                  <a:cs typeface="Arial" pitchFamily="34" charset="0"/>
                </a:rPr>
                <a:t>or</a:t>
              </a:r>
              <a:r>
                <a:rPr lang="de-DE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400" dirty="0" err="1">
                  <a:latin typeface="Arial" pitchFamily="34" charset="0"/>
                  <a:cs typeface="Arial" pitchFamily="34" charset="0"/>
                </a:rPr>
                <a:t>it</a:t>
              </a:r>
              <a:r>
                <a:rPr lang="de-DE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400" dirty="0" err="1">
                  <a:latin typeface="Arial" pitchFamily="34" charset="0"/>
                  <a:cs typeface="Arial" pitchFamily="34" charset="0"/>
                </a:rPr>
                <a:t>is</a:t>
              </a:r>
              <a:r>
                <a:rPr lang="de-DE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400" dirty="0" err="1">
                  <a:latin typeface="Arial" pitchFamily="34" charset="0"/>
                  <a:cs typeface="Arial" pitchFamily="34" charset="0"/>
                </a:rPr>
                <a:t>excluded</a:t>
              </a:r>
              <a:endParaRPr lang="de-DE" sz="1400" dirty="0">
                <a:latin typeface="Arial" pitchFamily="34" charset="0"/>
                <a:cs typeface="Arial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 dirty="0" err="1">
                  <a:latin typeface="Arial" pitchFamily="34" charset="0"/>
                  <a:cs typeface="Arial" pitchFamily="34" charset="0"/>
                </a:rPr>
                <a:t>Dilutions</a:t>
              </a:r>
              <a:r>
                <a:rPr lang="de-DE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400" dirty="0" err="1">
                  <a:latin typeface="Arial" pitchFamily="34" charset="0"/>
                  <a:cs typeface="Arial" pitchFamily="34" charset="0"/>
                </a:rPr>
                <a:t>included</a:t>
              </a:r>
              <a:r>
                <a:rPr lang="de-DE" sz="1400" dirty="0">
                  <a:latin typeface="Arial" pitchFamily="34" charset="0"/>
                  <a:cs typeface="Arial" pitchFamily="34" charset="0"/>
                </a:rPr>
                <a:t>, </a:t>
              </a:r>
              <a:r>
                <a:rPr lang="de-DE" sz="1400" dirty="0" err="1">
                  <a:latin typeface="Arial" pitchFamily="34" charset="0"/>
                  <a:cs typeface="Arial" pitchFamily="34" charset="0"/>
                </a:rPr>
                <a:t>if</a:t>
              </a:r>
              <a:r>
                <a:rPr lang="de-DE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400" dirty="0" err="1">
                  <a:latin typeface="Arial" pitchFamily="34" charset="0"/>
                  <a:cs typeface="Arial" pitchFamily="34" charset="0"/>
                </a:rPr>
                <a:t>used</a:t>
              </a:r>
              <a:endParaRPr lang="de-DE" sz="12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4889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1DBC-75A6-4BDB-9F26-CE45064B2FD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Procedure – Script I</a:t>
            </a:r>
            <a:endParaRPr lang="en-CA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8A13B1-C5B3-49A5-BB67-324EE4C5F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052736"/>
            <a:ext cx="4781330" cy="2010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EAD9F0-F176-45A2-8462-6F2D1B97D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284984"/>
            <a:ext cx="4067788" cy="3254802"/>
          </a:xfrm>
          <a:prstGeom prst="rect">
            <a:avLst/>
          </a:prstGeom>
        </p:spPr>
      </p:pic>
      <p:sp>
        <p:nvSpPr>
          <p:cNvPr id="6" name="Rechteck 25">
            <a:extLst>
              <a:ext uri="{FF2B5EF4-FFF2-40B4-BE49-F238E27FC236}">
                <a16:creationId xmlns:a16="http://schemas.microsoft.com/office/drawing/2014/main" id="{56EE767A-DCED-4B5E-B0DA-1D39ADF72F4F}"/>
              </a:ext>
            </a:extLst>
          </p:cNvPr>
          <p:cNvSpPr/>
          <p:nvPr/>
        </p:nvSpPr>
        <p:spPr>
          <a:xfrm>
            <a:off x="5796136" y="1772816"/>
            <a:ext cx="2664296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dirty="0">
                <a:latin typeface="Arial" pitchFamily="34" charset="0"/>
                <a:cs typeface="Arial" pitchFamily="34" charset="0"/>
              </a:rPr>
              <a:t>Open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script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file</a:t>
            </a:r>
            <a:r>
              <a:rPr lang="de-DE" dirty="0">
                <a:latin typeface="Arial" pitchFamily="34" charset="0"/>
                <a:cs typeface="Arial" pitchFamily="34" charset="0"/>
              </a:rPr>
              <a:t> in R,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then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click</a:t>
            </a:r>
            <a:r>
              <a:rPr lang="de-DE" dirty="0">
                <a:latin typeface="Arial" pitchFamily="34" charset="0"/>
                <a:cs typeface="Arial" pitchFamily="34" charset="0"/>
              </a:rPr>
              <a:t> “Run App“</a:t>
            </a:r>
          </a:p>
        </p:txBody>
      </p:sp>
      <p:sp>
        <p:nvSpPr>
          <p:cNvPr id="7" name="Rechteck 8">
            <a:extLst>
              <a:ext uri="{FF2B5EF4-FFF2-40B4-BE49-F238E27FC236}">
                <a16:creationId xmlns:a16="http://schemas.microsoft.com/office/drawing/2014/main" id="{9C5137DF-D719-4357-A884-7D1E34830824}"/>
              </a:ext>
            </a:extLst>
          </p:cNvPr>
          <p:cNvSpPr/>
          <p:nvPr/>
        </p:nvSpPr>
        <p:spPr>
          <a:xfrm>
            <a:off x="3491880" y="1772816"/>
            <a:ext cx="720081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8" name="Rechteck 25">
            <a:extLst>
              <a:ext uri="{FF2B5EF4-FFF2-40B4-BE49-F238E27FC236}">
                <a16:creationId xmlns:a16="http://schemas.microsoft.com/office/drawing/2014/main" id="{133DFA69-E93A-492D-A5CA-6F83C466835D}"/>
              </a:ext>
            </a:extLst>
          </p:cNvPr>
          <p:cNvSpPr/>
          <p:nvPr/>
        </p:nvSpPr>
        <p:spPr>
          <a:xfrm>
            <a:off x="5796136" y="4431412"/>
            <a:ext cx="2942456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dirty="0">
                <a:latin typeface="Arial" pitchFamily="34" charset="0"/>
                <a:cs typeface="Arial" pitchFamily="34" charset="0"/>
              </a:rPr>
              <a:t>The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graphical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user</a:t>
            </a:r>
            <a:r>
              <a:rPr lang="de-DE" dirty="0">
                <a:latin typeface="Arial" pitchFamily="34" charset="0"/>
                <a:cs typeface="Arial" pitchFamily="34" charset="0"/>
              </a:rPr>
              <a:t> interface (GUI) will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appear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001657"/>
      </p:ext>
    </p:extLst>
  </p:cSld>
  <p:clrMapOvr>
    <a:masterClrMapping/>
  </p:clrMapOvr>
</p:sld>
</file>

<file path=ppt/theme/theme1.xml><?xml version="1.0" encoding="utf-8"?>
<a:theme xmlns:a="http://schemas.openxmlformats.org/drawingml/2006/main" name="t2_e_ver_b_Jubiläum">
  <a:themeElements>
    <a:clrScheme name="Office-Design 1">
      <a:dk1>
        <a:srgbClr val="000000"/>
      </a:dk1>
      <a:lt1>
        <a:srgbClr val="CCDBF1"/>
      </a:lt1>
      <a:dk2>
        <a:srgbClr val="0047B9"/>
      </a:dk2>
      <a:lt2>
        <a:srgbClr val="FFFFFF"/>
      </a:lt2>
      <a:accent1>
        <a:srgbClr val="F32B42"/>
      </a:accent1>
      <a:accent2>
        <a:srgbClr val="8C8C8C"/>
      </a:accent2>
      <a:accent3>
        <a:srgbClr val="E2EAF7"/>
      </a:accent3>
      <a:accent4>
        <a:srgbClr val="000000"/>
      </a:accent4>
      <a:accent5>
        <a:srgbClr val="F8ACB0"/>
      </a:accent5>
      <a:accent6>
        <a:srgbClr val="7E7E7E"/>
      </a:accent6>
      <a:hlink>
        <a:srgbClr val="FF5D00"/>
      </a:hlink>
      <a:folHlink>
        <a:srgbClr val="009543"/>
      </a:folHlink>
    </a:clrScheme>
    <a:fontScheme name="Office-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Office-Design 1">
        <a:dk1>
          <a:srgbClr val="000000"/>
        </a:dk1>
        <a:lt1>
          <a:srgbClr val="CCDBF1"/>
        </a:lt1>
        <a:dk2>
          <a:srgbClr val="0047B9"/>
        </a:dk2>
        <a:lt2>
          <a:srgbClr val="FFFFFF"/>
        </a:lt2>
        <a:accent1>
          <a:srgbClr val="F32B42"/>
        </a:accent1>
        <a:accent2>
          <a:srgbClr val="8C8C8C"/>
        </a:accent2>
        <a:accent3>
          <a:srgbClr val="E2EAF7"/>
        </a:accent3>
        <a:accent4>
          <a:srgbClr val="000000"/>
        </a:accent4>
        <a:accent5>
          <a:srgbClr val="F8ACB0"/>
        </a:accent5>
        <a:accent6>
          <a:srgbClr val="7E7E7E"/>
        </a:accent6>
        <a:hlink>
          <a:srgbClr val="FF5D00"/>
        </a:hlink>
        <a:folHlink>
          <a:srgbClr val="0095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2_e_ver_b_Jubiläum.potx" id="{A0A00027-750C-4D7F-A7CC-35FFE3950C2E}" vid="{629C7EFB-6581-4F6B-802C-FF4889F68E6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534</Words>
  <Application>Microsoft Office PowerPoint</Application>
  <PresentationFormat>On-screen Show (4:3)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MS PGothic</vt:lpstr>
      <vt:lpstr>MS PGothic</vt:lpstr>
      <vt:lpstr>Arial</vt:lpstr>
      <vt:lpstr>Calibri</vt:lpstr>
      <vt:lpstr>Times</vt:lpstr>
      <vt:lpstr>Times New Roman</vt:lpstr>
      <vt:lpstr>Wingdings</vt:lpstr>
      <vt:lpstr>t2_e_ver_b_Jubiläum</vt:lpstr>
      <vt:lpstr>R scripts for initial data processing during analysis of multiplex serologies </vt:lpstr>
      <vt:lpstr>Workflow – Script I</vt:lpstr>
      <vt:lpstr>Workflow – Script II</vt:lpstr>
      <vt:lpstr>Possible Uses and Limitations</vt:lpstr>
      <vt:lpstr>Essential preconditions – .csv files</vt:lpstr>
      <vt:lpstr>Essential preconditions - .csv files</vt:lpstr>
      <vt:lpstr>Essential preconditions – Bead list</vt:lpstr>
      <vt:lpstr>Essential preconditions – Allocation plan</vt:lpstr>
      <vt:lpstr>Procedure – Script I</vt:lpstr>
      <vt:lpstr>Procedure – Script I</vt:lpstr>
      <vt:lpstr>Output – Merged file</vt:lpstr>
      <vt:lpstr>Procedure – Script II</vt:lpstr>
      <vt:lpstr>Procedure – Script I</vt:lpstr>
      <vt:lpstr>Output – Net MFIs</vt:lpstr>
      <vt:lpstr>File Location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Nicole</dc:creator>
  <cp:lastModifiedBy>Lindsay, Andrew</cp:lastModifiedBy>
  <cp:revision>69</cp:revision>
  <dcterms:created xsi:type="dcterms:W3CDTF">2014-05-12T15:29:16Z</dcterms:created>
  <dcterms:modified xsi:type="dcterms:W3CDTF">2019-11-26T08:33:30Z</dcterms:modified>
</cp:coreProperties>
</file>