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7" autoAdjust="0"/>
    <p:restoredTop sz="94660"/>
  </p:normalViewPr>
  <p:slideViewPr>
    <p:cSldViewPr snapToGrid="0">
      <p:cViewPr>
        <p:scale>
          <a:sx n="137" d="100"/>
          <a:sy n="137" d="100"/>
        </p:scale>
        <p:origin x="1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F28-540B-46B2-BA95-308436D4409C}" type="datetimeFigureOut">
              <a:rPr lang="en-AU" smtClean="0"/>
              <a:t>12/2/2022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7D66-8422-443C-869A-7FC04DD3D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19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F28-540B-46B2-BA95-308436D4409C}" type="datetimeFigureOut">
              <a:rPr lang="en-AU" smtClean="0"/>
              <a:t>12/2/2022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7D66-8422-443C-869A-7FC04DD3D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80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F28-540B-46B2-BA95-308436D4409C}" type="datetimeFigureOut">
              <a:rPr lang="en-AU" smtClean="0"/>
              <a:t>12/2/2022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7D66-8422-443C-869A-7FC04DD3D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7396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F28-540B-46B2-BA95-308436D4409C}" type="datetimeFigureOut">
              <a:rPr lang="en-AU" smtClean="0"/>
              <a:t>12/2/2022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7D66-8422-443C-869A-7FC04DD3DBAA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8879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F28-540B-46B2-BA95-308436D4409C}" type="datetimeFigureOut">
              <a:rPr lang="en-AU" smtClean="0"/>
              <a:t>12/2/2022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7D66-8422-443C-869A-7FC04DD3D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9190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F28-540B-46B2-BA95-308436D4409C}" type="datetimeFigureOut">
              <a:rPr lang="en-AU" smtClean="0"/>
              <a:t>12/2/2022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7D66-8422-443C-869A-7FC04DD3D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2050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F28-540B-46B2-BA95-308436D4409C}" type="datetimeFigureOut">
              <a:rPr lang="en-AU" smtClean="0"/>
              <a:t>12/2/2022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7D66-8422-443C-869A-7FC04DD3D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633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F28-540B-46B2-BA95-308436D4409C}" type="datetimeFigureOut">
              <a:rPr lang="en-AU" smtClean="0"/>
              <a:t>12/2/2022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7D66-8422-443C-869A-7FC04DD3D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9258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F28-540B-46B2-BA95-308436D4409C}" type="datetimeFigureOut">
              <a:rPr lang="en-AU" smtClean="0"/>
              <a:t>12/2/2022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7D66-8422-443C-869A-7FC04DD3D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872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F28-540B-46B2-BA95-308436D4409C}" type="datetimeFigureOut">
              <a:rPr lang="en-AU" smtClean="0"/>
              <a:t>12/2/2022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7D66-8422-443C-869A-7FC04DD3D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321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F28-540B-46B2-BA95-308436D4409C}" type="datetimeFigureOut">
              <a:rPr lang="en-AU" smtClean="0"/>
              <a:t>12/2/2022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7D66-8422-443C-869A-7FC04DD3D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66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F28-540B-46B2-BA95-308436D4409C}" type="datetimeFigureOut">
              <a:rPr lang="en-AU" smtClean="0"/>
              <a:t>12/2/2022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7D66-8422-443C-869A-7FC04DD3D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40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F28-540B-46B2-BA95-308436D4409C}" type="datetimeFigureOut">
              <a:rPr lang="en-AU" smtClean="0"/>
              <a:t>12/2/2022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7D66-8422-443C-869A-7FC04DD3D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43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F28-540B-46B2-BA95-308436D4409C}" type="datetimeFigureOut">
              <a:rPr lang="en-AU" smtClean="0"/>
              <a:t>12/2/2022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7D66-8422-443C-869A-7FC04DD3D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277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F28-540B-46B2-BA95-308436D4409C}" type="datetimeFigureOut">
              <a:rPr lang="en-AU" smtClean="0"/>
              <a:t>12/2/2022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7D66-8422-443C-869A-7FC04DD3D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64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F28-540B-46B2-BA95-308436D4409C}" type="datetimeFigureOut">
              <a:rPr lang="en-AU" smtClean="0"/>
              <a:t>12/2/2022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7D66-8422-443C-869A-7FC04DD3D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920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F28-540B-46B2-BA95-308436D4409C}" type="datetimeFigureOut">
              <a:rPr lang="en-AU" smtClean="0"/>
              <a:t>12/2/2022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7D66-8422-443C-869A-7FC04DD3D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16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2B1BF28-540B-46B2-BA95-308436D4409C}" type="datetimeFigureOut">
              <a:rPr lang="en-AU" smtClean="0"/>
              <a:t>12/2/2022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07D66-8422-443C-869A-7FC04DD3D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3819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6EA5-E2C6-4303-BC3A-277D2BAAD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69870" cy="3329581"/>
          </a:xfrm>
        </p:spPr>
        <p:txBody>
          <a:bodyPr/>
          <a:lstStyle/>
          <a:p>
            <a:r>
              <a:rPr lang="en-AU" dirty="0"/>
              <a:t>Udacity Data Visualization Nanodegree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E928A-E108-4FA7-BB51-7F55A11E7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79"/>
            <a:ext cx="9732121" cy="1099545"/>
          </a:xfrm>
        </p:spPr>
        <p:txBody>
          <a:bodyPr>
            <a:normAutofit fontScale="92500" lnSpcReduction="20000"/>
          </a:bodyPr>
          <a:lstStyle/>
          <a:p>
            <a:r>
              <a:rPr lang="en-AU" b="1" dirty="0"/>
              <a:t>Project: </a:t>
            </a:r>
            <a:r>
              <a:rPr lang="en-AU" dirty="0"/>
              <a:t>Build a Data Story Midterm Project using the movies dataset</a:t>
            </a:r>
          </a:p>
          <a:p>
            <a:r>
              <a:rPr lang="en-AU" dirty="0"/>
              <a:t>By Krishna Nadoor</a:t>
            </a:r>
          </a:p>
          <a:p>
            <a:r>
              <a:rPr lang="en-AU" dirty="0"/>
              <a:t>12/02/2022</a:t>
            </a:r>
          </a:p>
        </p:txBody>
      </p:sp>
    </p:spTree>
    <p:extLst>
      <p:ext uri="{BB962C8B-B14F-4D97-AF65-F5344CB8AC3E}">
        <p14:creationId xmlns:p14="http://schemas.microsoft.com/office/powerpoint/2010/main" val="65608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D17E-C0ED-493E-A52B-D8801FCD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 &amp; Biases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24DC3-A63B-4DDA-AFBE-6D3EF63F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796414" cy="4195481"/>
          </a:xfrm>
        </p:spPr>
        <p:txBody>
          <a:bodyPr/>
          <a:lstStyle/>
          <a:p>
            <a:r>
              <a:rPr lang="en-AU" dirty="0"/>
              <a:t>Dirty data (i.e., genres, production countries fields)</a:t>
            </a:r>
          </a:p>
          <a:p>
            <a:r>
              <a:rPr lang="en-AU" dirty="0"/>
              <a:t>Potential outliers</a:t>
            </a:r>
          </a:p>
          <a:p>
            <a:r>
              <a:rPr lang="en-AU" dirty="0"/>
              <a:t>Missing values (i.e., no budget recorded for some movies, missing user scores etc.)</a:t>
            </a:r>
          </a:p>
          <a:p>
            <a:r>
              <a:rPr lang="en-AU" dirty="0"/>
              <a:t>A low vote count (i.e., 2 votes) coupled with a high average viewer score (i.e., 8) would give the false impression that a movie is good to watch even though overall revenue may be quite low.</a:t>
            </a:r>
          </a:p>
        </p:txBody>
      </p:sp>
    </p:spTree>
    <p:extLst>
      <p:ext uri="{BB962C8B-B14F-4D97-AF65-F5344CB8AC3E}">
        <p14:creationId xmlns:p14="http://schemas.microsoft.com/office/powerpoint/2010/main" val="397107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D17E-C0ED-493E-A52B-D8801FCD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24DC3-A63B-4DDA-AFBE-6D3EF63F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608524" cy="4195481"/>
          </a:xfrm>
        </p:spPr>
        <p:txBody>
          <a:bodyPr/>
          <a:lstStyle/>
          <a:p>
            <a:r>
              <a:rPr lang="en-AU" dirty="0"/>
              <a:t>Performing the analysis as stated in this Ghost Deck.</a:t>
            </a:r>
          </a:p>
        </p:txBody>
      </p:sp>
    </p:spTree>
    <p:extLst>
      <p:ext uri="{BB962C8B-B14F-4D97-AF65-F5344CB8AC3E}">
        <p14:creationId xmlns:p14="http://schemas.microsoft.com/office/powerpoint/2010/main" val="119440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05DA-9D25-494C-92EA-0599E0AF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CBBB-17B6-4E80-9AEC-D678A06AA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6692" y="3033994"/>
            <a:ext cx="8234142" cy="995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i="1" dirty="0"/>
              <a:t>What are the </a:t>
            </a:r>
            <a:r>
              <a:rPr lang="en-AU" sz="2800" b="1" i="1" dirty="0"/>
              <a:t>key features </a:t>
            </a:r>
            <a:r>
              <a:rPr lang="en-AU" sz="2800" i="1" dirty="0"/>
              <a:t>that the </a:t>
            </a:r>
            <a:r>
              <a:rPr lang="en-AU" sz="2800" b="1" i="1" dirty="0"/>
              <a:t>top 3% </a:t>
            </a:r>
            <a:r>
              <a:rPr lang="en-AU" sz="2800" i="1" dirty="0"/>
              <a:t>of movies by</a:t>
            </a:r>
            <a:r>
              <a:rPr lang="en-AU" sz="2800" b="1" i="1" dirty="0"/>
              <a:t> revenue </a:t>
            </a:r>
            <a:r>
              <a:rPr lang="en-AU" sz="2800" i="1" dirty="0"/>
              <a:t>all </a:t>
            </a:r>
            <a:r>
              <a:rPr lang="en-AU" sz="2800" b="1" i="1" dirty="0"/>
              <a:t>have in common</a:t>
            </a:r>
            <a:r>
              <a:rPr lang="en-AU" sz="2800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166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3CAF-BDD5-43D8-9FDF-FB1B59DC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Issue Tree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F43FFA-F2BD-2141-B037-DBA318EF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926" y="2159940"/>
            <a:ext cx="8947522" cy="6767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i="1" dirty="0"/>
              <a:t>What are the </a:t>
            </a:r>
            <a:r>
              <a:rPr lang="en-AU" b="1" i="1" dirty="0"/>
              <a:t>key features </a:t>
            </a:r>
            <a:r>
              <a:rPr lang="en-AU" i="1" dirty="0"/>
              <a:t>that the </a:t>
            </a:r>
            <a:r>
              <a:rPr lang="en-AU" b="1" i="1" dirty="0"/>
              <a:t>top 3% </a:t>
            </a:r>
            <a:r>
              <a:rPr lang="en-AU" i="1" dirty="0"/>
              <a:t>of movies by</a:t>
            </a:r>
            <a:r>
              <a:rPr lang="en-AU" b="1" i="1" dirty="0"/>
              <a:t> revenue </a:t>
            </a:r>
            <a:r>
              <a:rPr lang="en-AU" i="1" dirty="0"/>
              <a:t>all </a:t>
            </a:r>
            <a:r>
              <a:rPr lang="en-AU" b="1" i="1" dirty="0"/>
              <a:t>have in common</a:t>
            </a:r>
            <a:r>
              <a:rPr lang="en-AU" i="1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2308F-CD89-8640-973D-5E71BB1E3F00}"/>
              </a:ext>
            </a:extLst>
          </p:cNvPr>
          <p:cNvSpPr txBox="1"/>
          <p:nvPr/>
        </p:nvSpPr>
        <p:spPr>
          <a:xfrm>
            <a:off x="271063" y="3581736"/>
            <a:ext cx="20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 it runtime?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844555-172A-394E-A12F-4212E176D52F}"/>
              </a:ext>
            </a:extLst>
          </p:cNvPr>
          <p:cNvSpPr txBox="1"/>
          <p:nvPr/>
        </p:nvSpPr>
        <p:spPr>
          <a:xfrm>
            <a:off x="2464791" y="3581736"/>
            <a:ext cx="219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 it language?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DA2556-C593-264E-BFB1-CDD8E288C5C4}"/>
              </a:ext>
            </a:extLst>
          </p:cNvPr>
          <p:cNvSpPr txBox="1"/>
          <p:nvPr/>
        </p:nvSpPr>
        <p:spPr>
          <a:xfrm>
            <a:off x="4789055" y="3581736"/>
            <a:ext cx="219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 it popularity?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DA71F-4210-D743-916A-6A0BD68429A3}"/>
              </a:ext>
            </a:extLst>
          </p:cNvPr>
          <p:cNvSpPr txBox="1"/>
          <p:nvPr/>
        </p:nvSpPr>
        <p:spPr>
          <a:xfrm>
            <a:off x="8664421" y="3581736"/>
            <a:ext cx="23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 it vote count?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B964F3-C894-B942-A665-8BF1742B40E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275840" y="2954040"/>
            <a:ext cx="4324964" cy="627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443D12-A536-AE47-88C3-94E45050B22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563489" y="2950253"/>
            <a:ext cx="2006514" cy="631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9263EF-71A0-144A-BBDC-CAC667DF6E1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570003" y="2954040"/>
            <a:ext cx="317750" cy="627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78069A-EDBA-5B43-B5A6-6AF75536C0A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570003" y="2950253"/>
            <a:ext cx="4269077" cy="631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7FFA3C9-9893-6B44-BC26-35B237CE3555}"/>
              </a:ext>
            </a:extLst>
          </p:cNvPr>
          <p:cNvSpPr txBox="1"/>
          <p:nvPr/>
        </p:nvSpPr>
        <p:spPr>
          <a:xfrm>
            <a:off x="350693" y="4745031"/>
            <a:ext cx="190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Longer runtime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39C45C-B8D0-1B45-B8EA-33D74BD1E91F}"/>
              </a:ext>
            </a:extLst>
          </p:cNvPr>
          <p:cNvSpPr txBox="1"/>
          <p:nvPr/>
        </p:nvSpPr>
        <p:spPr>
          <a:xfrm>
            <a:off x="2818570" y="4745031"/>
            <a:ext cx="171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English movie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8973CC-96C8-2949-BC36-C7AD02D2DA83}"/>
              </a:ext>
            </a:extLst>
          </p:cNvPr>
          <p:cNvSpPr txBox="1"/>
          <p:nvPr/>
        </p:nvSpPr>
        <p:spPr>
          <a:xfrm>
            <a:off x="4933401" y="4745031"/>
            <a:ext cx="186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popularity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081C4B-F44E-4E40-9536-35E08582CCBC}"/>
              </a:ext>
            </a:extLst>
          </p:cNvPr>
          <p:cNvSpPr txBox="1"/>
          <p:nvPr/>
        </p:nvSpPr>
        <p:spPr>
          <a:xfrm>
            <a:off x="8603914" y="4740054"/>
            <a:ext cx="128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vote count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573876-C88E-4942-BB20-4C75C1AE621B}"/>
              </a:ext>
            </a:extLst>
          </p:cNvPr>
          <p:cNvSpPr txBox="1"/>
          <p:nvPr/>
        </p:nvSpPr>
        <p:spPr>
          <a:xfrm>
            <a:off x="10080979" y="4740054"/>
            <a:ext cx="186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average score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164C52-6675-574A-B9FD-244105B0E30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275840" y="3951068"/>
            <a:ext cx="0" cy="788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0F6C31-4A85-D64D-B51D-B5935FE447C2}"/>
              </a:ext>
            </a:extLst>
          </p:cNvPr>
          <p:cNvCxnSpPr>
            <a:cxnSpLocks/>
          </p:cNvCxnSpPr>
          <p:nvPr/>
        </p:nvCxnSpPr>
        <p:spPr>
          <a:xfrm>
            <a:off x="3656433" y="3951068"/>
            <a:ext cx="0" cy="788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A9AE86-BD29-6F4E-A9AD-AFC374A17C2D}"/>
              </a:ext>
            </a:extLst>
          </p:cNvPr>
          <p:cNvCxnSpPr>
            <a:cxnSpLocks/>
          </p:cNvCxnSpPr>
          <p:nvPr/>
        </p:nvCxnSpPr>
        <p:spPr>
          <a:xfrm>
            <a:off x="5887753" y="3951068"/>
            <a:ext cx="0" cy="788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C6AB4-545F-2149-A0DD-EBA4182D4662}"/>
              </a:ext>
            </a:extLst>
          </p:cNvPr>
          <p:cNvCxnSpPr>
            <a:cxnSpLocks/>
          </p:cNvCxnSpPr>
          <p:nvPr/>
        </p:nvCxnSpPr>
        <p:spPr>
          <a:xfrm flipH="1">
            <a:off x="9235573" y="3951068"/>
            <a:ext cx="566449" cy="788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6B1977-863A-B04A-AB18-41080AAE64FD}"/>
              </a:ext>
            </a:extLst>
          </p:cNvPr>
          <p:cNvCxnSpPr>
            <a:cxnSpLocks/>
          </p:cNvCxnSpPr>
          <p:nvPr/>
        </p:nvCxnSpPr>
        <p:spPr>
          <a:xfrm>
            <a:off x="9803145" y="3951068"/>
            <a:ext cx="670730" cy="788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F317518-7705-694F-96F4-B8F450C9C2AF}"/>
              </a:ext>
            </a:extLst>
          </p:cNvPr>
          <p:cNvSpPr txBox="1"/>
          <p:nvPr/>
        </p:nvSpPr>
        <p:spPr>
          <a:xfrm>
            <a:off x="7378050" y="3627902"/>
            <a:ext cx="125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budget?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23E0329-6050-1A4C-857B-53EE1CC988E1}"/>
              </a:ext>
            </a:extLst>
          </p:cNvPr>
          <p:cNvCxnSpPr>
            <a:cxnSpLocks/>
          </p:cNvCxnSpPr>
          <p:nvPr/>
        </p:nvCxnSpPr>
        <p:spPr>
          <a:xfrm>
            <a:off x="5597641" y="2950253"/>
            <a:ext cx="2230323" cy="677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30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D17E-C0ED-493E-A52B-D8801FCD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24DC3-A63B-4DDA-AFBE-6D3EF63F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length of a movie is a key feature that determines the popularity and subsequent higher revenues.</a:t>
            </a:r>
          </a:p>
          <a:p>
            <a:r>
              <a:rPr lang="en-AU" dirty="0"/>
              <a:t>English movies have higher revenues than non-English movies, possibly due to higher budgets.</a:t>
            </a:r>
          </a:p>
          <a:p>
            <a:r>
              <a:rPr lang="en-AU" dirty="0"/>
              <a:t>A high vote count coupled with a high average viewer score is an indication of possible higher revenues.</a:t>
            </a:r>
          </a:p>
          <a:p>
            <a:r>
              <a:rPr lang="en-AU" dirty="0"/>
              <a:t>Higher film budget results in higher revenue.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543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D17E-C0ED-493E-A52B-D8801FCD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24DC3-A63B-4DDA-AFBE-6D3EF63F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Comparison of the playback length of movies with the movie revenues.</a:t>
            </a:r>
          </a:p>
          <a:p>
            <a:r>
              <a:rPr lang="en-AU" dirty="0"/>
              <a:t>Comparing the revenue of English vs Non-English movies to determine correlation between language being a factor in revenue outcome.</a:t>
            </a:r>
          </a:p>
          <a:p>
            <a:r>
              <a:rPr lang="en-AU" dirty="0"/>
              <a:t>A high average viewer score is not an indicator of higher revenue unless it is coupled with a high vote count.</a:t>
            </a:r>
          </a:p>
          <a:p>
            <a:r>
              <a:rPr lang="en-AU" dirty="0"/>
              <a:t>Comparison between budget of a film and the revenue earned.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060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D17E-C0ED-493E-A52B-D8801FCD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Playback length has impact on movie revenue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CB3463-33CC-F443-BB2A-04A29DEF447B}"/>
              </a:ext>
            </a:extLst>
          </p:cNvPr>
          <p:cNvCxnSpPr>
            <a:cxnSpLocks/>
          </p:cNvCxnSpPr>
          <p:nvPr/>
        </p:nvCxnSpPr>
        <p:spPr>
          <a:xfrm flipV="1">
            <a:off x="2443317" y="2818880"/>
            <a:ext cx="6223606" cy="318221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AFFCB7-C279-644D-ABE1-777A6824ECEF}"/>
              </a:ext>
            </a:extLst>
          </p:cNvPr>
          <p:cNvCxnSpPr>
            <a:cxnSpLocks/>
          </p:cNvCxnSpPr>
          <p:nvPr/>
        </p:nvCxnSpPr>
        <p:spPr>
          <a:xfrm flipV="1">
            <a:off x="2388297" y="2173356"/>
            <a:ext cx="0" cy="38774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D8EEF2-A4B7-BA44-896A-AAEB5DBC006C}"/>
              </a:ext>
            </a:extLst>
          </p:cNvPr>
          <p:cNvCxnSpPr/>
          <p:nvPr/>
        </p:nvCxnSpPr>
        <p:spPr>
          <a:xfrm flipV="1">
            <a:off x="2388297" y="6001097"/>
            <a:ext cx="6994243" cy="49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50DAEF-702B-624F-8882-C869C166A701}"/>
              </a:ext>
            </a:extLst>
          </p:cNvPr>
          <p:cNvSpPr txBox="1"/>
          <p:nvPr/>
        </p:nvSpPr>
        <p:spPr>
          <a:xfrm>
            <a:off x="1871613" y="3429000"/>
            <a:ext cx="461665" cy="110654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Revenue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10AF4D-3052-AE47-934B-BAAD353355CD}"/>
              </a:ext>
            </a:extLst>
          </p:cNvPr>
          <p:cNvSpPr txBox="1"/>
          <p:nvPr/>
        </p:nvSpPr>
        <p:spPr>
          <a:xfrm>
            <a:off x="4812665" y="6035950"/>
            <a:ext cx="214550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Playback Length</a:t>
            </a:r>
          </a:p>
        </p:txBody>
      </p:sp>
    </p:spTree>
    <p:extLst>
      <p:ext uri="{BB962C8B-B14F-4D97-AF65-F5344CB8AC3E}">
        <p14:creationId xmlns:p14="http://schemas.microsoft.com/office/powerpoint/2010/main" val="122590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D17E-C0ED-493E-A52B-D8801FCD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English movies have higher revenue than non-English movies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FB833B-D530-5045-970E-9F464D7ED6CA}"/>
              </a:ext>
            </a:extLst>
          </p:cNvPr>
          <p:cNvCxnSpPr>
            <a:cxnSpLocks/>
          </p:cNvCxnSpPr>
          <p:nvPr/>
        </p:nvCxnSpPr>
        <p:spPr>
          <a:xfrm flipV="1">
            <a:off x="2388297" y="2173356"/>
            <a:ext cx="0" cy="38774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F6A721-3281-774D-8DC9-A0976939191E}"/>
              </a:ext>
            </a:extLst>
          </p:cNvPr>
          <p:cNvCxnSpPr/>
          <p:nvPr/>
        </p:nvCxnSpPr>
        <p:spPr>
          <a:xfrm flipV="1">
            <a:off x="2388297" y="6001097"/>
            <a:ext cx="6994243" cy="49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FCC93BE-0F95-3047-832C-327AA88E04DE}"/>
              </a:ext>
            </a:extLst>
          </p:cNvPr>
          <p:cNvSpPr txBox="1"/>
          <p:nvPr/>
        </p:nvSpPr>
        <p:spPr>
          <a:xfrm>
            <a:off x="1871613" y="3429000"/>
            <a:ext cx="461665" cy="110654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Revenue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AF34A-0C31-FE4D-AC4A-5F8849199315}"/>
              </a:ext>
            </a:extLst>
          </p:cNvPr>
          <p:cNvSpPr txBox="1"/>
          <p:nvPr/>
        </p:nvSpPr>
        <p:spPr>
          <a:xfrm>
            <a:off x="4812665" y="6035950"/>
            <a:ext cx="214550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2E01B-999A-1E43-812F-966B0F686406}"/>
              </a:ext>
            </a:extLst>
          </p:cNvPr>
          <p:cNvSpPr/>
          <p:nvPr/>
        </p:nvSpPr>
        <p:spPr>
          <a:xfrm>
            <a:off x="5605669" y="4600567"/>
            <a:ext cx="1362848" cy="14005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734878-66C7-194C-8100-C23E683A8E30}"/>
              </a:ext>
            </a:extLst>
          </p:cNvPr>
          <p:cNvSpPr/>
          <p:nvPr/>
        </p:nvSpPr>
        <p:spPr>
          <a:xfrm>
            <a:off x="3832004" y="2292231"/>
            <a:ext cx="1362848" cy="37221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D17E-C0ED-493E-A52B-D8801FCD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Vote count and Viewer score determine revenue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17B0E8-7156-7248-BFEA-E6326EEB786E}"/>
              </a:ext>
            </a:extLst>
          </p:cNvPr>
          <p:cNvCxnSpPr>
            <a:cxnSpLocks/>
          </p:cNvCxnSpPr>
          <p:nvPr/>
        </p:nvCxnSpPr>
        <p:spPr>
          <a:xfrm flipV="1">
            <a:off x="2443317" y="2818880"/>
            <a:ext cx="6223606" cy="318221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64A8FA-2137-294F-A5D8-5F337B2C230A}"/>
              </a:ext>
            </a:extLst>
          </p:cNvPr>
          <p:cNvCxnSpPr>
            <a:cxnSpLocks/>
          </p:cNvCxnSpPr>
          <p:nvPr/>
        </p:nvCxnSpPr>
        <p:spPr>
          <a:xfrm flipV="1">
            <a:off x="2388297" y="2173356"/>
            <a:ext cx="0" cy="38774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17D871-50E8-904A-91AC-C889FF5B647D}"/>
              </a:ext>
            </a:extLst>
          </p:cNvPr>
          <p:cNvSpPr txBox="1"/>
          <p:nvPr/>
        </p:nvSpPr>
        <p:spPr>
          <a:xfrm>
            <a:off x="1871613" y="3429000"/>
            <a:ext cx="461665" cy="110654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Revenue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5736C-52C6-4C49-B1CB-DBAF52239EB6}"/>
              </a:ext>
            </a:extLst>
          </p:cNvPr>
          <p:cNvSpPr txBox="1"/>
          <p:nvPr/>
        </p:nvSpPr>
        <p:spPr>
          <a:xfrm>
            <a:off x="4812665" y="6035950"/>
            <a:ext cx="214550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Viewer score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A8E683-1526-EF4E-BCAD-DA07860B1C29}"/>
              </a:ext>
            </a:extLst>
          </p:cNvPr>
          <p:cNvSpPr/>
          <p:nvPr/>
        </p:nvSpPr>
        <p:spPr>
          <a:xfrm>
            <a:off x="3832004" y="5363821"/>
            <a:ext cx="1362848" cy="6505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317169-C35D-514B-860E-F01CE8F5522F}"/>
              </a:ext>
            </a:extLst>
          </p:cNvPr>
          <p:cNvSpPr/>
          <p:nvPr/>
        </p:nvSpPr>
        <p:spPr>
          <a:xfrm>
            <a:off x="5555120" y="4535545"/>
            <a:ext cx="1362848" cy="14655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CC3CF-61D8-2B4F-B2B8-B4F9FCA05779}"/>
              </a:ext>
            </a:extLst>
          </p:cNvPr>
          <p:cNvSpPr/>
          <p:nvPr/>
        </p:nvSpPr>
        <p:spPr>
          <a:xfrm>
            <a:off x="7304075" y="3578087"/>
            <a:ext cx="1362848" cy="2423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6AA445-D437-5844-8DAB-338DE50E24F2}"/>
              </a:ext>
            </a:extLst>
          </p:cNvPr>
          <p:cNvCxnSpPr>
            <a:cxnSpLocks/>
          </p:cNvCxnSpPr>
          <p:nvPr/>
        </p:nvCxnSpPr>
        <p:spPr>
          <a:xfrm flipV="1">
            <a:off x="9312559" y="2173356"/>
            <a:ext cx="0" cy="38595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EFC452-AD0D-6E4A-B886-BB1675D02108}"/>
              </a:ext>
            </a:extLst>
          </p:cNvPr>
          <p:cNvCxnSpPr/>
          <p:nvPr/>
        </p:nvCxnSpPr>
        <p:spPr>
          <a:xfrm>
            <a:off x="2388297" y="6050797"/>
            <a:ext cx="69242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46F922-C2F8-6C4C-8177-98DD4F944E83}"/>
              </a:ext>
            </a:extLst>
          </p:cNvPr>
          <p:cNvSpPr txBox="1"/>
          <p:nvPr/>
        </p:nvSpPr>
        <p:spPr>
          <a:xfrm>
            <a:off x="9342038" y="3089565"/>
            <a:ext cx="461665" cy="156683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Vote count</a:t>
            </a:r>
          </a:p>
        </p:txBody>
      </p:sp>
    </p:spTree>
    <p:extLst>
      <p:ext uri="{BB962C8B-B14F-4D97-AF65-F5344CB8AC3E}">
        <p14:creationId xmlns:p14="http://schemas.microsoft.com/office/powerpoint/2010/main" val="137716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D17E-C0ED-493E-A52B-D8801FCD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Larger movie budget results in higher revenues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81C99C-FF49-2C4D-B3A0-BC3A90A257AD}"/>
              </a:ext>
            </a:extLst>
          </p:cNvPr>
          <p:cNvCxnSpPr>
            <a:cxnSpLocks/>
          </p:cNvCxnSpPr>
          <p:nvPr/>
        </p:nvCxnSpPr>
        <p:spPr>
          <a:xfrm flipV="1">
            <a:off x="2443317" y="2818880"/>
            <a:ext cx="6223606" cy="318221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DD541F-E42B-C741-AE41-343FE62CBE8B}"/>
              </a:ext>
            </a:extLst>
          </p:cNvPr>
          <p:cNvCxnSpPr>
            <a:cxnSpLocks/>
          </p:cNvCxnSpPr>
          <p:nvPr/>
        </p:nvCxnSpPr>
        <p:spPr>
          <a:xfrm flipV="1">
            <a:off x="2388297" y="2173356"/>
            <a:ext cx="0" cy="38774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B9DE85-7361-384C-854F-53C30DEAAE44}"/>
              </a:ext>
            </a:extLst>
          </p:cNvPr>
          <p:cNvCxnSpPr/>
          <p:nvPr/>
        </p:nvCxnSpPr>
        <p:spPr>
          <a:xfrm flipV="1">
            <a:off x="2388297" y="6001097"/>
            <a:ext cx="6994243" cy="49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0068A6-E327-804E-92C5-6BD94B53354C}"/>
              </a:ext>
            </a:extLst>
          </p:cNvPr>
          <p:cNvSpPr txBox="1"/>
          <p:nvPr/>
        </p:nvSpPr>
        <p:spPr>
          <a:xfrm>
            <a:off x="1871613" y="3429000"/>
            <a:ext cx="461665" cy="110654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Revenue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C9E1D8-F6FD-2D42-B9D8-C02507E39B30}"/>
              </a:ext>
            </a:extLst>
          </p:cNvPr>
          <p:cNvSpPr txBox="1"/>
          <p:nvPr/>
        </p:nvSpPr>
        <p:spPr>
          <a:xfrm>
            <a:off x="4812665" y="6035950"/>
            <a:ext cx="214550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Movie budget</a:t>
            </a:r>
          </a:p>
        </p:txBody>
      </p:sp>
    </p:spTree>
    <p:extLst>
      <p:ext uri="{BB962C8B-B14F-4D97-AF65-F5344CB8AC3E}">
        <p14:creationId xmlns:p14="http://schemas.microsoft.com/office/powerpoint/2010/main" val="381710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196</TotalTime>
  <Words>361</Words>
  <Application>Microsoft Macintosh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Udacity Data Visualization Nanodegree</vt:lpstr>
      <vt:lpstr>Problem Statement</vt:lpstr>
      <vt:lpstr>Issue Tree</vt:lpstr>
      <vt:lpstr>Synthesis</vt:lpstr>
      <vt:lpstr>Overview of Analysis</vt:lpstr>
      <vt:lpstr>Playback length has impact on movie revenue</vt:lpstr>
      <vt:lpstr>English movies have higher revenue than non-English movies</vt:lpstr>
      <vt:lpstr>Vote count and Viewer score determine revenue</vt:lpstr>
      <vt:lpstr>Larger movie budget results in higher revenues</vt:lpstr>
      <vt:lpstr>Limitations &amp; Biases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Udacity Data Visualization Nanodegree</dc:title>
  <dc:creator>Nadoor, Krishna (SYD-UMW)</dc:creator>
  <cp:lastModifiedBy>Krishna Nadoor</cp:lastModifiedBy>
  <cp:revision>17</cp:revision>
  <dcterms:created xsi:type="dcterms:W3CDTF">2022-02-09T05:11:25Z</dcterms:created>
  <dcterms:modified xsi:type="dcterms:W3CDTF">2022-02-12T12:24:29Z</dcterms:modified>
</cp:coreProperties>
</file>