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4" r:id="rId26"/>
    <p:sldId id="280" r:id="rId27"/>
    <p:sldId id="305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1" r:id="rId45"/>
    <p:sldId id="303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744DF4-0EC3-4E88-B1EA-940C252A61FC}">
          <p14:sldIdLst>
            <p14:sldId id="256"/>
            <p14:sldId id="257"/>
            <p14:sldId id="258"/>
          </p14:sldIdLst>
        </p14:section>
        <p14:section name="Filters and Interceptors" id="{96355AAA-6910-4268-93E6-FD332DE276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pring Security" id="{1E6721A8-778A-45EB-AB14-71F68A936A2B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04"/>
            <p14:sldId id="280"/>
            <p14:sldId id="305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Thymeleaf Security" id="{EF13FFBC-1622-4AD7-899F-28C677EA8523}">
          <p14:sldIdLst>
            <p14:sldId id="293"/>
            <p14:sldId id="294"/>
            <p14:sldId id="295"/>
            <p14:sldId id="296"/>
          </p14:sldIdLst>
        </p14:section>
        <p14:section name="Conclusion" id="{BDD9A6D8-585A-4120-A3F9-F14D1156B67B}">
          <p14:sldIdLst>
            <p14:sldId id="297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49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989000"/>
            <a:ext cx="2307343" cy="30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is used in the </a:t>
            </a:r>
            <a:r>
              <a:rPr lang="en-US" b="1" dirty="0">
                <a:solidFill>
                  <a:schemeClr val="bg1"/>
                </a:solidFill>
              </a:rPr>
              <a:t>web layer only </a:t>
            </a:r>
            <a:r>
              <a:rPr lang="en-US" dirty="0"/>
              <a:t>as it is defined in web.xml. We can not use it out of web context </a:t>
            </a:r>
            <a:endParaRPr lang="bg-BG" dirty="0" smtClean="0"/>
          </a:p>
          <a:p>
            <a:pPr>
              <a:buClr>
                <a:schemeClr val="tx2"/>
              </a:buClr>
            </a:pPr>
            <a:r>
              <a:rPr lang="en-US" dirty="0"/>
              <a:t>While Spring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r>
              <a:rPr lang="en-US" dirty="0"/>
              <a:t> </a:t>
            </a:r>
            <a:r>
              <a:rPr lang="en-US" dirty="0" smtClean="0"/>
              <a:t>are defined in the Spring </a:t>
            </a:r>
            <a:r>
              <a:rPr lang="en-US" dirty="0" smtClean="0"/>
              <a:t>context</a:t>
            </a:r>
          </a:p>
          <a:p>
            <a:pPr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interceptor</a:t>
            </a:r>
            <a:r>
              <a:rPr lang="en-US" dirty="0"/>
              <a:t> include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main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  <a:r>
              <a:rPr lang="en-US" dirty="0" smtClean="0"/>
              <a:t>:</a:t>
            </a:r>
          </a:p>
          <a:p>
            <a:pPr lvl="1">
              <a:buClr>
                <a:schemeClr val="tx2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preHandle</a:t>
            </a:r>
            <a:r>
              <a:rPr lang="en-US" dirty="0"/>
              <a:t>: executed before the execution of the target </a:t>
            </a:r>
            <a:r>
              <a:rPr lang="en-US" dirty="0" smtClean="0"/>
              <a:t>resource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afterCompletion</a:t>
            </a:r>
            <a:r>
              <a:rPr lang="en-US" dirty="0"/>
              <a:t>: executed after the execution of the target resource (after rendering the view</a:t>
            </a:r>
            <a:r>
              <a:rPr lang="en-US" dirty="0" smtClean="0"/>
              <a:t>)</a:t>
            </a:r>
          </a:p>
          <a:p>
            <a:pPr lvl="1">
              <a:buClr>
                <a:schemeClr val="tx2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postHandle</a:t>
            </a:r>
            <a:r>
              <a:rPr lang="en-US" dirty="0"/>
              <a:t>: Intercept the execution of a </a:t>
            </a:r>
            <a:r>
              <a:rPr lang="en-US" dirty="0" smtClean="0"/>
              <a:t>handler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Interceptor Diagram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/>
          <a:stretch/>
        </p:blipFill>
        <p:spPr>
          <a:xfrm>
            <a:off x="810452" y="1690984"/>
            <a:ext cx="10131354" cy="457301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 Example(1)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41" y="2619000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LogingInteceptor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HandlerInterceptor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preHandle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(HttpServletRequest request, HttpServletResponse response, 	FilterChain filterChain, Object handler)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//Log some information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	retrun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41" y="2079000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LogingInterceptor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90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use interceptors we need to register them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Interceptor in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6000" y="2034000"/>
            <a:ext cx="8987594" cy="4455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@EnableWebMvc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WebConfiguration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WebMvcConfigurer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final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MyInterceptor myInterceptor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WebConfiguration(MyInterceptor myInterceptor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this.myInterceptor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myInterceptor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addInterceptors(InterceptorRegistry registry)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registry.addInterceptor(myInterceptor);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1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9907" y="1089000"/>
            <a:ext cx="2652185" cy="34558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powerful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highly customizable </a:t>
            </a:r>
            <a:r>
              <a:rPr lang="en-US" dirty="0"/>
              <a:t>authentication and access-control </a:t>
            </a:r>
            <a:r>
              <a:rPr lang="en-US" dirty="0" smtClean="0"/>
              <a:t>framework</a:t>
            </a:r>
          </a:p>
          <a:p>
            <a:r>
              <a:rPr lang="en-US" dirty="0"/>
              <a:t>It is the de-facto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securing </a:t>
            </a:r>
            <a:r>
              <a:rPr lang="en-US" b="1" dirty="0">
                <a:solidFill>
                  <a:schemeClr val="bg1"/>
                </a:solidFill>
              </a:rPr>
              <a:t>Spring-based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Focuses </a:t>
            </a:r>
            <a:r>
              <a:rPr lang="en-US" dirty="0"/>
              <a:t>on providing both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authentication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Java applications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</a:t>
            </a:r>
            <a:r>
              <a:rPr lang="en-US" dirty="0" smtClean="0"/>
              <a:t>Security?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00" y="1899000"/>
            <a:ext cx="18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9350652" y="4250383"/>
            <a:ext cx="1680694" cy="170086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9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502306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sz="3200" dirty="0" smtClean="0"/>
              <a:t>What you are allowed to do</a:t>
            </a:r>
            <a:endParaRPr lang="en-US" sz="320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pPr marL="457200" indent="-457200"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Authentication</a:t>
            </a:r>
          </a:p>
          <a:p>
            <a:pPr marL="900112" lvl="1" indent="-457200"/>
            <a:r>
              <a:rPr lang="en-US" dirty="0" smtClean="0"/>
              <a:t>Who is logged in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94" y="2791447"/>
            <a:ext cx="3075106" cy="307510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7280007" y="2225909"/>
            <a:ext cx="3897582" cy="394435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2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Filter Chain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286905" y="1188277"/>
            <a:ext cx="2821225" cy="6122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Client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66475" y="2536233"/>
            <a:ext cx="2821226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Filter 0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45546" y="3659365"/>
            <a:ext cx="2839620" cy="10837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 smtClean="0">
                <a:solidFill>
                  <a:srgbClr val="FFFFFF"/>
                </a:solidFill>
              </a:rPr>
              <a:t>DelegatingFilterProxy</a:t>
            </a:r>
            <a:r>
              <a:rPr lang="en-GB" sz="2200" b="1" dirty="0" smtClean="0">
                <a:solidFill>
                  <a:srgbClr val="FFFFFF"/>
                </a:solidFill>
              </a:rPr>
              <a:t/>
            </a:r>
            <a:br>
              <a:rPr lang="en-GB" sz="2200" b="1" dirty="0" smtClean="0">
                <a:solidFill>
                  <a:srgbClr val="FFFFFF"/>
                </a:solidFill>
              </a:rPr>
            </a:br>
            <a:r>
              <a:rPr lang="en-GB" sz="2200" b="1" dirty="0" smtClean="0">
                <a:solidFill>
                  <a:srgbClr val="FFFFFF"/>
                </a:solidFill>
              </a:rPr>
              <a:t/>
            </a:r>
            <a:br>
              <a:rPr lang="en-GB" sz="2200" b="1" dirty="0" smtClean="0">
                <a:solidFill>
                  <a:srgbClr val="FFFFFF"/>
                </a:solidFill>
              </a:rPr>
            </a:b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45546" y="5198682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Filter 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45547" y="6115146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Servlet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547207" y="4136430"/>
            <a:ext cx="2307966" cy="4798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 smtClean="0">
                <a:solidFill>
                  <a:srgbClr val="FFFFFF"/>
                </a:solidFill>
              </a:rPr>
              <a:t>FilterChainProxy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40984" y="2665852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 smtClean="0">
                <a:solidFill>
                  <a:srgbClr val="FFFFFF"/>
                </a:solidFill>
              </a:rPr>
              <a:t>Security Filter 0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22883" y="5288211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 smtClean="0">
                <a:solidFill>
                  <a:srgbClr val="FFFFFF"/>
                </a:solidFill>
              </a:rPr>
              <a:t>Security Filter 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22660" y="2230316"/>
            <a:ext cx="0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44260" y="2230316"/>
            <a:ext cx="69209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425" y="6724166"/>
            <a:ext cx="4079012" cy="1227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425" y="2230316"/>
            <a:ext cx="4037835" cy="376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5605" y="2340391"/>
            <a:ext cx="52159" cy="380138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44964" y="2366715"/>
            <a:ext cx="22053" cy="3775064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33567" y="6110954"/>
            <a:ext cx="4611397" cy="30825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99370" y="2340391"/>
            <a:ext cx="4645594" cy="0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64128" y="1801481"/>
            <a:ext cx="1228" cy="69191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2677088" y="3095167"/>
            <a:ext cx="0" cy="51383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4" idx="0"/>
          </p:cNvCxnSpPr>
          <p:nvPr/>
        </p:nvCxnSpPr>
        <p:spPr>
          <a:xfrm>
            <a:off x="2665356" y="4743130"/>
            <a:ext cx="0" cy="45555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5" idx="0"/>
          </p:cNvCxnSpPr>
          <p:nvPr/>
        </p:nvCxnSpPr>
        <p:spPr>
          <a:xfrm>
            <a:off x="2665356" y="5757616"/>
            <a:ext cx="1" cy="35753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476000" y="4228877"/>
            <a:ext cx="1665000" cy="1012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 bwMode="auto">
          <a:xfrm>
            <a:off x="7933738" y="3860737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930576" y="416092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933738" y="442308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>
            <a:off x="8622167" y="4604277"/>
            <a:ext cx="0" cy="683934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629011" y="3277842"/>
            <a:ext cx="0" cy="57870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9065" y="1800153"/>
            <a:ext cx="2765878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 smtClean="0"/>
              <a:t>SecurityFilterChain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8890" y="1750484"/>
            <a:ext cx="1886009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/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 smtClean="0"/>
              <a:t>FilterChain</a:t>
            </a:r>
            <a:endParaRPr lang="en-US" sz="2400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0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9" grpId="0" animBg="1"/>
      <p:bldP spid="60" grpId="0" animBg="1"/>
      <p:bldP spid="61" grpId="0" animBg="1"/>
      <p:bldP spid="67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Context and Authentication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901000" y="2034000"/>
            <a:ext cx="6179526" cy="26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err="1" smtClean="0">
                <a:solidFill>
                  <a:srgbClr val="FFFFFF"/>
                </a:solidFill>
              </a:rPr>
              <a:t>SecurityContextHolder</a:t>
            </a:r>
            <a:r>
              <a:rPr lang="en-GB" sz="2800" b="1" dirty="0" smtClean="0">
                <a:solidFill>
                  <a:srgbClr val="FFFFFF"/>
                </a:solidFill>
              </a:rPr>
              <a:t/>
            </a:r>
            <a:br>
              <a:rPr lang="en-GB" sz="2800" b="1" dirty="0" smtClean="0">
                <a:solidFill>
                  <a:srgbClr val="FFFFFF"/>
                </a:solidFill>
              </a:rPr>
            </a:br>
            <a:endParaRPr lang="en-GB" sz="2800" b="1" dirty="0" smtClean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 smtClean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94806" y="2542125"/>
            <a:ext cx="5717025" cy="201187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600" b="1" dirty="0" err="1" smtClean="0">
                <a:solidFill>
                  <a:srgbClr val="FFFFFF"/>
                </a:solidFill>
              </a:rPr>
              <a:t>SecurityContext</a:t>
            </a:r>
            <a:r>
              <a:rPr lang="en-GB" sz="2600" b="1" dirty="0" smtClean="0">
                <a:solidFill>
                  <a:srgbClr val="FFFFFF"/>
                </a:solidFill>
              </a:rPr>
              <a:t/>
            </a:r>
            <a:br>
              <a:rPr lang="en-GB" sz="2600" b="1" dirty="0" smtClean="0">
                <a:solidFill>
                  <a:srgbClr val="FFFFFF"/>
                </a:solidFill>
              </a:rPr>
            </a:br>
            <a:r>
              <a:rPr lang="en-GB" sz="2600" b="1" dirty="0" smtClean="0">
                <a:solidFill>
                  <a:srgbClr val="FFFFFF"/>
                </a:solidFill>
              </a:rPr>
              <a:t/>
            </a:r>
            <a:br>
              <a:rPr lang="en-GB" sz="2600" b="1" dirty="0" smtClean="0">
                <a:solidFill>
                  <a:srgbClr val="FFFFFF"/>
                </a:solidFill>
              </a:rPr>
            </a:br>
            <a:r>
              <a:rPr lang="en-GB" sz="2600" b="1" dirty="0" smtClean="0">
                <a:solidFill>
                  <a:srgbClr val="FFFFFF"/>
                </a:solidFill>
              </a:rPr>
              <a:t/>
            </a:r>
            <a:br>
              <a:rPr lang="en-GB" sz="2600" b="1" dirty="0" smtClean="0">
                <a:solidFill>
                  <a:srgbClr val="FFFFFF"/>
                </a:solidFill>
              </a:rPr>
            </a:br>
            <a:r>
              <a:rPr lang="en-GB" sz="2600" b="1" dirty="0" smtClean="0">
                <a:solidFill>
                  <a:srgbClr val="FFFFFF"/>
                </a:solidFill>
              </a:rPr>
              <a:t/>
            </a:r>
            <a:br>
              <a:rPr lang="en-GB" sz="2600" b="1" dirty="0" smtClean="0">
                <a:solidFill>
                  <a:srgbClr val="FFFFFF"/>
                </a:solidFill>
              </a:rPr>
            </a:b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5526" y="2979000"/>
            <a:ext cx="5404649" cy="1485000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 smtClean="0">
                <a:solidFill>
                  <a:srgbClr val="FFFFFF"/>
                </a:solidFill>
              </a:rPr>
              <a:t>Authentication</a:t>
            </a:r>
            <a:br>
              <a:rPr lang="en-GB" sz="2400" b="1" dirty="0" smtClean="0">
                <a:solidFill>
                  <a:srgbClr val="FFFFFF"/>
                </a:solidFill>
              </a:rPr>
            </a:br>
            <a:r>
              <a:rPr lang="en-GB" sz="2400" b="1" dirty="0" smtClean="0">
                <a:solidFill>
                  <a:srgbClr val="FFFFFF"/>
                </a:solidFill>
              </a:rPr>
              <a:t/>
            </a:r>
            <a:br>
              <a:rPr lang="en-GB" sz="2400" b="1" dirty="0" smtClean="0">
                <a:solidFill>
                  <a:srgbClr val="FFFFFF"/>
                </a:solidFill>
              </a:rPr>
            </a:b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08337" y="3659721"/>
            <a:ext cx="1431806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Principal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60525" y="3659721"/>
            <a:ext cx="1608527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Credentials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59303" y="3659721"/>
            <a:ext cx="1620621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Authorities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433263" y="5152125"/>
            <a:ext cx="111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At the heart of Spring Security's authentication model is the </a:t>
            </a:r>
            <a:r>
              <a:rPr lang="en-US" sz="2800" b="1" dirty="0" err="1" smtClean="0">
                <a:solidFill>
                  <a:schemeClr val="bg1"/>
                </a:solidFill>
              </a:rPr>
              <a:t>SecurityContextHolder</a:t>
            </a:r>
            <a:endParaRPr lang="en-US" sz="28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It contains the </a:t>
            </a:r>
            <a:r>
              <a:rPr lang="en-US" sz="2800" b="1" dirty="0" err="1" smtClean="0">
                <a:solidFill>
                  <a:schemeClr val="bg1"/>
                </a:solidFill>
              </a:rPr>
              <a:t>SecurityContext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  <a:p>
            <a:pPr>
              <a:buClr>
                <a:schemeClr val="tx2"/>
              </a:buClr>
            </a:pPr>
            <a:endParaRPr lang="en-US" dirty="0" smtClean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Mechanism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2192" y="1953651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Intercept</a:t>
            </a:r>
          </a:p>
          <a:p>
            <a:r>
              <a:rPr lang="en-US" sz="2000" dirty="0" smtClean="0"/>
              <a:t>Request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7" y="3130982"/>
            <a:ext cx="1495920" cy="1229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8" y="4509499"/>
            <a:ext cx="525572" cy="52557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26" y="4466651"/>
            <a:ext cx="570902" cy="57090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7" y="3174726"/>
            <a:ext cx="1385039" cy="82982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36" y="3130982"/>
            <a:ext cx="994840" cy="119202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456178" y="2666894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GET</a:t>
            </a:r>
            <a:br>
              <a:rPr lang="en-US" sz="2000" dirty="0" smtClean="0"/>
            </a:br>
            <a:r>
              <a:rPr lang="en-US" sz="2000" dirty="0" smtClean="0"/>
              <a:t>username password</a:t>
            </a:r>
            <a:endParaRPr lang="en-US" sz="2800" dirty="0"/>
          </a:p>
        </p:txBody>
      </p:sp>
      <p:pic>
        <p:nvPicPr>
          <p:cNvPr id="12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37" y="3130982"/>
            <a:ext cx="994840" cy="1192020"/>
          </a:xfrm>
          <a:prstGeom prst="rect">
            <a:avLst/>
          </a:prstGeom>
        </p:spPr>
      </p:pic>
      <p:pic>
        <p:nvPicPr>
          <p:cNvPr id="13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87" y="3104638"/>
            <a:ext cx="1255357" cy="1255357"/>
          </a:xfrm>
          <a:prstGeom prst="rect">
            <a:avLst/>
          </a:prstGeom>
        </p:spPr>
      </p:pic>
      <p:sp>
        <p:nvSpPr>
          <p:cNvPr id="14" name="Can 18"/>
          <p:cNvSpPr/>
          <p:nvPr/>
        </p:nvSpPr>
        <p:spPr>
          <a:xfrm>
            <a:off x="5119290" y="5464040"/>
            <a:ext cx="2209800" cy="838200"/>
          </a:xfrm>
          <a:prstGeom prst="can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Database</a:t>
            </a:r>
            <a:endParaRPr lang="bg-BG" sz="2800" dirty="0"/>
          </a:p>
        </p:txBody>
      </p:sp>
      <p:cxnSp>
        <p:nvCxnSpPr>
          <p:cNvPr id="15" name="Straight Arrow Connector 21"/>
          <p:cNvCxnSpPr/>
          <p:nvPr/>
        </p:nvCxnSpPr>
        <p:spPr>
          <a:xfrm>
            <a:off x="2259187" y="3712063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3"/>
          <p:cNvCxnSpPr/>
          <p:nvPr/>
        </p:nvCxnSpPr>
        <p:spPr>
          <a:xfrm>
            <a:off x="4593862" y="4438975"/>
            <a:ext cx="517032" cy="7892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/>
          <p:nvPr/>
        </p:nvSpPr>
        <p:spPr>
          <a:xfrm>
            <a:off x="3606977" y="4517586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Validate</a:t>
            </a:r>
          </a:p>
          <a:p>
            <a:r>
              <a:rPr lang="en-US" sz="2000" dirty="0" smtClean="0"/>
              <a:t>username</a:t>
            </a:r>
            <a:br>
              <a:rPr lang="en-US" sz="2000" dirty="0" smtClean="0"/>
            </a:br>
            <a:r>
              <a:rPr lang="en-US" sz="2000" dirty="0" smtClean="0"/>
              <a:t>password</a:t>
            </a:r>
            <a:endParaRPr lang="en-US" sz="2800" dirty="0"/>
          </a:p>
        </p:txBody>
      </p:sp>
      <p:cxnSp>
        <p:nvCxnSpPr>
          <p:cNvPr id="18" name="Straight Arrow Connector 26"/>
          <p:cNvCxnSpPr/>
          <p:nvPr/>
        </p:nvCxnSpPr>
        <p:spPr>
          <a:xfrm>
            <a:off x="5465006" y="3699817"/>
            <a:ext cx="1409317" cy="122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8"/>
          <p:cNvSpPr txBox="1"/>
          <p:nvPr/>
        </p:nvSpPr>
        <p:spPr>
          <a:xfrm>
            <a:off x="5401222" y="2974671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Valid</a:t>
            </a:r>
            <a:br>
              <a:rPr lang="en-US" sz="2000" dirty="0" smtClean="0"/>
            </a:br>
            <a:r>
              <a:rPr lang="en-US" sz="2000" dirty="0" smtClean="0"/>
              <a:t>Credentials</a:t>
            </a:r>
            <a:endParaRPr lang="en-US" sz="2800" dirty="0"/>
          </a:p>
        </p:txBody>
      </p:sp>
      <p:cxnSp>
        <p:nvCxnSpPr>
          <p:cNvPr id="20" name="Straight Arrow Connector 29"/>
          <p:cNvCxnSpPr/>
          <p:nvPr/>
        </p:nvCxnSpPr>
        <p:spPr>
          <a:xfrm flipH="1">
            <a:off x="7012608" y="4466651"/>
            <a:ext cx="316482" cy="7615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2"/>
          <p:cNvSpPr txBox="1"/>
          <p:nvPr/>
        </p:nvSpPr>
        <p:spPr>
          <a:xfrm>
            <a:off x="7404193" y="4541887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Validate</a:t>
            </a:r>
            <a:br>
              <a:rPr lang="en-US" sz="2000" dirty="0" smtClean="0"/>
            </a:br>
            <a:r>
              <a:rPr lang="en-US" sz="2000" dirty="0" smtClean="0"/>
              <a:t>Roles</a:t>
            </a:r>
            <a:endParaRPr lang="en-US" sz="2800" dirty="0"/>
          </a:p>
        </p:txBody>
      </p:sp>
      <p:cxnSp>
        <p:nvCxnSpPr>
          <p:cNvPr id="22" name="Straight Arrow Connector 33"/>
          <p:cNvCxnSpPr/>
          <p:nvPr/>
        </p:nvCxnSpPr>
        <p:spPr>
          <a:xfrm>
            <a:off x="8385541" y="3711886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4"/>
          <p:cNvSpPr txBox="1"/>
          <p:nvPr/>
        </p:nvSpPr>
        <p:spPr>
          <a:xfrm>
            <a:off x="8346266" y="2974671"/>
            <a:ext cx="164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Valid</a:t>
            </a:r>
            <a:br>
              <a:rPr lang="en-US" sz="2000" dirty="0" smtClean="0"/>
            </a:br>
            <a:r>
              <a:rPr lang="en-US" sz="2000" dirty="0" smtClean="0"/>
              <a:t>Authorization</a:t>
            </a:r>
            <a:endParaRPr lang="en-US" sz="2800" dirty="0"/>
          </a:p>
        </p:txBody>
      </p:sp>
      <p:sp>
        <p:nvSpPr>
          <p:cNvPr id="24" name="TextBox 35"/>
          <p:cNvSpPr txBox="1"/>
          <p:nvPr/>
        </p:nvSpPr>
        <p:spPr>
          <a:xfrm>
            <a:off x="10308883" y="2523656"/>
            <a:ext cx="126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Secured Resources</a:t>
            </a:r>
            <a:endParaRPr lang="en-US" sz="2000" dirty="0"/>
          </a:p>
        </p:txBody>
      </p:sp>
      <p:cxnSp>
        <p:nvCxnSpPr>
          <p:cNvPr id="25" name="Straight Arrow Connector 36"/>
          <p:cNvCxnSpPr/>
          <p:nvPr/>
        </p:nvCxnSpPr>
        <p:spPr>
          <a:xfrm>
            <a:off x="4575209" y="1927451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8"/>
          <p:cNvCxnSpPr/>
          <p:nvPr/>
        </p:nvCxnSpPr>
        <p:spPr>
          <a:xfrm>
            <a:off x="7531277" y="1908958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9"/>
          <p:cNvSpPr txBox="1"/>
          <p:nvPr/>
        </p:nvSpPr>
        <p:spPr>
          <a:xfrm>
            <a:off x="651000" y="2709000"/>
            <a:ext cx="141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Web Client</a:t>
            </a:r>
          </a:p>
        </p:txBody>
      </p:sp>
      <p:sp>
        <p:nvSpPr>
          <p:cNvPr id="28" name="TextBox 40"/>
          <p:cNvSpPr txBox="1"/>
          <p:nvPr/>
        </p:nvSpPr>
        <p:spPr>
          <a:xfrm>
            <a:off x="7589607" y="1959727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Intercept</a:t>
            </a:r>
          </a:p>
          <a:p>
            <a:r>
              <a:rPr lang="en-US" sz="2000" dirty="0" smtClean="0"/>
              <a:t>Request</a:t>
            </a:r>
            <a:endParaRPr lang="en-US" sz="2000" dirty="0"/>
          </a:p>
        </p:txBody>
      </p:sp>
      <p:sp>
        <p:nvSpPr>
          <p:cNvPr id="57" name="Закръглен правоъгълник 56"/>
          <p:cNvSpPr/>
          <p:nvPr/>
        </p:nvSpPr>
        <p:spPr bwMode="auto">
          <a:xfrm>
            <a:off x="3596084" y="1332800"/>
            <a:ext cx="1805138" cy="51554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Auth. manager</a:t>
            </a:r>
            <a:endParaRPr lang="en-US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Текстов контейнер 63"/>
          <p:cNvSpPr>
            <a:spLocks noGrp="1"/>
          </p:cNvSpPr>
          <p:nvPr>
            <p:ph type="body" sz="quarter" idx="10"/>
          </p:nvPr>
        </p:nvSpPr>
        <p:spPr bwMode="auto">
          <a:xfrm>
            <a:off x="6398389" y="1340028"/>
            <a:ext cx="2265776" cy="477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Access Decision </a:t>
            </a:r>
            <a:r>
              <a:rPr lang="en-US" sz="1800" b="1" dirty="0" smtClean="0">
                <a:solidFill>
                  <a:srgbClr val="FFFFFF"/>
                </a:solidFill>
              </a:rPr>
              <a:t>Manager</a:t>
            </a:r>
            <a:endParaRPr lang="bg-BG" sz="1800" b="1" dirty="0">
              <a:solidFill>
                <a:srgbClr val="FFFFFF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3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b="1" dirty="0" smtClean="0">
                <a:solidFill>
                  <a:schemeClr val="bg1"/>
                </a:solidFill>
              </a:rPr>
              <a:t>Spring Security </a:t>
            </a:r>
            <a:r>
              <a:rPr lang="en-US" dirty="0" smtClean="0"/>
              <a:t>in pom.xml</a:t>
            </a:r>
            <a:r>
              <a:rPr lang="en-US" noProof="1" smtClean="0"/>
              <a:t>.</a:t>
            </a:r>
            <a:endParaRPr lang="en-US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Maven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2859517"/>
            <a:ext cx="11580094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groupId&gt;org.springframework.boot&lt;/groupId&gt;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artifactId&gt;spring-boot-starter-security&lt;/artifactId&gt;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419553"/>
            <a:ext cx="11580094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b="1" noProof="1">
                <a:solidFill>
                  <a:schemeClr val="bg1"/>
                </a:solidFill>
              </a:rPr>
              <a:t>WebSecurityConfigurerAdapter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class.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5" y="3124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EnableWebSecurity </a:t>
            </a:r>
            <a:r>
              <a:rPr lang="en-US" sz="2000" b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//Can </a:t>
            </a:r>
            <a:r>
              <a:rPr lang="en-US" sz="2000" b="1" noProof="1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 omitted because of WebSecurityConfigurerAdapter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public class SecurityConfiguration extends 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WebSecurityConfigurerAdapter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Configuration goes here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(2)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Override configure</a:t>
            </a:r>
            <a:r>
              <a:rPr lang="en-US" dirty="0" smtClean="0"/>
              <a:t>(</a:t>
            </a:r>
            <a:r>
              <a:rPr lang="en-US" dirty="0" err="1" smtClean="0"/>
              <a:t>HttpSecurity</a:t>
            </a:r>
            <a:r>
              <a:rPr lang="en-US" dirty="0" smtClean="0"/>
              <a:t> </a:t>
            </a:r>
            <a:r>
              <a:rPr lang="en-US" dirty="0"/>
              <a:t>http)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815" y="3124005"/>
            <a:ext cx="11806419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http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authorizeRequests()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antMatchers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/register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ln w="0"/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permitAll()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anyRequest().authenticated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758524" y="4069803"/>
            <a:ext cx="3088488" cy="551227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Authorize 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411427" y="4563684"/>
            <a:ext cx="3088488" cy="551227"/>
          </a:xfrm>
          <a:prstGeom prst="wedgeRoundRectCallout">
            <a:avLst>
              <a:gd name="adj1" fmla="val -59857"/>
              <a:gd name="adj2" fmla="val -82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Permit Routes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302768" y="5247305"/>
            <a:ext cx="3733800" cy="551227"/>
          </a:xfrm>
          <a:prstGeom prst="wedgeRoundRectCallout">
            <a:avLst>
              <a:gd name="adj1" fmla="val -59552"/>
              <a:gd name="adj2" fmla="val -2647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Require Authentication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57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 – User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to implement </a:t>
            </a:r>
            <a:r>
              <a:rPr lang="en-US" b="1" dirty="0" err="1">
                <a:solidFill>
                  <a:schemeClr val="bg1"/>
                </a:solidFill>
              </a:rPr>
              <a:t>UserDetails</a:t>
            </a:r>
            <a:r>
              <a:rPr lang="en-US" dirty="0"/>
              <a:t> interface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1063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 implements UserDetails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username;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password;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isAccountNonExpired;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isAccountNonLocked;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isCredentialsNonExpired;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isEnabled;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Set&lt;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 authorities;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063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11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noProof="1">
                <a:solidFill>
                  <a:schemeClr val="bg1"/>
                </a:solidFill>
              </a:rPr>
              <a:t>GrantedAuthority</a:t>
            </a:r>
            <a:r>
              <a:rPr lang="en-US" dirty="0"/>
              <a:t> interface.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 – Roles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86000" y="3422205"/>
            <a:ext cx="8115397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Role implements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GrantedAuthority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authority;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86000" y="2889000"/>
            <a:ext cx="81153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Role.java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468400" y="4162539"/>
            <a:ext cx="26670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Role Interface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1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If we want</a:t>
            </a:r>
            <a:r>
              <a:rPr lang="bg-BG" sz="3600" dirty="0" smtClean="0"/>
              <a:t>, </a:t>
            </a:r>
            <a:r>
              <a:rPr lang="en-US" sz="3600" dirty="0" smtClean="0"/>
              <a:t>we can use </a:t>
            </a:r>
            <a:r>
              <a:rPr lang="en-US" sz="3600" b="1" dirty="0" err="1" smtClean="0">
                <a:solidFill>
                  <a:schemeClr val="bg1"/>
                </a:solidFill>
              </a:rPr>
              <a:t>SimpleGrantedAuthority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instead of creating Role class</a:t>
            </a:r>
          </a:p>
          <a:p>
            <a:r>
              <a:rPr lang="en-US" sz="3600" dirty="0" smtClean="0"/>
              <a:t>Is a basic </a:t>
            </a:r>
            <a:r>
              <a:rPr lang="en-US" sz="3600" dirty="0"/>
              <a:t>concrete </a:t>
            </a:r>
            <a:r>
              <a:rPr lang="en-US" sz="3600" b="1" dirty="0">
                <a:solidFill>
                  <a:schemeClr val="bg1"/>
                </a:solidFill>
              </a:rPr>
              <a:t>implementation</a:t>
            </a:r>
            <a:r>
              <a:rPr lang="en-US" sz="3600" dirty="0"/>
              <a:t> of a </a:t>
            </a:r>
            <a:r>
              <a:rPr lang="en-US" sz="3600" b="1" dirty="0" err="1" smtClean="0">
                <a:solidFill>
                  <a:schemeClr val="bg1"/>
                </a:solidFill>
              </a:rPr>
              <a:t>GrantedAuthority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dirty="0"/>
              <a:t>Stores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representation</a:t>
            </a:r>
            <a:r>
              <a:rPr lang="en-US" sz="3600" dirty="0"/>
              <a:t> of an </a:t>
            </a:r>
            <a:r>
              <a:rPr lang="en-US" sz="3600" b="1" dirty="0">
                <a:solidFill>
                  <a:schemeClr val="bg1"/>
                </a:solidFill>
              </a:rPr>
              <a:t>authority</a:t>
            </a:r>
            <a:r>
              <a:rPr lang="en-US" sz="3600" dirty="0"/>
              <a:t> granted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the Authentication object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SimpleGrantedAuthority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noProof="1">
                <a:solidFill>
                  <a:schemeClr val="bg1"/>
                </a:solidFill>
              </a:rPr>
              <a:t>UserDetailsService</a:t>
            </a:r>
            <a:r>
              <a:rPr lang="en-US" dirty="0"/>
              <a:t> interface.</a:t>
            </a:r>
            <a:endParaRPr lang="bg-BG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 – UserService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3469" y="2377536"/>
            <a:ext cx="11806419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sz="2400" b="1" noProof="1">
                <a:ln w="0"/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	private BCryptPasswordEncoder bCryptPasswordEncoder;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	public UserServiceImpl(BCryptPasswordEncoder 									bCryptPasswordEncoder){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		this.bCryptPasswordEncoder = bCryptPasswordEncoder;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     public void register(RegisterModel registerModel) {         	    		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bCryptPasswordEncoder.encode(password))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470" y="183357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81000" y="6104273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Encrypt Password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0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User In memory with </a:t>
            </a:r>
            <a:br>
              <a:rPr lang="en-US" dirty="0" smtClean="0"/>
            </a:br>
            <a:r>
              <a:rPr lang="en-US" dirty="0" smtClean="0"/>
              <a:t>overriding configure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0402" y="1196125"/>
            <a:ext cx="11818096" cy="51556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 smtClean="0"/>
              <a:t>...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 smtClean="0"/>
              <a:t>@</a:t>
            </a:r>
            <a:r>
              <a:rPr lang="en-US" sz="2600" b="1" dirty="0"/>
              <a:t>Override</a:t>
            </a:r>
            <a:br>
              <a:rPr lang="en-US" sz="2600" b="1" dirty="0"/>
            </a:br>
            <a:r>
              <a:rPr lang="en-US" sz="2600" b="1" dirty="0"/>
              <a:t>protected void </a:t>
            </a:r>
            <a:r>
              <a:rPr lang="en-US" sz="2600" b="1" dirty="0" smtClean="0">
                <a:solidFill>
                  <a:schemeClr val="bg1"/>
                </a:solidFill>
              </a:rPr>
              <a:t>configure</a:t>
            </a:r>
            <a:r>
              <a:rPr lang="en-US" sz="2600" b="1" dirty="0" smtClean="0"/>
              <a:t> (</a:t>
            </a:r>
            <a:r>
              <a:rPr lang="en-US" sz="2600" b="1" dirty="0" err="1" smtClean="0">
                <a:solidFill>
                  <a:schemeClr val="bg1"/>
                </a:solidFill>
              </a:rPr>
              <a:t>AuthenticationManagerBuilder</a:t>
            </a:r>
            <a:r>
              <a:rPr lang="en-US" sz="2600" b="1" dirty="0" smtClean="0">
                <a:solidFill>
                  <a:schemeClr val="bg1"/>
                </a:solidFill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</a:rPr>
              <a:t>auth</a:t>
            </a:r>
            <a:r>
              <a:rPr lang="en-US" sz="2600" b="1" dirty="0"/>
              <a:t>) throws Exception </a:t>
            </a:r>
            <a:r>
              <a:rPr lang="en-US" sz="2600" b="1" dirty="0" smtClean="0"/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 err="1"/>
              <a:t>a</a:t>
            </a:r>
            <a:r>
              <a:rPr lang="en-US" sz="2600" b="1" dirty="0" err="1" smtClean="0"/>
              <a:t>uth</a:t>
            </a:r>
            <a:endParaRPr lang="en-US" sz="2600" b="1" dirty="0"/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 smtClean="0"/>
              <a:t>  .</a:t>
            </a:r>
            <a:r>
              <a:rPr lang="en-US" sz="2600" b="1" dirty="0" err="1" smtClean="0"/>
              <a:t>inMemoryAuthentication</a:t>
            </a:r>
            <a:r>
              <a:rPr lang="en-US" sz="2600" b="1" dirty="0" smtClean="0"/>
              <a:t>()</a:t>
            </a:r>
            <a:br>
              <a:rPr lang="en-US" sz="2600" b="1" dirty="0" smtClean="0"/>
            </a:br>
            <a:r>
              <a:rPr lang="en-US" sz="2600" b="1" dirty="0" smtClean="0"/>
              <a:t>  .</a:t>
            </a:r>
            <a:r>
              <a:rPr lang="en-US" sz="2600" b="1" dirty="0" err="1" smtClean="0"/>
              <a:t>withUser</a:t>
            </a:r>
            <a:r>
              <a:rPr lang="en-US" sz="2600" b="1" dirty="0"/>
              <a:t>("user</a:t>
            </a:r>
            <a:r>
              <a:rPr lang="en-US" sz="2600" b="1" dirty="0" smtClean="0"/>
              <a:t>")</a:t>
            </a:r>
            <a:br>
              <a:rPr lang="en-US" sz="2600" b="1" dirty="0" smtClean="0"/>
            </a:br>
            <a:r>
              <a:rPr lang="en-US" sz="2600" b="1" dirty="0" smtClean="0"/>
              <a:t>                          .password(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bCryptPasswordEncoder</a:t>
            </a:r>
            <a:r>
              <a:rPr lang="en-US" sz="2600" b="1" dirty="0" smtClean="0"/>
              <a:t>.encode</a:t>
            </a:r>
            <a:r>
              <a:rPr lang="en-US" sz="2600" b="1" dirty="0"/>
              <a:t>("user</a:t>
            </a:r>
            <a:r>
              <a:rPr lang="en-US" sz="2600" b="1" dirty="0" smtClean="0"/>
              <a:t>")).</a:t>
            </a:r>
            <a:r>
              <a:rPr lang="en-US" sz="2600" b="1" dirty="0"/>
              <a:t>roles("USER</a:t>
            </a:r>
            <a:r>
              <a:rPr lang="en-US" sz="2600" b="1" dirty="0" smtClean="0"/>
              <a:t>")</a:t>
            </a:r>
            <a:br>
              <a:rPr lang="en-US" sz="2600" b="1" dirty="0" smtClean="0"/>
            </a:br>
            <a:r>
              <a:rPr lang="en-US" sz="2600" b="1" dirty="0" smtClean="0"/>
              <a:t>  .</a:t>
            </a:r>
            <a:r>
              <a:rPr lang="en-US" sz="2600" b="1" dirty="0"/>
              <a:t>and</a:t>
            </a:r>
            <a:r>
              <a:rPr lang="en-US" sz="2600" b="1" dirty="0" smtClean="0"/>
              <a:t>()</a:t>
            </a:r>
            <a:br>
              <a:rPr lang="en-US" sz="2600" b="1" dirty="0" smtClean="0"/>
            </a:br>
            <a:r>
              <a:rPr lang="en-US" sz="2600" b="1" dirty="0" smtClean="0"/>
              <a:t>  .</a:t>
            </a:r>
            <a:r>
              <a:rPr lang="en-US" sz="2600" b="1" dirty="0" err="1" smtClean="0"/>
              <a:t>withUser</a:t>
            </a:r>
            <a:r>
              <a:rPr lang="en-US" sz="2600" b="1" dirty="0" smtClean="0"/>
              <a:t>("admin")</a:t>
            </a:r>
            <a:br>
              <a:rPr lang="en-US" sz="2600" b="1" dirty="0" smtClean="0"/>
            </a:br>
            <a:r>
              <a:rPr lang="en-US" sz="2600" b="1" dirty="0" smtClean="0"/>
              <a:t>                  .password(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bCryptPasswordEncoder</a:t>
            </a:r>
            <a:r>
              <a:rPr lang="en-US" sz="2600" b="1" dirty="0" smtClean="0"/>
              <a:t>.encode("admin")).roles("ADMIN");</a:t>
            </a:r>
            <a:br>
              <a:rPr lang="en-US" sz="2600" b="1" dirty="0" smtClean="0"/>
            </a:br>
            <a:r>
              <a:rPr lang="en-US" sz="2600" b="1" dirty="0" smtClean="0"/>
              <a:t>}…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Mechanism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3" y="2590800"/>
            <a:ext cx="2412566" cy="198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79" y="4870351"/>
            <a:ext cx="847624" cy="84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876800"/>
            <a:ext cx="842628" cy="842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" y="4837749"/>
            <a:ext cx="920730" cy="920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" y="2704664"/>
            <a:ext cx="2233742" cy="13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486144"/>
            <a:ext cx="1604442" cy="1922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54704" y="2854845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1954" y="2051025"/>
            <a:ext cx="17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r>
              <a:rPr lang="en-US" sz="2000" dirty="0"/>
              <a:t> </a:t>
            </a:r>
            <a:r>
              <a:rPr lang="en-US" sz="2800" dirty="0"/>
              <a:t>Client</a:t>
            </a:r>
            <a:endParaRPr lang="en-US" sz="2000" dirty="0"/>
          </a:p>
        </p:txBody>
      </p:sp>
      <p:sp>
        <p:nvSpPr>
          <p:cNvPr id="13" name="TextBox 14"/>
          <p:cNvSpPr txBox="1"/>
          <p:nvPr/>
        </p:nvSpPr>
        <p:spPr>
          <a:xfrm>
            <a:off x="3310272" y="3580784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cxnSp>
        <p:nvCxnSpPr>
          <p:cNvPr id="14" name="Straight Arrow Connector 15"/>
          <p:cNvCxnSpPr/>
          <p:nvPr/>
        </p:nvCxnSpPr>
        <p:spPr>
          <a:xfrm flipH="1">
            <a:off x="3225408" y="3447367"/>
            <a:ext cx="312807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/>
          <p:cNvSpPr txBox="1"/>
          <p:nvPr/>
        </p:nvSpPr>
        <p:spPr>
          <a:xfrm>
            <a:off x="3404303" y="292414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6" name="Straight Arrow Connector 20"/>
          <p:cNvCxnSpPr/>
          <p:nvPr/>
        </p:nvCxnSpPr>
        <p:spPr>
          <a:xfrm flipV="1">
            <a:off x="3254704" y="4146237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/>
          <p:nvPr/>
        </p:nvSpPr>
        <p:spPr>
          <a:xfrm>
            <a:off x="3310272" y="2358695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sp>
        <p:nvSpPr>
          <p:cNvPr id="18" name="TextBox 22"/>
          <p:cNvSpPr txBox="1"/>
          <p:nvPr/>
        </p:nvSpPr>
        <p:spPr>
          <a:xfrm>
            <a:off x="3400406" y="4188474"/>
            <a:ext cx="235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9" name="Straight Arrow Connector 23"/>
          <p:cNvCxnSpPr/>
          <p:nvPr/>
        </p:nvCxnSpPr>
        <p:spPr>
          <a:xfrm>
            <a:off x="8440545" y="300936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4"/>
          <p:cNvSpPr txBox="1"/>
          <p:nvPr/>
        </p:nvSpPr>
        <p:spPr>
          <a:xfrm>
            <a:off x="8580295" y="1970040"/>
            <a:ext cx="131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cxnSp>
        <p:nvCxnSpPr>
          <p:cNvPr id="21" name="Straight Arrow Connector 27"/>
          <p:cNvCxnSpPr/>
          <p:nvPr/>
        </p:nvCxnSpPr>
        <p:spPr>
          <a:xfrm>
            <a:off x="8448309" y="418847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8"/>
          <p:cNvSpPr txBox="1"/>
          <p:nvPr/>
        </p:nvSpPr>
        <p:spPr>
          <a:xfrm>
            <a:off x="8598767" y="3192130"/>
            <a:ext cx="146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pic>
        <p:nvPicPr>
          <p:cNvPr id="23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24" y="2499623"/>
            <a:ext cx="1950461" cy="1950461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2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20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– Configuration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.formLogin().loginPage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permitAll()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.usernameParameter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.passwordParameter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4547606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='text'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'/&gt;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='text'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'/&gt;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4" y="4014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3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Filters and Interceptors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Spring Security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Registration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Login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Remember Me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CSFR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– UserService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115645"/>
            <a:ext cx="11806419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2400" b="1" noProof="1" smtClean="0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i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userServiceImpl logic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UserDetails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loadUserByUsername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(String username)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					throws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UsernameNotFoundException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i="1" noProof="1" smtClean="0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//...</a:t>
            </a:r>
            <a:endParaRPr lang="en-US" sz="2400" b="1" i="1" noProof="1">
              <a:ln w="0"/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6002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UserServiceImpl.java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931000" y="1400723"/>
            <a:ext cx="2438224" cy="914400"/>
          </a:xfrm>
          <a:prstGeom prst="wedgeRoundRectCallout">
            <a:avLst>
              <a:gd name="adj1" fmla="val -32876"/>
              <a:gd name="adj2" fmla="val 724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User Service Interface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5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–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LoginController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@GetMapping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('/login')</a:t>
            </a:r>
            <a:endParaRPr lang="en-US" sz="24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String getLoginPage(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@RequestParam(required = false)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error, 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if(error != null){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model.addAttribute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('error', 'Error');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 smtClean="0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'login';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839200" y="3515762"/>
            <a:ext cx="2438224" cy="609600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Error Handling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2002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      </a:t>
            </a:r>
            <a:endParaRPr lang="en-US" sz="2400" b="1" noProof="1" smtClean="0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logout().logoutSuccessUrl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/login?logout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permitAll()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6670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172200" y="4267200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Logout. No Controller is required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.rememberMeParameter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.key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 Encryption 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.rememberMeCookieName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rememberMeCookieName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.tokenValiditySeconds(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0361" y="5334000"/>
            <a:ext cx="1180641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='checkbox'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0361" y="4800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b="1" dirty="0">
                <a:solidFill>
                  <a:schemeClr val="bg1"/>
                </a:solidFill>
              </a:rPr>
              <a:t>currently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logged user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980" y="2590606"/>
            <a:ext cx="1180641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('/user')</a:t>
            </a:r>
            <a:endParaRPr lang="en-US" sz="24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getUser(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Principal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principal){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System.out.println(principal.getName());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'user';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980" y="2057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38800" y="4114801"/>
            <a:ext cx="2667000" cy="1022575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Logged-In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5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1058679"/>
          </a:xfrm>
        </p:spPr>
        <p:txBody>
          <a:bodyPr/>
          <a:lstStyle/>
          <a:p>
            <a:r>
              <a:rPr lang="en-US" dirty="0"/>
              <a:t>Grant Access to specific methods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/ Post Authorize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452" y="2528503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@EnableGlobalMethodSecurity(prePostEnabled = true)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SecurityConfiguration extends WebSecurityConfigurerAdapter {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452" y="1995299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452" y="496147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interface UserService extends UserDetailsService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@PreAuthorize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('hasRole('ADMIN')')</a:t>
            </a:r>
            <a:endParaRPr lang="en-US" sz="24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void delete();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2452" y="4428266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UserService.java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43800" y="3143563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Enables </a:t>
            </a:r>
            <a:r>
              <a:rPr lang="en-US" sz="2800" dirty="0" err="1">
                <a:solidFill>
                  <a:srgbClr val="FFFFFF"/>
                </a:solidFill>
              </a:rPr>
              <a:t>PreAuthorize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006503" y="5494676"/>
            <a:ext cx="2757600" cy="1082679"/>
          </a:xfrm>
          <a:prstGeom prst="wedgeRoundRectCallout">
            <a:avLst>
              <a:gd name="adj1" fmla="val -63996"/>
              <a:gd name="adj2" fmla="val -292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Requires Admin Role to execute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3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Access Handling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.exceptionHandling().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accessDeniedPage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('/unauthorized')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404" y="3872101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('/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unauthorized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')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unauthorized(){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'unauthorized';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3338897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AccessController.java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5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CB2BE7-9263-47AB-B99C-4D8C79F891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2" y="1944000"/>
            <a:ext cx="2749556" cy="1439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1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CSFR Protection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5" y="1436433"/>
            <a:ext cx="11806419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.csrf()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.csrfTokenRepository(csrfTokenRepository())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private CsrfTokenRepository csrfTokenRepository()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repository = new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repository.setSessionAttributeName("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return 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3" y="5800998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='hidden'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th:name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='${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csrf.parameterName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}'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th:value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='${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csrf.token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}'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403" y="5267793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form.html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1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179000"/>
            <a:ext cx="2428773" cy="31647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r>
              <a:rPr lang="en-US" dirty="0" smtClean="0"/>
              <a:t>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Filters and Interceptors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72478-8BA6-44E0-A99D-3396C69A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16" y="1584000"/>
            <a:ext cx="2217367" cy="22173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3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Functionality to </a:t>
            </a:r>
            <a:r>
              <a:rPr lang="en-US" dirty="0" err="1"/>
              <a:t>T</a:t>
            </a:r>
            <a:r>
              <a:rPr lang="en-US" dirty="0" err="1" smtClean="0"/>
              <a:t>hymeleaf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99000"/>
            <a:ext cx="9715594" cy="882654"/>
          </a:xfrm>
        </p:spPr>
        <p:txBody>
          <a:bodyPr/>
          <a:lstStyle/>
          <a:p>
            <a:r>
              <a:rPr lang="en-US" dirty="0"/>
              <a:t>Thymeleaf Security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66700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artifactId&gt;thymeleaf-extras-springsecurity5&lt;/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133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pom.xml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1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='en'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='http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www.thymeleaf.org'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='http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www.thymeleaf.org/extras/spring-security'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sec:authentication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='name'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The value of the 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'name' 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property of the authentication object should appear here.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the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8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='en'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='http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www.thymeleaf.org'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='http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www.thymeleaf.org/extras/spring-security'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sec:authorize</a:t>
            </a:r>
            <a:r>
              <a:rPr lang="en-US" sz="24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='hasRole('ADMIN')'</a:t>
            </a:r>
            <a:r>
              <a:rPr lang="en-US" sz="2400" b="1" noProof="1" smtClean="0">
                <a:ln w="0"/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This content is only shown to administrators.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if you are admin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2"/>
                </a:solidFill>
              </a:rPr>
              <a:t>What is the difference between </a:t>
            </a:r>
            <a:r>
              <a:rPr lang="en-US" b="1" dirty="0" smtClean="0">
                <a:solidFill>
                  <a:schemeClr val="bg1"/>
                </a:solidFill>
              </a:rPr>
              <a:t>Filters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2"/>
                </a:solidFill>
              </a:rPr>
              <a:t>What is </a:t>
            </a:r>
            <a:r>
              <a:rPr lang="en-US" b="1" dirty="0" smtClean="0">
                <a:solidFill>
                  <a:schemeClr val="bg1"/>
                </a:solidFill>
              </a:rPr>
              <a:t>Spring Security </a:t>
            </a:r>
            <a:r>
              <a:rPr lang="en-US" dirty="0" smtClean="0">
                <a:solidFill>
                  <a:schemeClr val="bg2"/>
                </a:solidFill>
              </a:rPr>
              <a:t>and how to implement it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2"/>
                </a:solidFill>
              </a:rPr>
              <a:t>How to use </a:t>
            </a:r>
            <a:r>
              <a:rPr lang="en-US" b="1" dirty="0" err="1" smtClean="0">
                <a:solidFill>
                  <a:schemeClr val="bg1"/>
                </a:solidFill>
              </a:rPr>
              <a:t>Thymeleaf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</a:p>
          <a:p>
            <a:pPr>
              <a:buClr>
                <a:schemeClr val="bg2"/>
              </a:buClr>
            </a:pPr>
            <a:endParaRPr lang="en-US" sz="3200" b="1" dirty="0" smtClean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filter is an object used to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the HTTP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chemeClr val="bg1"/>
                </a:solidFill>
              </a:rPr>
              <a:t>responses</a:t>
            </a:r>
            <a:r>
              <a:rPr lang="en-US" dirty="0" smtClean="0"/>
              <a:t> </a:t>
            </a:r>
            <a:r>
              <a:rPr lang="en-US" dirty="0"/>
              <a:t>of your </a:t>
            </a:r>
            <a:r>
              <a:rPr lang="en-US" dirty="0" smtClean="0"/>
              <a:t>application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perform two operations at two </a:t>
            </a:r>
            <a:r>
              <a:rPr lang="en-US" dirty="0" smtClean="0"/>
              <a:t>instances:</a:t>
            </a:r>
          </a:p>
          <a:p>
            <a:pPr lvl="1"/>
            <a:r>
              <a:rPr lang="en-US" dirty="0"/>
              <a:t>Before sending the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to the controller</a:t>
            </a:r>
          </a:p>
          <a:p>
            <a:pPr lvl="1"/>
            <a:r>
              <a:rPr lang="en-US" dirty="0"/>
              <a:t>Before sending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the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15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Filters Diagram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7" r="1"/>
          <a:stretch/>
        </p:blipFill>
        <p:spPr>
          <a:xfrm>
            <a:off x="1126019" y="2006209"/>
            <a:ext cx="9559982" cy="40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GreetingFilter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(ServletRequest servletRequest, ServletResponse servletResponse, FilterChain filterChain) 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HttpServletRequest request = (HttpServletRequest) servletRequest;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HttpServletResponse response = (HttpServletResponse) servletResponse;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request.getSession().setAttribute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('name', 'Pesho');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filterChain.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(request, response);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GreetingFilter.java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0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smtClean="0"/>
              <a:t>Example(2)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2574000"/>
            <a:ext cx="11806419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@GetMapping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('/')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ModelAndView index(ModelAndView modelAndView, HttpSession session)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modelAndView.setViewName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('index');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modelAndView.addObject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('name',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session.getAttribute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('name')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034000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HomeController.java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5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smtClean="0"/>
              <a:t>Example(3)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lang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='en'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xmlns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='http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://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www.w3.org/1999/xhtml'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='http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://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www.thymeleaf.org'&gt;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&lt;meta charset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='UTF-8'&gt;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&lt;title&gt;Filter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='|Hello,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!|'&gt;&lt;/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4129087"/>
            <a:ext cx="3794125" cy="19558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9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</TotalTime>
  <Words>1464</Words>
  <Application>Microsoft Office PowerPoint</Application>
  <PresentationFormat>Широк екран</PresentationFormat>
  <Paragraphs>415</Paragraphs>
  <Slides>46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Questions</vt:lpstr>
      <vt:lpstr>Table of Contents</vt:lpstr>
      <vt:lpstr>Filters and Interceptors</vt:lpstr>
      <vt:lpstr>Filters</vt:lpstr>
      <vt:lpstr>Filters Diagram</vt:lpstr>
      <vt:lpstr>Filter Example(1)</vt:lpstr>
      <vt:lpstr>Filter Example(2)</vt:lpstr>
      <vt:lpstr>Filter Example(3)</vt:lpstr>
      <vt:lpstr>Interceptor</vt:lpstr>
      <vt:lpstr>Interceptor Diagram</vt:lpstr>
      <vt:lpstr>Interceptor Example(1)</vt:lpstr>
      <vt:lpstr>Register Interceptor in Configuration</vt:lpstr>
      <vt:lpstr>Spring Security</vt:lpstr>
      <vt:lpstr>What is Spring Security?</vt:lpstr>
      <vt:lpstr>Spring Security</vt:lpstr>
      <vt:lpstr>Spring Security Filter Chain</vt:lpstr>
      <vt:lpstr>Security Context and Authentication</vt:lpstr>
      <vt:lpstr>Spring Security Mechanism</vt:lpstr>
      <vt:lpstr>Spring Security Maven</vt:lpstr>
      <vt:lpstr>Spring Security Configuration (1)</vt:lpstr>
      <vt:lpstr>Spring Security Configuration (2)</vt:lpstr>
      <vt:lpstr>Registration – User</vt:lpstr>
      <vt:lpstr>Registration – Roles</vt:lpstr>
      <vt:lpstr>SimpleGrantedAuthority</vt:lpstr>
      <vt:lpstr>Registration – UserService</vt:lpstr>
      <vt:lpstr>Register User In memory with  overriding configure</vt:lpstr>
      <vt:lpstr>Login Mechanism</vt:lpstr>
      <vt:lpstr>Login – Configuration</vt:lpstr>
      <vt:lpstr>Login – UserService</vt:lpstr>
      <vt:lpstr>Login – Controller</vt:lpstr>
      <vt:lpstr>Logout</vt:lpstr>
      <vt:lpstr>Remember Me</vt:lpstr>
      <vt:lpstr>Principal</vt:lpstr>
      <vt:lpstr>Pre / Post Authorize</vt:lpstr>
      <vt:lpstr>No Access Handling</vt:lpstr>
      <vt:lpstr>Cross-Site Request Forgery</vt:lpstr>
      <vt:lpstr>Spring CSFR Protection</vt:lpstr>
      <vt:lpstr>Thymeleaf Security</vt:lpstr>
      <vt:lpstr>Thymeleaf Security</vt:lpstr>
      <vt:lpstr>Principal</vt:lpstr>
      <vt:lpstr>Roles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Ch</cp:lastModifiedBy>
  <cp:revision>130</cp:revision>
  <dcterms:created xsi:type="dcterms:W3CDTF">2018-05-23T13:08:44Z</dcterms:created>
  <dcterms:modified xsi:type="dcterms:W3CDTF">2021-02-22T07:36:07Z</dcterms:modified>
  <cp:category>computer programming;programming;software development;software engineering</cp:category>
</cp:coreProperties>
</file>