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259" r:id="rId5"/>
    <p:sldId id="285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86" r:id="rId14"/>
    <p:sldId id="267" r:id="rId15"/>
    <p:sldId id="268" r:id="rId16"/>
    <p:sldId id="269" r:id="rId17"/>
    <p:sldId id="270" r:id="rId18"/>
    <p:sldId id="271" r:id="rId19"/>
    <p:sldId id="294" r:id="rId20"/>
    <p:sldId id="295" r:id="rId21"/>
    <p:sldId id="292" r:id="rId22"/>
    <p:sldId id="300" r:id="rId23"/>
    <p:sldId id="297" r:id="rId24"/>
    <p:sldId id="298" r:id="rId25"/>
    <p:sldId id="301" r:id="rId26"/>
    <p:sldId id="304" r:id="rId27"/>
    <p:sldId id="302" r:id="rId28"/>
    <p:sldId id="303" r:id="rId29"/>
    <p:sldId id="288" r:id="rId30"/>
    <p:sldId id="273" r:id="rId31"/>
    <p:sldId id="274" r:id="rId32"/>
    <p:sldId id="296" r:id="rId33"/>
    <p:sldId id="275" r:id="rId34"/>
    <p:sldId id="276" r:id="rId35"/>
    <p:sldId id="277" r:id="rId36"/>
    <p:sldId id="289" r:id="rId37"/>
    <p:sldId id="282" r:id="rId38"/>
    <p:sldId id="284" r:id="rId39"/>
    <p:sldId id="28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029599A-52E6-4A9A-8A72-E7021057C913}">
          <p14:sldIdLst>
            <p14:sldId id="256"/>
            <p14:sldId id="257"/>
            <p14:sldId id="258"/>
          </p14:sldIdLst>
        </p14:section>
        <p14:section name="Testing – Intro" id="{28345F3A-79B5-4A0E-BA82-B52B83107D32}">
          <p14:sldIdLst>
            <p14:sldId id="259"/>
            <p14:sldId id="285"/>
            <p14:sldId id="260"/>
            <p14:sldId id="261"/>
            <p14:sldId id="262"/>
            <p14:sldId id="263"/>
            <p14:sldId id="264"/>
          </p14:sldIdLst>
        </p14:section>
        <p14:section name="Demo" id="{8EDF6006-C622-4C0D-B6C4-1810667C9108}">
          <p14:sldIdLst>
            <p14:sldId id="265"/>
            <p14:sldId id="266"/>
            <p14:sldId id="286"/>
            <p14:sldId id="267"/>
            <p14:sldId id="268"/>
            <p14:sldId id="269"/>
            <p14:sldId id="270"/>
            <p14:sldId id="271"/>
            <p14:sldId id="294"/>
            <p14:sldId id="295"/>
            <p14:sldId id="292"/>
            <p14:sldId id="300"/>
            <p14:sldId id="297"/>
            <p14:sldId id="298"/>
            <p14:sldId id="301"/>
            <p14:sldId id="304"/>
            <p14:sldId id="302"/>
            <p14:sldId id="303"/>
          </p14:sldIdLst>
        </p14:section>
        <p14:section name="Testing Essentials" id="{A8495230-09C8-4B27-8FE0-7091AD6E8E6A}">
          <p14:sldIdLst>
            <p14:sldId id="288"/>
            <p14:sldId id="273"/>
            <p14:sldId id="274"/>
            <p14:sldId id="296"/>
            <p14:sldId id="275"/>
            <p14:sldId id="276"/>
            <p14:sldId id="277"/>
          </p14:sldIdLst>
        </p14:section>
        <p14:section name="Conclusion" id="{ECA22A8D-4FE5-49BE-86AF-1A327AEBCEEF}">
          <p14:sldIdLst>
            <p14:sldId id="289"/>
            <p14:sldId id="282"/>
            <p14:sldId id="284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5214" autoAdjust="0"/>
  </p:normalViewPr>
  <p:slideViewPr>
    <p:cSldViewPr showGuides="1">
      <p:cViewPr varScale="1">
        <p:scale>
          <a:sx n="88" d="100"/>
          <a:sy n="88" d="100"/>
        </p:scale>
        <p:origin x="355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07245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178878"/>
            <a:ext cx="11453648" cy="882654"/>
          </a:xfrm>
        </p:spPr>
        <p:txBody>
          <a:bodyPr>
            <a:normAutofit/>
          </a:bodyPr>
          <a:lstStyle/>
          <a:p>
            <a:r>
              <a:rPr lang="en-US" noProof="1"/>
              <a:t>Testing Essentials, Testing Levels, Unit Testing, Mocking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Unit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r>
              <a:rPr lang="en-US" sz="3600" dirty="0"/>
              <a:t>Unit testing </a:t>
            </a:r>
            <a:r>
              <a:rPr lang="en-US" sz="3600" b="1" dirty="0">
                <a:solidFill>
                  <a:schemeClr val="bg1"/>
                </a:solidFill>
              </a:rPr>
              <a:t>increases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confidence</a:t>
            </a:r>
            <a:r>
              <a:rPr lang="en-US" sz="3600" dirty="0"/>
              <a:t> in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b="1" dirty="0" smtClean="0">
                <a:solidFill>
                  <a:schemeClr val="bg1"/>
                </a:solidFill>
              </a:rPr>
              <a:t>changing</a:t>
            </a:r>
            <a:r>
              <a:rPr lang="en-US" sz="3600" dirty="0" smtClean="0"/>
              <a:t> / </a:t>
            </a:r>
            <a:r>
              <a:rPr lang="en-US" sz="3600" b="1" dirty="0" smtClean="0">
                <a:solidFill>
                  <a:schemeClr val="bg1"/>
                </a:solidFill>
              </a:rPr>
              <a:t>maintaining code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dirty="0"/>
              <a:t>Development is faster:</a:t>
            </a:r>
          </a:p>
          <a:p>
            <a:pPr lvl="1"/>
            <a:r>
              <a:rPr lang="en-US" sz="3400" dirty="0"/>
              <a:t>Verifying the correctness of new functionality is not manual</a:t>
            </a:r>
          </a:p>
          <a:p>
            <a:pPr lvl="1"/>
            <a:r>
              <a:rPr lang="en-US" sz="3400" dirty="0"/>
              <a:t>Localizing bugs, introduced in development is much </a:t>
            </a:r>
            <a:r>
              <a:rPr lang="en-US" sz="3400" dirty="0" smtClean="0"/>
              <a:t>faster</a:t>
            </a:r>
          </a:p>
          <a:p>
            <a:r>
              <a:rPr lang="en-US" sz="3600" dirty="0"/>
              <a:t>The code is modular and reusable (necessary for Unit testing)</a:t>
            </a:r>
          </a:p>
          <a:p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151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Simple Demonstration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C2A18B-F947-46B3-A590-88462E2364F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045" y="762000"/>
            <a:ext cx="2854519" cy="357331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Unit Testing a Web Application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3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Unit Testing </a:t>
            </a:r>
            <a:r>
              <a:rPr lang="en-US" sz="3400" dirty="0" smtClean="0"/>
              <a:t>for web </a:t>
            </a:r>
            <a:r>
              <a:rPr lang="en-US" sz="3400" dirty="0"/>
              <a:t>apps is </a:t>
            </a:r>
            <a:r>
              <a:rPr lang="en-US" sz="3400" dirty="0" smtClean="0"/>
              <a:t>similar to the unit tests we've done</a:t>
            </a:r>
            <a:endParaRPr lang="en-US" sz="3400" dirty="0"/>
          </a:p>
          <a:p>
            <a:pPr lvl="1"/>
            <a:r>
              <a:rPr lang="en-US" sz="3200" dirty="0"/>
              <a:t>Writing test methods to test classes and methods (functionalities)</a:t>
            </a:r>
          </a:p>
          <a:p>
            <a:pPr lvl="2"/>
            <a:r>
              <a:rPr lang="en-US" sz="3000" dirty="0"/>
              <a:t>Testing individual code components (</a:t>
            </a:r>
            <a:r>
              <a:rPr lang="en-US" sz="3000" b="1" dirty="0">
                <a:solidFill>
                  <a:schemeClr val="bg1"/>
                </a:solidFill>
              </a:rPr>
              <a:t>units</a:t>
            </a:r>
            <a:r>
              <a:rPr lang="en-US" sz="3000" dirty="0"/>
              <a:t>) </a:t>
            </a:r>
          </a:p>
          <a:p>
            <a:pPr lvl="2"/>
            <a:r>
              <a:rPr lang="en-US" sz="3000" dirty="0"/>
              <a:t>Independently from the </a:t>
            </a:r>
            <a:r>
              <a:rPr lang="en-US" sz="3000" b="1" dirty="0">
                <a:solidFill>
                  <a:schemeClr val="bg1"/>
                </a:solidFill>
              </a:rPr>
              <a:t>infrastructure</a:t>
            </a:r>
          </a:p>
          <a:p>
            <a:pPr lvl="1"/>
            <a:r>
              <a:rPr lang="en-US" sz="3200" dirty="0"/>
              <a:t>You still use the same testing frameworks as in casual unit </a:t>
            </a:r>
            <a:r>
              <a:rPr lang="en-US" sz="3200" dirty="0" smtClean="0"/>
              <a:t>testing</a:t>
            </a: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68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When </a:t>
            </a:r>
            <a:r>
              <a:rPr lang="en-US" sz="3600" dirty="0"/>
              <a:t>using a web frameworks such as </a:t>
            </a:r>
            <a:r>
              <a:rPr lang="en-US" sz="3600" b="1" dirty="0">
                <a:solidFill>
                  <a:schemeClr val="bg1"/>
                </a:solidFill>
              </a:rPr>
              <a:t>Spring MVC</a:t>
            </a:r>
          </a:p>
          <a:p>
            <a:pPr lvl="1"/>
            <a:r>
              <a:rPr lang="en-US" sz="3400" dirty="0"/>
              <a:t>Built-in logic does not need to be tested</a:t>
            </a:r>
          </a:p>
          <a:p>
            <a:pPr lvl="2"/>
            <a:r>
              <a:rPr lang="en-US" sz="3200" dirty="0"/>
              <a:t>It is already tested during the development of the framework itself</a:t>
            </a:r>
          </a:p>
          <a:p>
            <a:pPr lvl="1"/>
            <a:r>
              <a:rPr lang="en-US" sz="3400" dirty="0"/>
              <a:t>You still need to test your custom functionality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631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45352"/>
          </a:xfrm>
        </p:spPr>
        <p:txBody>
          <a:bodyPr>
            <a:normAutofit/>
          </a:bodyPr>
          <a:lstStyle/>
          <a:p>
            <a:r>
              <a:rPr lang="en-US" sz="3200" dirty="0"/>
              <a:t>Testing a simple service with mocking in an </a:t>
            </a:r>
            <a:r>
              <a:rPr lang="en-US" sz="3200" b="1" dirty="0">
                <a:solidFill>
                  <a:schemeClr val="bg1"/>
                </a:solidFill>
              </a:rPr>
              <a:t>Spring MVC </a:t>
            </a:r>
            <a:r>
              <a:rPr lang="en-US" sz="3200" dirty="0"/>
              <a:t>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E7E1464-9F38-4BA8-ADA2-908978A83C7E}"/>
              </a:ext>
            </a:extLst>
          </p:cNvPr>
          <p:cNvSpPr txBox="1">
            <a:spLocks/>
          </p:cNvSpPr>
          <p:nvPr/>
        </p:nvSpPr>
        <p:spPr>
          <a:xfrm>
            <a:off x="319748" y="1722141"/>
            <a:ext cx="4900343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@Entity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@Table(name = "users")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 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String id;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String username;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String password;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A23070-78FB-4FD9-B114-E1B5051BB0C2}"/>
              </a:ext>
            </a:extLst>
          </p:cNvPr>
          <p:cNvSpPr txBox="1">
            <a:spLocks/>
          </p:cNvSpPr>
          <p:nvPr/>
        </p:nvSpPr>
        <p:spPr>
          <a:xfrm>
            <a:off x="5349435" y="1722141"/>
            <a:ext cx="6522815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dirty="0">
                <a:ln w="0">
                  <a:noFill/>
                </a:ln>
                <a:solidFill>
                  <a:schemeClr val="tx1"/>
                </a:solidFill>
                <a:effectLst/>
              </a:rPr>
              <a:t>@Repositor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y</a:t>
            </a:r>
          </a:p>
          <a:p>
            <a:r>
              <a:rPr lang="bg-BG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interface UserRepository 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bg-BG" dirty="0">
                <a:ln w="0">
                  <a:noFill/>
                </a:ln>
                <a:solidFill>
                  <a:schemeClr val="tx1"/>
                </a:solidFill>
                <a:effectLst/>
              </a:rPr>
              <a:t>extends JpaRepository&lt;User, String&gt; {</a:t>
            </a:r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bg-BG" dirty="0">
                <a:ln w="0">
                  <a:noFill/>
                </a:ln>
                <a:solidFill>
                  <a:schemeClr val="tx1"/>
                </a:solidFill>
                <a:effectLst/>
              </a:rPr>
              <a:t>User findByUsername(String username);</a:t>
            </a:r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8476BA80-F895-47C6-8BFE-E7C82436DB80}"/>
              </a:ext>
            </a:extLst>
          </p:cNvPr>
          <p:cNvSpPr txBox="1">
            <a:spLocks/>
          </p:cNvSpPr>
          <p:nvPr/>
        </p:nvSpPr>
        <p:spPr>
          <a:xfrm>
            <a:off x="5349436" y="3382820"/>
            <a:ext cx="6522815" cy="10491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interface UserService 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User getUserByUsername(String username);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B59C6343-C799-4E04-9842-9D13AC3E8A49}"/>
              </a:ext>
            </a:extLst>
          </p:cNvPr>
          <p:cNvSpPr txBox="1">
            <a:spLocks/>
          </p:cNvSpPr>
          <p:nvPr/>
        </p:nvSpPr>
        <p:spPr>
          <a:xfrm>
            <a:off x="319748" y="4503385"/>
            <a:ext cx="7825139" cy="21571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@Service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class UserServiceImpl implements </a:t>
            </a:r>
            <a:r>
              <a:rPr lang="en-US" dirty="0" err="1" smtClean="0">
                <a:ln w="0">
                  <a:noFill/>
                </a:ln>
                <a:solidFill>
                  <a:schemeClr val="tx1"/>
                </a:solidFill>
                <a:effectLst/>
              </a:rPr>
              <a:t>UserService</a:t>
            </a:r>
            <a:r>
              <a:rPr lang="en-US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User getUserByUsername(String username) {</a:t>
            </a:r>
            <a:b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this.userRepository.findByUsername(username);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B270DC9-0374-4A52-AA43-B84CEA188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130" y="4510373"/>
            <a:ext cx="2143125" cy="2143125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833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45352"/>
          </a:xfrm>
        </p:spPr>
        <p:txBody>
          <a:bodyPr>
            <a:normAutofit/>
          </a:bodyPr>
          <a:lstStyle/>
          <a:p>
            <a:r>
              <a:rPr lang="en-US" sz="3200" dirty="0"/>
              <a:t>Testing a simple service with </a:t>
            </a:r>
            <a:r>
              <a:rPr lang="en-US" sz="3200" b="1" dirty="0">
                <a:solidFill>
                  <a:schemeClr val="bg1"/>
                </a:solidFill>
              </a:rPr>
              <a:t>mocking</a:t>
            </a:r>
            <a:r>
              <a:rPr lang="en-US" sz="3200" dirty="0"/>
              <a:t> in an </a:t>
            </a:r>
            <a:r>
              <a:rPr lang="en-US" sz="3200" b="1" dirty="0">
                <a:solidFill>
                  <a:schemeClr val="bg1"/>
                </a:solidFill>
              </a:rPr>
              <a:t>Spring MVC </a:t>
            </a:r>
            <a:r>
              <a:rPr lang="en-US" sz="3200" dirty="0"/>
              <a:t>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B59C6343-C799-4E04-9842-9D13AC3E8A49}"/>
              </a:ext>
            </a:extLst>
          </p:cNvPr>
          <p:cNvSpPr txBox="1">
            <a:spLocks/>
          </p:cNvSpPr>
          <p:nvPr/>
        </p:nvSpPr>
        <p:spPr>
          <a:xfrm>
            <a:off x="307671" y="1733614"/>
            <a:ext cx="11576658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UserServiceTests {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User testUser;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</a:t>
            </a:r>
            <a:r>
              <a:rPr lang="en-US" sz="2200" dirty="0">
                <a:ln w="0">
                  <a:noFill/>
                </a:ln>
                <a:solidFill>
                  <a:schemeClr val="bg1"/>
                </a:solidFill>
                <a:effectLst/>
              </a:rPr>
              <a:t>UserRepository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mockedUserRepository;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@Before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init() {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this.testUser = new User() {{ 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setId("SOME_UUID"); 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setUsername("Pesho"); 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setPassword("123"); 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}};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this.mockedUserRepository = </a:t>
            </a:r>
            <a:r>
              <a:rPr lang="en-US" sz="2200" dirty="0">
                <a:ln w="0">
                  <a:noFill/>
                </a:ln>
                <a:solidFill>
                  <a:schemeClr val="bg1"/>
                </a:solidFill>
                <a:effectLst/>
              </a:rPr>
              <a:t>Mockito.mock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(UserRepository.class);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22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14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45352"/>
          </a:xfrm>
        </p:spPr>
        <p:txBody>
          <a:bodyPr>
            <a:normAutofit/>
          </a:bodyPr>
          <a:lstStyle/>
          <a:p>
            <a:r>
              <a:rPr lang="en-US" sz="3200" dirty="0"/>
              <a:t>Testing a simple service with </a:t>
            </a:r>
            <a:r>
              <a:rPr lang="en-US" sz="3200" b="1" dirty="0">
                <a:solidFill>
                  <a:schemeClr val="bg1"/>
                </a:solidFill>
              </a:rPr>
              <a:t>mocking</a:t>
            </a:r>
            <a:r>
              <a:rPr lang="en-US" sz="3200" dirty="0"/>
              <a:t> in an </a:t>
            </a:r>
            <a:r>
              <a:rPr lang="en-US" sz="3200" b="1" dirty="0">
                <a:solidFill>
                  <a:schemeClr val="bg1"/>
                </a:solidFill>
              </a:rPr>
              <a:t>Spring MVC </a:t>
            </a:r>
            <a:r>
              <a:rPr lang="en-US" sz="3200" dirty="0"/>
              <a:t>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(Arrange)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B59C6343-C799-4E04-9842-9D13AC3E8A49}"/>
              </a:ext>
            </a:extLst>
          </p:cNvPr>
          <p:cNvSpPr txBox="1">
            <a:spLocks/>
          </p:cNvSpPr>
          <p:nvPr/>
        </p:nvSpPr>
        <p:spPr>
          <a:xfrm>
            <a:off x="662843" y="1868754"/>
            <a:ext cx="10873213" cy="46193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UserServiceTests {</a:t>
            </a:r>
          </a:p>
          <a:p>
            <a:r>
              <a:rPr lang="en-US" sz="22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  @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Test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userService_GetUserWithCorrectUsername_ShouldReturnCorrect() {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2200" i="1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Arrange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2200" dirty="0">
                <a:ln w="0">
                  <a:noFill/>
                </a:ln>
                <a:solidFill>
                  <a:schemeClr val="bg1"/>
                </a:solidFill>
                <a:effectLst/>
              </a:rPr>
              <a:t>Mockito.when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(this.mockedUserRepository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.findByUsername("Pesho"))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.</a:t>
            </a:r>
            <a:r>
              <a:rPr lang="en-US" sz="2200" dirty="0">
                <a:ln w="0">
                  <a:noFill/>
                </a:ln>
                <a:solidFill>
                  <a:schemeClr val="bg1"/>
                </a:solidFill>
                <a:effectLst/>
              </a:rPr>
              <a:t>thenReturn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(this.testUser);        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22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UserService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2200" dirty="0" err="1" smtClean="0">
                <a:ln w="0">
                  <a:noFill/>
                </a:ln>
                <a:solidFill>
                  <a:schemeClr val="tx1"/>
                </a:solidFill>
                <a:effectLst/>
              </a:rPr>
              <a:t>userService</a:t>
            </a:r>
            <a:r>
              <a:rPr lang="en-US" sz="22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= new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22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    </a:t>
            </a:r>
            <a:r>
              <a:rPr lang="en-US" sz="2200" dirty="0" err="1" smtClean="0">
                <a:ln w="0">
                  <a:noFill/>
                </a:ln>
                <a:solidFill>
                  <a:schemeClr val="tx1"/>
                </a:solidFill>
                <a:effectLst/>
              </a:rPr>
              <a:t>UserServiceImpl</a:t>
            </a:r>
            <a:r>
              <a:rPr lang="en-US" sz="22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2200" dirty="0" err="1" smtClean="0">
                <a:ln w="0">
                  <a:noFill/>
                </a:ln>
                <a:solidFill>
                  <a:schemeClr val="tx1"/>
                </a:solidFill>
                <a:effectLst/>
              </a:rPr>
              <a:t>this.mockedUserRepository</a:t>
            </a:r>
            <a:r>
              <a:rPr lang="en-US" sz="22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  <a:endParaRPr lang="en-US" sz="22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User expected = </a:t>
            </a:r>
            <a:r>
              <a:rPr lang="en-US" sz="22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this.testUser</a:t>
            </a:r>
            <a:r>
              <a:rPr lang="en-US" sz="22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  <a:endParaRPr lang="en-US" sz="22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22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}}</a:t>
            </a:r>
            <a:endParaRPr lang="en-US" sz="220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079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45352"/>
          </a:xfrm>
        </p:spPr>
        <p:txBody>
          <a:bodyPr>
            <a:normAutofit/>
          </a:bodyPr>
          <a:lstStyle/>
          <a:p>
            <a:r>
              <a:rPr lang="en-US" sz="3200" dirty="0"/>
              <a:t>Testing a simple service with </a:t>
            </a:r>
            <a:r>
              <a:rPr lang="en-US" sz="3200" b="1" dirty="0">
                <a:solidFill>
                  <a:schemeClr val="bg1"/>
                </a:solidFill>
              </a:rPr>
              <a:t>mocking</a:t>
            </a:r>
            <a:r>
              <a:rPr lang="en-US" sz="3200" dirty="0"/>
              <a:t> in an </a:t>
            </a:r>
            <a:r>
              <a:rPr lang="en-US" sz="3200" b="1" dirty="0">
                <a:solidFill>
                  <a:schemeClr val="bg1"/>
                </a:solidFill>
              </a:rPr>
              <a:t>Spring MVC </a:t>
            </a:r>
            <a:r>
              <a:rPr lang="en-US" sz="3200" dirty="0"/>
              <a:t>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(Act)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B59C6343-C799-4E04-9842-9D13AC3E8A49}"/>
              </a:ext>
            </a:extLst>
          </p:cNvPr>
          <p:cNvSpPr txBox="1">
            <a:spLocks/>
          </p:cNvSpPr>
          <p:nvPr/>
        </p:nvSpPr>
        <p:spPr>
          <a:xfrm>
            <a:off x="307671" y="1922309"/>
            <a:ext cx="11576658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UserServiceTests {</a:t>
            </a:r>
          </a:p>
          <a:p>
            <a:r>
              <a:rPr lang="en-US" sz="22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  @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Test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</a:t>
            </a:r>
            <a:r>
              <a:rPr lang="en-US" sz="22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void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22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2200" dirty="0" err="1" smtClean="0">
                <a:ln w="0">
                  <a:noFill/>
                </a:ln>
                <a:solidFill>
                  <a:schemeClr val="tx1"/>
                </a:solidFill>
                <a:effectLst/>
              </a:rPr>
              <a:t>userService_GetUserWithCorrectUsername_ShouldReturnCorrect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() {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...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    // Act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User actual = userService.getUserByUsername("Pesho");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...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593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45352"/>
          </a:xfrm>
        </p:spPr>
        <p:txBody>
          <a:bodyPr>
            <a:normAutofit/>
          </a:bodyPr>
          <a:lstStyle/>
          <a:p>
            <a:r>
              <a:rPr lang="en-US" sz="3200" dirty="0"/>
              <a:t>Testing a simple service with </a:t>
            </a:r>
            <a:r>
              <a:rPr lang="en-US" sz="3200" b="1" dirty="0">
                <a:solidFill>
                  <a:schemeClr val="bg1"/>
                </a:solidFill>
              </a:rPr>
              <a:t>mocking</a:t>
            </a:r>
            <a:r>
              <a:rPr lang="en-US" sz="3200" dirty="0"/>
              <a:t> in an </a:t>
            </a:r>
            <a:r>
              <a:rPr lang="en-US" sz="3200" b="1" dirty="0">
                <a:solidFill>
                  <a:schemeClr val="bg1"/>
                </a:solidFill>
              </a:rPr>
              <a:t>Spring MVC </a:t>
            </a:r>
            <a:r>
              <a:rPr lang="en-US" sz="3200" dirty="0"/>
              <a:t>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(Assert)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B59C6343-C799-4E04-9842-9D13AC3E8A49}"/>
              </a:ext>
            </a:extLst>
          </p:cNvPr>
          <p:cNvSpPr txBox="1">
            <a:spLocks/>
          </p:cNvSpPr>
          <p:nvPr/>
        </p:nvSpPr>
        <p:spPr>
          <a:xfrm>
            <a:off x="307671" y="1922309"/>
            <a:ext cx="11576658" cy="46193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UserServiceTests {</a:t>
            </a:r>
          </a:p>
          <a:p>
            <a:r>
              <a:rPr lang="en-US" sz="22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  @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Test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</a:t>
            </a:r>
            <a:r>
              <a:rPr lang="en-US" sz="22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void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22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       </a:t>
            </a:r>
            <a:r>
              <a:rPr lang="en-US" sz="2200" dirty="0" err="1" smtClean="0">
                <a:ln w="0">
                  <a:noFill/>
                </a:ln>
                <a:solidFill>
                  <a:schemeClr val="tx1"/>
                </a:solidFill>
                <a:effectLst/>
              </a:rPr>
              <a:t>userService_GetUserWithCorrectUsername_ShouldReturnCorrect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() {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22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...</a:t>
            </a:r>
            <a:endParaRPr lang="en-US" sz="22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2200" i="1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Assert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Assert.assertEquals("Broken...", </a:t>
            </a:r>
            <a:r>
              <a:rPr lang="en-US" sz="22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expected.getId</a:t>
            </a:r>
            <a:r>
              <a:rPr lang="en-US" sz="22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(),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lang="en-US" sz="22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							</a:t>
            </a:r>
            <a:r>
              <a:rPr lang="en-US" sz="2200" dirty="0" err="1" smtClean="0">
                <a:ln w="0">
                  <a:noFill/>
                </a:ln>
                <a:solidFill>
                  <a:schemeClr val="tx1"/>
                </a:solidFill>
                <a:effectLst/>
              </a:rPr>
              <a:t>actual.getId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());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Assert.assertEquals("Broken...", </a:t>
            </a:r>
            <a:r>
              <a:rPr lang="en-US" sz="22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expected.getUsername</a:t>
            </a:r>
            <a:r>
              <a:rPr lang="en-US" sz="22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(),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lang="en-US" sz="22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							</a:t>
            </a:r>
            <a:r>
              <a:rPr lang="en-US" sz="2200" dirty="0" err="1" smtClean="0">
                <a:ln w="0">
                  <a:noFill/>
                </a:ln>
                <a:solidFill>
                  <a:schemeClr val="tx1"/>
                </a:solidFill>
                <a:effectLst/>
              </a:rPr>
              <a:t>actual.getUsername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());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Assert.assertEquals("Broken...", </a:t>
            </a:r>
            <a:r>
              <a:rPr lang="en-US" sz="22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expected.getPassword</a:t>
            </a:r>
            <a:r>
              <a:rPr lang="en-US" sz="22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(),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lang="en-US" sz="22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							</a:t>
            </a:r>
            <a:r>
              <a:rPr lang="en-US" sz="2200" dirty="0" err="1" smtClean="0">
                <a:ln w="0">
                  <a:noFill/>
                </a:ln>
                <a:solidFill>
                  <a:schemeClr val="tx1"/>
                </a:solidFill>
                <a:effectLst/>
              </a:rPr>
              <a:t>actual.getPassword</a:t>
            </a:r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());</a:t>
            </a:r>
          </a:p>
          <a:p>
            <a:r>
              <a:rPr lang="en-US" sz="22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22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}}</a:t>
            </a:r>
            <a:endParaRPr lang="en-US" sz="220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366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1E9C24-E1AB-4D15-87D7-4F15DCFDBA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Web applications </a:t>
            </a:r>
            <a:r>
              <a:rPr lang="en-US" sz="3200" dirty="0"/>
              <a:t>also need testing </a:t>
            </a:r>
            <a:r>
              <a:rPr lang="en-US" sz="3200" dirty="0" smtClean="0"/>
              <a:t>for</a:t>
            </a:r>
            <a:r>
              <a:rPr lang="bg-BG" sz="3200" dirty="0" smtClean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Controllers</a:t>
            </a:r>
          </a:p>
          <a:p>
            <a:pPr lvl="1">
              <a:buClr>
                <a:schemeClr val="tx1"/>
              </a:buClr>
            </a:pPr>
            <a:r>
              <a:rPr lang="en-US" sz="3000" dirty="0" smtClean="0"/>
              <a:t>Services</a:t>
            </a:r>
            <a:endParaRPr lang="bg-BG" sz="3000" dirty="0"/>
          </a:p>
          <a:p>
            <a:pPr lvl="1">
              <a:buClr>
                <a:schemeClr val="tx1"/>
              </a:buClr>
            </a:pPr>
            <a:r>
              <a:rPr lang="en-US" sz="3000" dirty="0"/>
              <a:t>Custom Components </a:t>
            </a:r>
            <a:r>
              <a:rPr lang="en-US" sz="3000" dirty="0" err="1" smtClean="0"/>
              <a:t>etc</a:t>
            </a:r>
            <a:r>
              <a:rPr lang="bg-BG" sz="3000" dirty="0" smtClean="0"/>
              <a:t>.</a:t>
            </a: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1966E3-6B8C-4A84-8923-A6D37BA1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810FBB-DCE2-4FE2-830B-E71C1E413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721" y="3374993"/>
            <a:ext cx="2627349" cy="26087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502166-9C01-4687-A741-683665AA9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3374993"/>
            <a:ext cx="2465510" cy="24655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E4DB56-DE9B-4A62-9D7E-C544B8B2B7C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9" r="12343"/>
          <a:stretch/>
        </p:blipFill>
        <p:spPr>
          <a:xfrm>
            <a:off x="2356174" y="4059000"/>
            <a:ext cx="1990806" cy="163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4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Testing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Unit Testing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Mocking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Arrange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Act 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Assert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1E9C24-E1AB-4D15-87D7-4F15DCFDBA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dirty="0" smtClean="0"/>
              <a:t>Different </a:t>
            </a:r>
            <a:r>
              <a:rPr lang="en-US" sz="3600" b="1" dirty="0">
                <a:solidFill>
                  <a:schemeClr val="bg1"/>
                </a:solidFill>
              </a:rPr>
              <a:t>components</a:t>
            </a:r>
            <a:r>
              <a:rPr lang="en-US" sz="3600" dirty="0"/>
              <a:t> of the application are tested differently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They are tested on different levels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Unit</a:t>
            </a:r>
            <a:r>
              <a:rPr lang="en-US" sz="3200" dirty="0"/>
              <a:t> testing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Integration</a:t>
            </a:r>
            <a:r>
              <a:rPr lang="en-US" sz="3200" dirty="0"/>
              <a:t> testing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End-to-End</a:t>
            </a:r>
            <a:r>
              <a:rPr lang="en-US" sz="3200" dirty="0"/>
              <a:t> testing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Every component of the application must be tested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1966E3-6B8C-4A84-8923-A6D37BA1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68462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Testing the Web Layer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C2A18B-F947-46B3-A590-88462E2364F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045" y="762000"/>
            <a:ext cx="2854519" cy="357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8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45352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UserController</a:t>
            </a:r>
            <a:r>
              <a:rPr lang="en-US" sz="3200" dirty="0" smtClean="0"/>
              <a:t> example</a:t>
            </a: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Controller</a:t>
            </a:r>
            <a:endParaRPr lang="en-US" dirty="0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B59C6343-C799-4E04-9842-9D13AC3E8A49}"/>
              </a:ext>
            </a:extLst>
          </p:cNvPr>
          <p:cNvSpPr txBox="1">
            <a:spLocks/>
          </p:cNvSpPr>
          <p:nvPr/>
        </p:nvSpPr>
        <p:spPr>
          <a:xfrm>
            <a:off x="1332564" y="1809000"/>
            <a:ext cx="8573436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@Controller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@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RequestMapping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("/users")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UserController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i="1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lang="en-US" sz="1600" i="1" dirty="0" smtClean="0">
                <a:ln w="0">
                  <a:noFill/>
                </a:ln>
                <a:solidFill>
                  <a:schemeClr val="accent2"/>
                </a:solidFill>
                <a:effectLst/>
              </a:rPr>
              <a:t>// Inject </a:t>
            </a:r>
            <a:r>
              <a:rPr lang="en-US" sz="1600" i="1" dirty="0" err="1" smtClean="0">
                <a:ln w="0">
                  <a:noFill/>
                </a:ln>
                <a:solidFill>
                  <a:schemeClr val="accent2"/>
                </a:solidFill>
                <a:effectLst/>
              </a:rPr>
              <a:t>UserService</a:t>
            </a:r>
            <a:r>
              <a:rPr lang="en-US" sz="1600" i="1" dirty="0" smtClean="0">
                <a:ln w="0">
                  <a:noFill/>
                </a:ln>
                <a:solidFill>
                  <a:schemeClr val="accent2"/>
                </a:solidFill>
                <a:effectLst/>
              </a:rPr>
              <a:t> in constructor</a:t>
            </a:r>
            <a:endParaRPr lang="en-US" sz="1600" i="1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@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GetMapping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("/{id}")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ModelAndView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getById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(@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PathVariable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("id") Long id,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ModelAndView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modelAndView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modelAndView.addObject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("user",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this.userService.findById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(id));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modelAndView.setViewName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("one");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modelAndView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smtClean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@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GetMapping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("/all")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ModelAndView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findAll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ModelAndView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modelAndView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modelAndView.addObject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("users",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this.userService.findAll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modelAndView.setViewName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("all");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modelAndView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794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request()</a:t>
            </a:r>
          </a:p>
          <a:p>
            <a:pPr lvl="1">
              <a:buClr>
                <a:schemeClr val="tx1"/>
              </a:buClr>
            </a:pPr>
            <a:r>
              <a:rPr lang="en-GB" dirty="0" smtClean="0">
                <a:latin typeface="+mj-lt"/>
              </a:rPr>
              <a:t>Access </a:t>
            </a:r>
            <a:r>
              <a:rPr lang="en-GB" dirty="0">
                <a:latin typeface="+mj-lt"/>
              </a:rPr>
              <a:t>to request-related </a:t>
            </a:r>
            <a:r>
              <a:rPr lang="en-GB" dirty="0" smtClean="0">
                <a:latin typeface="+mj-lt"/>
              </a:rPr>
              <a:t>assertions</a:t>
            </a: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GB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handler()</a:t>
            </a:r>
          </a:p>
          <a:p>
            <a:pPr lvl="1">
              <a:buClr>
                <a:schemeClr val="tx1"/>
              </a:buClr>
            </a:pPr>
            <a:r>
              <a:rPr lang="en-GB" dirty="0">
                <a:latin typeface="+mj-lt"/>
              </a:rPr>
              <a:t>Access to assertions for the handler that handled the </a:t>
            </a:r>
            <a:r>
              <a:rPr lang="en-GB" dirty="0" smtClean="0">
                <a:latin typeface="+mj-lt"/>
              </a:rPr>
              <a:t>request</a:t>
            </a:r>
            <a:endParaRPr lang="en-GB" dirty="0">
              <a:latin typeface="+mj-lt"/>
            </a:endParaRPr>
          </a:p>
          <a:p>
            <a:pPr>
              <a:buClr>
                <a:schemeClr val="tx1"/>
              </a:buClr>
            </a:pPr>
            <a:r>
              <a:rPr lang="en-GB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model()</a:t>
            </a:r>
          </a:p>
          <a:p>
            <a:pPr lvl="1">
              <a:buClr>
                <a:schemeClr val="tx1"/>
              </a:buClr>
            </a:pPr>
            <a:r>
              <a:rPr lang="en-GB" sz="3200" dirty="0">
                <a:latin typeface="+mj-lt"/>
              </a:rPr>
              <a:t>Access to model-related </a:t>
            </a:r>
            <a:r>
              <a:rPr lang="en-GB" sz="3200" dirty="0" smtClean="0">
                <a:latin typeface="+mj-lt"/>
              </a:rPr>
              <a:t>assertions</a:t>
            </a:r>
            <a:endParaRPr lang="en-GB" sz="3200" b="1" dirty="0" smtClean="0">
              <a:solidFill>
                <a:schemeClr val="bg1"/>
              </a:solidFill>
              <a:latin typeface="+mj-lt"/>
            </a:endParaRPr>
          </a:p>
          <a:p>
            <a:pPr>
              <a:buClr>
                <a:schemeClr val="tx1"/>
              </a:buClr>
            </a:pPr>
            <a:r>
              <a:rPr lang="en-GB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view()</a:t>
            </a:r>
          </a:p>
          <a:p>
            <a:pPr lvl="1">
              <a:buClr>
                <a:schemeClr val="tx1"/>
              </a:buClr>
            </a:pPr>
            <a:r>
              <a:rPr lang="en-GB" dirty="0">
                <a:latin typeface="+mj-lt"/>
              </a:rPr>
              <a:t>Access to assertions on the selected view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MockMvcResultMatchers</a:t>
            </a:r>
            <a:r>
              <a:rPr lang="en-US" dirty="0" smtClean="0"/>
              <a:t>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08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flash()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Access to flash attribute </a:t>
            </a:r>
            <a:r>
              <a:rPr lang="en-GB" dirty="0" smtClean="0"/>
              <a:t>assertions</a:t>
            </a:r>
            <a:endParaRPr lang="en-GB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GB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status()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Access to response status </a:t>
            </a:r>
            <a:r>
              <a:rPr lang="en-GB" dirty="0" smtClean="0"/>
              <a:t>assertions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header()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Access to response header assertions</a:t>
            </a:r>
            <a:endParaRPr lang="en-GB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GB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content()</a:t>
            </a:r>
          </a:p>
          <a:p>
            <a:pPr lvl="1">
              <a:buClr>
                <a:schemeClr val="tx1"/>
              </a:buClr>
            </a:pPr>
            <a:r>
              <a:rPr lang="en-GB" dirty="0">
                <a:latin typeface="+mj-lt"/>
              </a:rPr>
              <a:t>Access to response body assertions</a:t>
            </a:r>
            <a:endParaRPr lang="en-GB" dirty="0" smtClean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MockMvcResultMatchers</a:t>
            </a:r>
            <a:r>
              <a:rPr lang="en-US" dirty="0"/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152760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test examples </a:t>
            </a:r>
            <a:endParaRPr lang="en-US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190406" y="1269000"/>
            <a:ext cx="11380359" cy="5310000"/>
          </a:xfrm>
        </p:spPr>
        <p:txBody>
          <a:bodyPr/>
          <a:lstStyle/>
          <a:p>
            <a:r>
              <a:rPr lang="en-US" sz="2200" dirty="0">
                <a:solidFill>
                  <a:schemeClr val="bg1"/>
                </a:solidFill>
              </a:rPr>
              <a:t>@</a:t>
            </a:r>
            <a:r>
              <a:rPr lang="en-US" sz="2200" dirty="0" err="1">
                <a:solidFill>
                  <a:schemeClr val="bg1"/>
                </a:solidFill>
              </a:rPr>
              <a:t>SpringBootTest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@</a:t>
            </a:r>
            <a:r>
              <a:rPr lang="en-US" sz="2200" dirty="0" err="1">
                <a:solidFill>
                  <a:schemeClr val="bg1"/>
                </a:solidFill>
              </a:rPr>
              <a:t>AutoConfigureMockMvc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tx2"/>
                </a:solidFill>
              </a:rPr>
              <a:t>public class </a:t>
            </a:r>
            <a:r>
              <a:rPr lang="en-US" sz="2200" dirty="0" err="1">
                <a:solidFill>
                  <a:schemeClr val="tx2"/>
                </a:solidFill>
              </a:rPr>
              <a:t>UserControllerTests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 smtClean="0">
                <a:solidFill>
                  <a:schemeClr val="tx2"/>
                </a:solidFill>
              </a:rPr>
              <a:t>{</a:t>
            </a:r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>
                <a:solidFill>
                  <a:schemeClr val="tx2"/>
                </a:solidFill>
              </a:rPr>
              <a:t>    </a:t>
            </a:r>
            <a:r>
              <a:rPr lang="en-US" sz="2200" dirty="0">
                <a:solidFill>
                  <a:schemeClr val="bg1"/>
                </a:solidFill>
              </a:rPr>
              <a:t>@</a:t>
            </a:r>
            <a:r>
              <a:rPr lang="en-US" sz="2200" dirty="0" err="1">
                <a:solidFill>
                  <a:schemeClr val="bg1"/>
                </a:solidFill>
              </a:rPr>
              <a:t>Autowired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tx2"/>
                </a:solidFill>
              </a:rPr>
              <a:t>    private </a:t>
            </a:r>
            <a:r>
              <a:rPr lang="en-US" sz="2200" dirty="0" err="1">
                <a:solidFill>
                  <a:schemeClr val="bg1"/>
                </a:solidFill>
              </a:rPr>
              <a:t>MockMvc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 err="1">
                <a:solidFill>
                  <a:schemeClr val="tx2"/>
                </a:solidFill>
              </a:rPr>
              <a:t>mockMvc</a:t>
            </a:r>
            <a:r>
              <a:rPr lang="en-US" sz="2200" dirty="0" smtClean="0">
                <a:solidFill>
                  <a:schemeClr val="tx2"/>
                </a:solidFill>
              </a:rPr>
              <a:t>;</a:t>
            </a:r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>
                <a:solidFill>
                  <a:schemeClr val="tx2"/>
                </a:solidFill>
              </a:rPr>
              <a:t>    @Test</a:t>
            </a:r>
          </a:p>
          <a:p>
            <a:r>
              <a:rPr lang="en-US" sz="2200" dirty="0">
                <a:solidFill>
                  <a:schemeClr val="tx2"/>
                </a:solidFill>
              </a:rPr>
              <a:t>    public void </a:t>
            </a:r>
            <a:r>
              <a:rPr lang="en-US" sz="2200" dirty="0" err="1">
                <a:solidFill>
                  <a:schemeClr val="tx2"/>
                </a:solidFill>
              </a:rPr>
              <a:t>when_getOneStudents_returnFirst</a:t>
            </a:r>
            <a:r>
              <a:rPr lang="en-US" sz="2200" dirty="0">
                <a:solidFill>
                  <a:schemeClr val="tx2"/>
                </a:solidFill>
              </a:rPr>
              <a:t>() throws Exception {</a:t>
            </a:r>
          </a:p>
          <a:p>
            <a:r>
              <a:rPr lang="en-US" sz="2200" dirty="0">
                <a:solidFill>
                  <a:schemeClr val="tx2"/>
                </a:solidFill>
              </a:rPr>
              <a:t>        </a:t>
            </a:r>
            <a:r>
              <a:rPr lang="en-US" sz="2200" dirty="0" err="1">
                <a:solidFill>
                  <a:schemeClr val="tx2"/>
                </a:solidFill>
              </a:rPr>
              <a:t>mockMvc</a:t>
            </a:r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>
                <a:solidFill>
                  <a:schemeClr val="tx2"/>
                </a:solidFill>
              </a:rPr>
              <a:t>                .perform(</a:t>
            </a:r>
            <a:r>
              <a:rPr lang="en-US" sz="2200" dirty="0" err="1">
                <a:solidFill>
                  <a:schemeClr val="tx2"/>
                </a:solidFill>
              </a:rPr>
              <a:t>MockMvcRequestBuilders</a:t>
            </a:r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>
                <a:solidFill>
                  <a:schemeClr val="tx2"/>
                </a:solidFill>
              </a:rPr>
              <a:t>                        .</a:t>
            </a:r>
            <a:r>
              <a:rPr lang="en-US" sz="2200" dirty="0">
                <a:solidFill>
                  <a:schemeClr val="bg1"/>
                </a:solidFill>
              </a:rPr>
              <a:t>get</a:t>
            </a:r>
            <a:r>
              <a:rPr lang="en-US" sz="2200" dirty="0">
                <a:solidFill>
                  <a:schemeClr val="tx2"/>
                </a:solidFill>
              </a:rPr>
              <a:t>("/users/1"))</a:t>
            </a:r>
          </a:p>
          <a:p>
            <a:r>
              <a:rPr lang="en-US" sz="2200" dirty="0">
                <a:solidFill>
                  <a:schemeClr val="tx2"/>
                </a:solidFill>
              </a:rPr>
              <a:t>                .</a:t>
            </a:r>
            <a:r>
              <a:rPr lang="en-US" sz="2200" dirty="0" err="1">
                <a:solidFill>
                  <a:schemeClr val="bg1"/>
                </a:solidFill>
              </a:rPr>
              <a:t>andExpect</a:t>
            </a:r>
            <a:r>
              <a:rPr lang="en-US" sz="2200" dirty="0">
                <a:solidFill>
                  <a:schemeClr val="tx2"/>
                </a:solidFill>
              </a:rPr>
              <a:t>(status().</a:t>
            </a:r>
            <a:r>
              <a:rPr lang="en-US" sz="2200" dirty="0" err="1">
                <a:solidFill>
                  <a:schemeClr val="tx2"/>
                </a:solidFill>
              </a:rPr>
              <a:t>isOk</a:t>
            </a:r>
            <a:r>
              <a:rPr lang="en-US" sz="2200" dirty="0">
                <a:solidFill>
                  <a:schemeClr val="tx2"/>
                </a:solidFill>
              </a:rPr>
              <a:t>())</a:t>
            </a:r>
          </a:p>
          <a:p>
            <a:r>
              <a:rPr lang="en-US" sz="2200" dirty="0">
                <a:solidFill>
                  <a:schemeClr val="tx2"/>
                </a:solidFill>
              </a:rPr>
              <a:t>                .</a:t>
            </a:r>
            <a:r>
              <a:rPr lang="en-US" sz="2200" dirty="0" err="1">
                <a:solidFill>
                  <a:schemeClr val="bg1"/>
                </a:solidFill>
              </a:rPr>
              <a:t>andExpect</a:t>
            </a:r>
            <a:r>
              <a:rPr lang="en-US" sz="2200" dirty="0">
                <a:solidFill>
                  <a:schemeClr val="tx2"/>
                </a:solidFill>
              </a:rPr>
              <a:t>(view().name("one"))</a:t>
            </a:r>
          </a:p>
          <a:p>
            <a:r>
              <a:rPr lang="en-US" sz="2200" dirty="0">
                <a:solidFill>
                  <a:schemeClr val="tx2"/>
                </a:solidFill>
              </a:rPr>
              <a:t>                .</a:t>
            </a:r>
            <a:r>
              <a:rPr lang="en-US" sz="2200" dirty="0" err="1">
                <a:solidFill>
                  <a:schemeClr val="bg1"/>
                </a:solidFill>
              </a:rPr>
              <a:t>andExpect</a:t>
            </a:r>
            <a:r>
              <a:rPr lang="en-US" sz="2200" dirty="0">
                <a:solidFill>
                  <a:schemeClr val="tx2"/>
                </a:solidFill>
              </a:rPr>
              <a:t>(model().</a:t>
            </a:r>
            <a:r>
              <a:rPr lang="en-US" sz="2200" dirty="0" err="1">
                <a:solidFill>
                  <a:schemeClr val="tx2"/>
                </a:solidFill>
              </a:rPr>
              <a:t>attributeExists</a:t>
            </a:r>
            <a:r>
              <a:rPr lang="en-US" sz="2200" dirty="0">
                <a:solidFill>
                  <a:schemeClr val="tx2"/>
                </a:solidFill>
              </a:rPr>
              <a:t>("user"));</a:t>
            </a:r>
          </a:p>
          <a:p>
            <a:r>
              <a:rPr lang="en-US" sz="2200" dirty="0" smtClean="0">
                <a:solidFill>
                  <a:schemeClr val="tx2"/>
                </a:solidFill>
              </a:rPr>
              <a:t>}</a:t>
            </a:r>
            <a:endParaRPr lang="en-US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71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test examples (2) </a:t>
            </a:r>
            <a:endParaRPr lang="en-US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190406" y="1269000"/>
            <a:ext cx="11380359" cy="5065590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@</a:t>
            </a:r>
            <a:r>
              <a:rPr lang="en-US" sz="2000" dirty="0" err="1">
                <a:solidFill>
                  <a:schemeClr val="bg1"/>
                </a:solidFill>
              </a:rPr>
              <a:t>SpringBootTest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@</a:t>
            </a:r>
            <a:r>
              <a:rPr lang="en-US" sz="2000" dirty="0" err="1">
                <a:solidFill>
                  <a:schemeClr val="bg1"/>
                </a:solidFill>
              </a:rPr>
              <a:t>AutoConfigureMockMvc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public class </a:t>
            </a:r>
            <a:r>
              <a:rPr lang="en-US" sz="2000" dirty="0" err="1">
                <a:solidFill>
                  <a:schemeClr val="tx2"/>
                </a:solidFill>
              </a:rPr>
              <a:t>AuthorsControllerTest</a:t>
            </a:r>
            <a:r>
              <a:rPr lang="en-US" sz="2000" dirty="0">
                <a:solidFill>
                  <a:schemeClr val="tx2"/>
                </a:solidFill>
              </a:rPr>
              <a:t> {</a:t>
            </a:r>
          </a:p>
          <a:p>
            <a:r>
              <a:rPr lang="en-US" sz="2000" dirty="0">
                <a:solidFill>
                  <a:schemeClr val="tx2"/>
                </a:solidFill>
              </a:rPr>
              <a:t>	</a:t>
            </a:r>
            <a:r>
              <a:rPr lang="en-US" sz="2000" i="1" dirty="0">
                <a:solidFill>
                  <a:schemeClr val="accent2"/>
                </a:solidFill>
              </a:rPr>
              <a:t>// @</a:t>
            </a:r>
            <a:r>
              <a:rPr lang="en-US" sz="2000" i="1" dirty="0" err="1">
                <a:solidFill>
                  <a:schemeClr val="accent2"/>
                </a:solidFill>
              </a:rPr>
              <a:t>Autowired</a:t>
            </a:r>
            <a:r>
              <a:rPr lang="en-US" sz="2000" i="1" dirty="0">
                <a:solidFill>
                  <a:schemeClr val="accent2"/>
                </a:solidFill>
              </a:rPr>
              <a:t> </a:t>
            </a:r>
            <a:r>
              <a:rPr lang="en-US" sz="2000" i="1" dirty="0" err="1">
                <a:solidFill>
                  <a:schemeClr val="accent2"/>
                </a:solidFill>
              </a:rPr>
              <a:t>MockMvc</a:t>
            </a:r>
            <a:r>
              <a:rPr lang="en-US" sz="2000" i="1" dirty="0">
                <a:solidFill>
                  <a:schemeClr val="accent2"/>
                </a:solidFill>
              </a:rPr>
              <a:t> and </a:t>
            </a:r>
            <a:r>
              <a:rPr lang="en-US" sz="2000" i="1" dirty="0" err="1">
                <a:solidFill>
                  <a:schemeClr val="accent2"/>
                </a:solidFill>
              </a:rPr>
              <a:t>AuthorRepository</a:t>
            </a:r>
            <a:r>
              <a:rPr lang="en-US" sz="2000" i="1" dirty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@</a:t>
            </a:r>
            <a:r>
              <a:rPr lang="en-US" sz="2000" dirty="0" err="1">
                <a:solidFill>
                  <a:schemeClr val="bg1"/>
                </a:solidFill>
              </a:rPr>
              <a:t>BeforeEach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  public void </a:t>
            </a:r>
            <a:r>
              <a:rPr lang="en-US" sz="2000" dirty="0" err="1">
                <a:solidFill>
                  <a:schemeClr val="tx2"/>
                </a:solidFill>
              </a:rPr>
              <a:t>setUp</a:t>
            </a:r>
            <a:r>
              <a:rPr lang="en-US" sz="2000" dirty="0">
                <a:solidFill>
                  <a:schemeClr val="tx2"/>
                </a:solidFill>
              </a:rPr>
              <a:t>() </a:t>
            </a:r>
            <a:r>
              <a:rPr lang="en-US" sz="2000" dirty="0" smtClean="0">
                <a:solidFill>
                  <a:schemeClr val="tx2"/>
                </a:solidFill>
              </a:rPr>
              <a:t>{ </a:t>
            </a:r>
            <a:r>
              <a:rPr lang="en-US" sz="2000" i="1" dirty="0" smtClean="0">
                <a:solidFill>
                  <a:schemeClr val="accent2"/>
                </a:solidFill>
              </a:rPr>
              <a:t>// </a:t>
            </a:r>
            <a:r>
              <a:rPr lang="en-US" sz="2000" i="1" dirty="0">
                <a:solidFill>
                  <a:schemeClr val="accent2"/>
                </a:solidFill>
              </a:rPr>
              <a:t>Add two test authors in </a:t>
            </a:r>
            <a:r>
              <a:rPr lang="en-US" sz="2000" i="1" dirty="0" smtClean="0">
                <a:solidFill>
                  <a:schemeClr val="accent2"/>
                </a:solidFill>
              </a:rPr>
              <a:t>repository </a:t>
            </a:r>
            <a:r>
              <a:rPr lang="en-US" sz="2000" dirty="0" smtClean="0">
                <a:solidFill>
                  <a:schemeClr val="tx2"/>
                </a:solidFill>
              </a:rPr>
              <a:t>}</a:t>
            </a: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@</a:t>
            </a:r>
            <a:r>
              <a:rPr lang="en-US" sz="2000" dirty="0" err="1">
                <a:solidFill>
                  <a:schemeClr val="bg1"/>
                </a:solidFill>
              </a:rPr>
              <a:t>AfterEach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  public void </a:t>
            </a:r>
            <a:r>
              <a:rPr lang="en-US" sz="2000" dirty="0" err="1">
                <a:solidFill>
                  <a:schemeClr val="tx2"/>
                </a:solidFill>
              </a:rPr>
              <a:t>tearDown</a:t>
            </a:r>
            <a:r>
              <a:rPr lang="en-US" sz="2000" dirty="0">
                <a:solidFill>
                  <a:schemeClr val="tx2"/>
                </a:solidFill>
              </a:rPr>
              <a:t>() </a:t>
            </a:r>
            <a:r>
              <a:rPr lang="en-US" sz="2000" dirty="0" smtClean="0">
                <a:solidFill>
                  <a:schemeClr val="tx2"/>
                </a:solidFill>
              </a:rPr>
              <a:t>{ </a:t>
            </a:r>
            <a:r>
              <a:rPr lang="en-US" sz="2000" dirty="0" err="1" smtClean="0">
                <a:solidFill>
                  <a:schemeClr val="tx2"/>
                </a:solidFill>
              </a:rPr>
              <a:t>authorRepository.deleteAll</a:t>
            </a:r>
            <a:r>
              <a:rPr lang="en-US" sz="2000" dirty="0" smtClean="0">
                <a:solidFill>
                  <a:schemeClr val="tx2"/>
                </a:solidFill>
              </a:rPr>
              <a:t>(); }</a:t>
            </a: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  @Test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public void </a:t>
            </a:r>
            <a:r>
              <a:rPr lang="en-US" sz="2000" dirty="0" err="1">
                <a:solidFill>
                  <a:schemeClr val="tx2"/>
                </a:solidFill>
              </a:rPr>
              <a:t>testGetAuthorsCorrect</a:t>
            </a:r>
            <a:r>
              <a:rPr lang="en-US" sz="2000" dirty="0">
                <a:solidFill>
                  <a:schemeClr val="tx2"/>
                </a:solidFill>
              </a:rPr>
              <a:t>() throws Exception {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</a:t>
            </a:r>
            <a:r>
              <a:rPr lang="en-US" sz="2000" dirty="0" err="1">
                <a:solidFill>
                  <a:schemeClr val="tx2"/>
                </a:solidFill>
              </a:rPr>
              <a:t>this.mockMvc.perform</a:t>
            </a:r>
            <a:r>
              <a:rPr lang="en-US" sz="2000" dirty="0">
                <a:solidFill>
                  <a:schemeClr val="tx2"/>
                </a:solidFill>
              </a:rPr>
              <a:t>(get("/authors")).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    </a:t>
            </a:r>
            <a:r>
              <a:rPr lang="en-US" sz="2000" dirty="0" err="1">
                <a:solidFill>
                  <a:schemeClr val="tx2"/>
                </a:solidFill>
              </a:rPr>
              <a:t>andExpect</a:t>
            </a:r>
            <a:r>
              <a:rPr lang="en-US" sz="2000" dirty="0">
                <a:solidFill>
                  <a:schemeClr val="tx2"/>
                </a:solidFill>
              </a:rPr>
              <a:t>(status().</a:t>
            </a:r>
            <a:r>
              <a:rPr lang="en-US" sz="2000" dirty="0" err="1">
                <a:solidFill>
                  <a:schemeClr val="tx2"/>
                </a:solidFill>
              </a:rPr>
              <a:t>isOk</a:t>
            </a:r>
            <a:r>
              <a:rPr lang="en-US" sz="2000" dirty="0">
                <a:solidFill>
                  <a:schemeClr val="tx2"/>
                </a:solidFill>
              </a:rPr>
              <a:t>()).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    </a:t>
            </a:r>
            <a:r>
              <a:rPr lang="en-US" sz="2000" dirty="0" err="1">
                <a:solidFill>
                  <a:schemeClr val="tx2"/>
                </a:solidFill>
              </a:rPr>
              <a:t>andExpect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jsonPath</a:t>
            </a:r>
            <a:r>
              <a:rPr lang="en-US" sz="2000" dirty="0">
                <a:solidFill>
                  <a:schemeClr val="tx2"/>
                </a:solidFill>
              </a:rPr>
              <a:t>("</a:t>
            </a:r>
            <a:r>
              <a:rPr lang="en-US" sz="2000" dirty="0">
                <a:solidFill>
                  <a:schemeClr val="bg1"/>
                </a:solidFill>
              </a:rPr>
              <a:t>$</a:t>
            </a:r>
            <a:r>
              <a:rPr lang="en-US" sz="2000" dirty="0">
                <a:solidFill>
                  <a:schemeClr val="tx2"/>
                </a:solidFill>
              </a:rPr>
              <a:t>", </a:t>
            </a:r>
            <a:r>
              <a:rPr lang="en-US" sz="2000" dirty="0" err="1">
                <a:solidFill>
                  <a:schemeClr val="tx2"/>
                </a:solidFill>
              </a:rPr>
              <a:t>hasSize</a:t>
            </a:r>
            <a:r>
              <a:rPr lang="en-US" sz="2000" dirty="0">
                <a:solidFill>
                  <a:schemeClr val="tx2"/>
                </a:solidFill>
              </a:rPr>
              <a:t>(2))).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    </a:t>
            </a:r>
            <a:r>
              <a:rPr lang="en-US" sz="2000" dirty="0" err="1">
                <a:solidFill>
                  <a:schemeClr val="tx2"/>
                </a:solidFill>
              </a:rPr>
              <a:t>andExpect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jsonPath</a:t>
            </a:r>
            <a:r>
              <a:rPr lang="en-US" sz="2000" dirty="0">
                <a:solidFill>
                  <a:schemeClr val="tx2"/>
                </a:solidFill>
              </a:rPr>
              <a:t>("</a:t>
            </a:r>
            <a:r>
              <a:rPr lang="en-US" sz="2000" dirty="0">
                <a:solidFill>
                  <a:schemeClr val="bg1"/>
                </a:solidFill>
              </a:rPr>
              <a:t>$</a:t>
            </a:r>
            <a:r>
              <a:rPr lang="en-US" sz="2000" dirty="0">
                <a:solidFill>
                  <a:schemeClr val="tx2"/>
                </a:solidFill>
              </a:rPr>
              <a:t>.[0].name", is(author1Name))).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    </a:t>
            </a:r>
            <a:r>
              <a:rPr lang="en-US" sz="2000" dirty="0" err="1">
                <a:solidFill>
                  <a:schemeClr val="tx2"/>
                </a:solidFill>
              </a:rPr>
              <a:t>andExpect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jsonPath</a:t>
            </a:r>
            <a:r>
              <a:rPr lang="en-US" sz="2000" dirty="0">
                <a:solidFill>
                  <a:schemeClr val="tx2"/>
                </a:solidFill>
              </a:rPr>
              <a:t>("</a:t>
            </a:r>
            <a:r>
              <a:rPr lang="en-US" sz="2000" dirty="0">
                <a:solidFill>
                  <a:schemeClr val="bg1"/>
                </a:solidFill>
              </a:rPr>
              <a:t>$</a:t>
            </a:r>
            <a:r>
              <a:rPr lang="en-US" sz="2000" dirty="0">
                <a:solidFill>
                  <a:schemeClr val="tx2"/>
                </a:solidFill>
              </a:rPr>
              <a:t>.[1].name", is(author2Name</a:t>
            </a:r>
            <a:r>
              <a:rPr lang="en-US" sz="2000" dirty="0" smtClean="0">
                <a:solidFill>
                  <a:schemeClr val="tx2"/>
                </a:solidFill>
              </a:rPr>
              <a:t>)));  }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45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Testing with </a:t>
            </a:r>
            <a:r>
              <a:rPr lang="en-US" dirty="0" err="1" smtClean="0"/>
              <a:t>MockUser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Specific </a:t>
            </a:r>
            <a:r>
              <a:rPr lang="en-US" dirty="0"/>
              <a:t>Roles</a:t>
            </a:r>
          </a:p>
          <a:p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test examples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623942" y="1854000"/>
            <a:ext cx="10949531" cy="1949866"/>
          </a:xfrm>
        </p:spPr>
        <p:txBody>
          <a:bodyPr/>
          <a:lstStyle/>
          <a:p>
            <a:r>
              <a:rPr lang="en-US" sz="1800" dirty="0">
                <a:solidFill>
                  <a:schemeClr val="tx2"/>
                </a:solidFill>
              </a:rPr>
              <a:t>@Test</a:t>
            </a:r>
          </a:p>
          <a:p>
            <a:r>
              <a:rPr lang="en-US" sz="1800" dirty="0">
                <a:solidFill>
                  <a:schemeClr val="bg1"/>
                </a:solidFill>
              </a:rPr>
              <a:t>@</a:t>
            </a:r>
            <a:r>
              <a:rPr lang="en-US" sz="1800" dirty="0" err="1">
                <a:solidFill>
                  <a:schemeClr val="bg1"/>
                </a:solidFill>
              </a:rPr>
              <a:t>WithMockUser</a:t>
            </a:r>
            <a:r>
              <a:rPr lang="en-US" sz="1800" dirty="0">
                <a:solidFill>
                  <a:schemeClr val="tx2"/>
                </a:solidFill>
              </a:rPr>
              <a:t>("</a:t>
            </a:r>
            <a:r>
              <a:rPr lang="en-US" sz="1800" dirty="0" err="1">
                <a:solidFill>
                  <a:schemeClr val="tx2"/>
                </a:solidFill>
              </a:rPr>
              <a:t>customUsername</a:t>
            </a:r>
            <a:r>
              <a:rPr lang="en-US" sz="1800" dirty="0">
                <a:solidFill>
                  <a:schemeClr val="tx2"/>
                </a:solidFill>
              </a:rPr>
              <a:t>")</a:t>
            </a:r>
          </a:p>
          <a:p>
            <a:r>
              <a:rPr lang="en-US" sz="1800" dirty="0">
                <a:solidFill>
                  <a:schemeClr val="tx2"/>
                </a:solidFill>
              </a:rPr>
              <a:t>public void </a:t>
            </a:r>
            <a:r>
              <a:rPr lang="en-US" sz="1800" dirty="0" err="1">
                <a:solidFill>
                  <a:schemeClr val="tx2"/>
                </a:solidFill>
              </a:rPr>
              <a:t>getMessageWithMockUserCustomUsername</a:t>
            </a:r>
            <a:r>
              <a:rPr lang="en-US" sz="1800" dirty="0">
                <a:solidFill>
                  <a:schemeClr val="tx2"/>
                </a:solidFill>
              </a:rPr>
              <a:t>() {</a:t>
            </a:r>
          </a:p>
          <a:p>
            <a:r>
              <a:rPr lang="en-US" sz="1800" dirty="0">
                <a:solidFill>
                  <a:schemeClr val="tx2"/>
                </a:solidFill>
              </a:rPr>
              <a:t>	String message = </a:t>
            </a:r>
            <a:r>
              <a:rPr lang="en-US" sz="1800" dirty="0" err="1">
                <a:solidFill>
                  <a:schemeClr val="tx2"/>
                </a:solidFill>
              </a:rPr>
              <a:t>messageService.getMessage</a:t>
            </a:r>
            <a:r>
              <a:rPr lang="en-US" sz="1800" dirty="0">
                <a:solidFill>
                  <a:schemeClr val="tx2"/>
                </a:solidFill>
              </a:rPr>
              <a:t>();</a:t>
            </a:r>
          </a:p>
          <a:p>
            <a:r>
              <a:rPr lang="en-US" sz="1800" dirty="0">
                <a:solidFill>
                  <a:schemeClr val="tx2"/>
                </a:solidFill>
              </a:rPr>
              <a:t>...</a:t>
            </a:r>
          </a:p>
          <a:p>
            <a:r>
              <a:rPr lang="en-US" sz="18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Текстов контейнер 6"/>
          <p:cNvSpPr txBox="1">
            <a:spLocks/>
          </p:cNvSpPr>
          <p:nvPr/>
        </p:nvSpPr>
        <p:spPr>
          <a:xfrm>
            <a:off x="621236" y="4572477"/>
            <a:ext cx="10949531" cy="19498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</a:rPr>
              <a:t>@Test</a:t>
            </a:r>
          </a:p>
          <a:p>
            <a:r>
              <a:rPr lang="en-US" sz="1800" dirty="0">
                <a:solidFill>
                  <a:schemeClr val="bg1"/>
                </a:solidFill>
              </a:rPr>
              <a:t>@</a:t>
            </a:r>
            <a:r>
              <a:rPr lang="en-US" sz="1800" dirty="0" err="1">
                <a:solidFill>
                  <a:schemeClr val="bg1"/>
                </a:solidFill>
              </a:rPr>
              <a:t>WithMockUser</a:t>
            </a:r>
            <a:r>
              <a:rPr lang="en-US" sz="1800" dirty="0">
                <a:solidFill>
                  <a:schemeClr val="tx2"/>
                </a:solidFill>
              </a:rPr>
              <a:t>(username="</a:t>
            </a:r>
            <a:r>
              <a:rPr lang="en-US" sz="1800" dirty="0" err="1">
                <a:solidFill>
                  <a:schemeClr val="tx2"/>
                </a:solidFill>
              </a:rPr>
              <a:t>admin",</a:t>
            </a:r>
            <a:r>
              <a:rPr lang="en-US" sz="1800" dirty="0" err="1">
                <a:solidFill>
                  <a:schemeClr val="bg1"/>
                </a:solidFill>
              </a:rPr>
              <a:t>roles</a:t>
            </a:r>
            <a:r>
              <a:rPr lang="en-US" sz="1800" dirty="0">
                <a:solidFill>
                  <a:schemeClr val="tx2"/>
                </a:solidFill>
              </a:rPr>
              <a:t>={"USER","ADMIN"})</a:t>
            </a:r>
          </a:p>
          <a:p>
            <a:r>
              <a:rPr lang="en-US" sz="1800" dirty="0">
                <a:solidFill>
                  <a:schemeClr val="tx2"/>
                </a:solidFill>
              </a:rPr>
              <a:t>public void </a:t>
            </a:r>
            <a:r>
              <a:rPr lang="en-US" sz="1800" dirty="0" err="1">
                <a:solidFill>
                  <a:schemeClr val="tx2"/>
                </a:solidFill>
              </a:rPr>
              <a:t>getMessageWithMockUserCustomUser</a:t>
            </a:r>
            <a:r>
              <a:rPr lang="en-US" sz="1800" dirty="0">
                <a:solidFill>
                  <a:schemeClr val="tx2"/>
                </a:solidFill>
              </a:rPr>
              <a:t>() {</a:t>
            </a:r>
          </a:p>
          <a:p>
            <a:r>
              <a:rPr lang="en-US" sz="1800" dirty="0">
                <a:solidFill>
                  <a:schemeClr val="tx2"/>
                </a:solidFill>
              </a:rPr>
              <a:t>	String message = </a:t>
            </a:r>
            <a:r>
              <a:rPr lang="en-US" sz="1800" dirty="0" err="1">
                <a:solidFill>
                  <a:schemeClr val="tx2"/>
                </a:solidFill>
              </a:rPr>
              <a:t>messageService.getMessage</a:t>
            </a:r>
            <a:r>
              <a:rPr lang="en-US" sz="1800" dirty="0">
                <a:solidFill>
                  <a:schemeClr val="tx2"/>
                </a:solidFill>
              </a:rPr>
              <a:t>();</a:t>
            </a:r>
          </a:p>
          <a:p>
            <a:r>
              <a:rPr lang="en-US" sz="1800" dirty="0">
                <a:solidFill>
                  <a:schemeClr val="tx2"/>
                </a:solidFill>
              </a:rPr>
              <a:t>	...</a:t>
            </a:r>
          </a:p>
          <a:p>
            <a:r>
              <a:rPr lang="en-US" sz="1800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159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When testing saving in </a:t>
            </a:r>
            <a:r>
              <a:rPr lang="en-US" dirty="0" err="1"/>
              <a:t>db</a:t>
            </a:r>
            <a:r>
              <a:rPr lang="en-US" dirty="0"/>
              <a:t> methods, we can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</a:t>
            </a:r>
            <a:r>
              <a:rPr lang="en-US" dirty="0"/>
              <a:t>Embedded database</a:t>
            </a:r>
            <a:r>
              <a:rPr lang="en-US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 smtClean="0"/>
              <a:t>Just adding </a:t>
            </a:r>
            <a:r>
              <a:rPr lang="en-US" sz="3400" b="1" dirty="0">
                <a:solidFill>
                  <a:schemeClr val="bg1"/>
                </a:solidFill>
              </a:rPr>
              <a:t>@</a:t>
            </a:r>
            <a:r>
              <a:rPr lang="en-US" sz="3400" b="1" dirty="0" err="1" smtClean="0">
                <a:solidFill>
                  <a:schemeClr val="bg1"/>
                </a:solidFill>
              </a:rPr>
              <a:t>AutoConfigureTestDatabase</a:t>
            </a:r>
            <a:endParaRPr lang="en-US" sz="3400" b="1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test examples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471000" y="3519000"/>
            <a:ext cx="11082840" cy="2385000"/>
          </a:xfrm>
        </p:spPr>
        <p:txBody>
          <a:bodyPr/>
          <a:lstStyle/>
          <a:p>
            <a:r>
              <a:rPr lang="en-US" sz="2200" dirty="0" smtClean="0">
                <a:solidFill>
                  <a:schemeClr val="tx2"/>
                </a:solidFill>
              </a:rPr>
              <a:t>@</a:t>
            </a:r>
            <a:r>
              <a:rPr lang="en-US" sz="2200" dirty="0" err="1">
                <a:solidFill>
                  <a:schemeClr val="tx2"/>
                </a:solidFill>
              </a:rPr>
              <a:t>SpringBootTest</a:t>
            </a:r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>
                <a:solidFill>
                  <a:schemeClr val="tx2"/>
                </a:solidFill>
              </a:rPr>
              <a:t>@</a:t>
            </a:r>
            <a:r>
              <a:rPr lang="en-US" sz="2200" dirty="0" err="1">
                <a:solidFill>
                  <a:schemeClr val="tx2"/>
                </a:solidFill>
              </a:rPr>
              <a:t>AutoConfigureMockMvc</a:t>
            </a:r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>
                <a:solidFill>
                  <a:schemeClr val="tx2"/>
                </a:solidFill>
              </a:rPr>
              <a:t>@</a:t>
            </a:r>
            <a:r>
              <a:rPr lang="en-US" sz="2200" dirty="0" err="1">
                <a:solidFill>
                  <a:schemeClr val="bg1"/>
                </a:solidFill>
              </a:rPr>
              <a:t>AutoConfigureTestDatabase</a:t>
            </a:r>
            <a:r>
              <a:rPr lang="en-US" sz="2200" dirty="0">
                <a:solidFill>
                  <a:schemeClr val="tx2"/>
                </a:solidFill>
              </a:rPr>
              <a:t>(connection = EmbeddedDatabaseConnection.H2)</a:t>
            </a:r>
          </a:p>
          <a:p>
            <a:r>
              <a:rPr lang="en-US" sz="2200" dirty="0">
                <a:solidFill>
                  <a:schemeClr val="tx2"/>
                </a:solidFill>
              </a:rPr>
              <a:t>public class </a:t>
            </a:r>
            <a:r>
              <a:rPr lang="en-US" sz="2200" dirty="0" err="1">
                <a:solidFill>
                  <a:schemeClr val="tx2"/>
                </a:solidFill>
              </a:rPr>
              <a:t>UserControllerTests</a:t>
            </a:r>
            <a:r>
              <a:rPr lang="en-US" sz="2200" dirty="0">
                <a:solidFill>
                  <a:schemeClr val="tx2"/>
                </a:solidFill>
              </a:rPr>
              <a:t> { </a:t>
            </a:r>
            <a:endParaRPr lang="en-US" sz="2200" dirty="0" smtClean="0">
              <a:solidFill>
                <a:schemeClr val="tx2"/>
              </a:solidFill>
            </a:endParaRPr>
          </a:p>
          <a:p>
            <a:r>
              <a:rPr lang="en-US" sz="2200" dirty="0" smtClean="0">
                <a:solidFill>
                  <a:schemeClr val="tx2"/>
                </a:solidFill>
              </a:rPr>
              <a:t>	</a:t>
            </a:r>
            <a:r>
              <a:rPr lang="en-US" sz="2200" dirty="0" smtClean="0">
                <a:solidFill>
                  <a:schemeClr val="accent2"/>
                </a:solidFill>
              </a:rPr>
              <a:t>// Tests</a:t>
            </a:r>
          </a:p>
          <a:p>
            <a:r>
              <a:rPr lang="en-US" sz="2200" dirty="0" smtClean="0">
                <a:solidFill>
                  <a:schemeClr val="tx2"/>
                </a:solidFill>
              </a:rPr>
              <a:t>}</a:t>
            </a:r>
            <a:endParaRPr lang="en-US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61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1E9C24-E1AB-4D15-87D7-4F15DCFDBA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There are also different concepts and practices of test development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Code-first</a:t>
            </a:r>
            <a:r>
              <a:rPr lang="en-US" sz="3400" dirty="0"/>
              <a:t> approach (The usual Development)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Test-first</a:t>
            </a:r>
            <a:r>
              <a:rPr lang="en-US" sz="3400" dirty="0"/>
              <a:t> approach (Test-Driven Development</a:t>
            </a:r>
            <a:r>
              <a:rPr lang="en-US" sz="3400" dirty="0" smtClean="0"/>
              <a:t>)</a:t>
            </a:r>
            <a:endParaRPr lang="en-US" sz="3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1966E3-6B8C-4A84-8923-A6D37BA1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15F278-167C-4B69-87D1-4FA8911BC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000" y="3894437"/>
            <a:ext cx="3094626" cy="236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9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6600" b="1" u="sng" dirty="0">
                <a:solidFill>
                  <a:schemeClr val="bg1"/>
                </a:solidFill>
              </a:rPr>
              <a:t>sli.do</a:t>
            </a: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9600" b="1" dirty="0"/>
              <a:t>#</a:t>
            </a:r>
            <a:r>
              <a:rPr lang="en-US" sz="9600" b="1" noProof="1"/>
              <a:t>java-web</a:t>
            </a:r>
            <a:endParaRPr lang="en-US" sz="5400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1E9C24-E1AB-4D15-87D7-4F15DCFDBA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 smtClean="0"/>
              <a:t>Each </a:t>
            </a:r>
            <a:r>
              <a:rPr lang="en-US" sz="3200" dirty="0"/>
              <a:t>has its own </a:t>
            </a:r>
            <a:r>
              <a:rPr lang="en-US" sz="3200" b="1" dirty="0">
                <a:solidFill>
                  <a:schemeClr val="accent2"/>
                </a:solidFill>
              </a:rPr>
              <a:t>advantages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rgbClr val="FF0000"/>
                </a:solidFill>
              </a:rPr>
              <a:t>disadvantages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Code-first</a:t>
            </a:r>
            <a:r>
              <a:rPr lang="en-US" sz="3000" dirty="0"/>
              <a:t> approach ensures </a:t>
            </a:r>
            <a:r>
              <a:rPr lang="en-US" sz="3000" b="1" dirty="0">
                <a:solidFill>
                  <a:schemeClr val="accent2"/>
                </a:solidFill>
              </a:rPr>
              <a:t>flexibility</a:t>
            </a:r>
            <a:r>
              <a:rPr lang="en-US" sz="3000" dirty="0"/>
              <a:t> &amp; </a:t>
            </a:r>
            <a:r>
              <a:rPr lang="en-US" sz="3000" b="1" dirty="0">
                <a:solidFill>
                  <a:schemeClr val="accent2"/>
                </a:solidFill>
              </a:rPr>
              <a:t>fast</a:t>
            </a:r>
            <a:r>
              <a:rPr lang="en-US" sz="3000" dirty="0"/>
              <a:t> development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Code-first</a:t>
            </a:r>
            <a:r>
              <a:rPr lang="en-US" sz="3000" dirty="0"/>
              <a:t> approach requires </a:t>
            </a:r>
            <a:r>
              <a:rPr lang="en-US" sz="3000" b="1" dirty="0">
                <a:solidFill>
                  <a:srgbClr val="FF0000"/>
                </a:solidFill>
              </a:rPr>
              <a:t>additional refactoring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Test-first</a:t>
            </a:r>
            <a:r>
              <a:rPr lang="en-US" sz="3000" dirty="0"/>
              <a:t> approach ensures </a:t>
            </a:r>
            <a:r>
              <a:rPr lang="en-US" sz="3000" b="1" dirty="0">
                <a:solidFill>
                  <a:schemeClr val="accent2"/>
                </a:solidFill>
              </a:rPr>
              <a:t>quality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accent2"/>
                </a:solidFill>
              </a:rPr>
              <a:t>edge case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accent2"/>
                </a:solidFill>
              </a:rPr>
              <a:t>coverage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Test-first</a:t>
            </a:r>
            <a:r>
              <a:rPr lang="en-US" sz="3000" dirty="0"/>
              <a:t> approach is </a:t>
            </a:r>
            <a:r>
              <a:rPr lang="en-US" sz="3000" b="1" dirty="0">
                <a:solidFill>
                  <a:srgbClr val="FF0000"/>
                </a:solidFill>
              </a:rPr>
              <a:t>complicated</a:t>
            </a:r>
            <a:r>
              <a:rPr lang="en-US" sz="3000" dirty="0"/>
              <a:t> and is an "</a:t>
            </a:r>
            <a:r>
              <a:rPr lang="en-US" sz="3000" b="1" dirty="0">
                <a:solidFill>
                  <a:srgbClr val="FF0000"/>
                </a:solidFill>
              </a:rPr>
              <a:t>initial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b="1" dirty="0">
                <a:solidFill>
                  <a:srgbClr val="FF0000"/>
                </a:solidFill>
              </a:rPr>
              <a:t>delay</a:t>
            </a:r>
            <a:r>
              <a:rPr lang="en-US" sz="3000" dirty="0"/>
              <a:t>"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1966E3-6B8C-4A84-8923-A6D37BA1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r>
              <a:rPr lang="bg-BG" dirty="0" smtClean="0"/>
              <a:t> (2)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918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B387DE-B317-46F9-AB78-EB3F1F71DB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of the most common levels of Software Testing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68C879-D645-4CC6-AC02-8762A08C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/>
              <a:t>levels of Software Testing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70D698-1BBC-4491-83AC-5E8C6AB3B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006905"/>
              </p:ext>
            </p:extLst>
          </p:nvPr>
        </p:nvGraphicFramePr>
        <p:xfrm>
          <a:off x="627251" y="2207908"/>
          <a:ext cx="10944398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3267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7891131">
                  <a:extLst>
                    <a:ext uri="{9D8B030D-6E8A-4147-A177-3AD203B41FA5}">
                      <a16:colId xmlns:a16="http://schemas.microsoft.com/office/drawing/2014/main" val="3844381778"/>
                    </a:ext>
                  </a:extLst>
                </a:gridCol>
              </a:tblGrid>
              <a:tr h="523603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Testing Level</a:t>
                      </a:r>
                      <a:endParaRPr lang="en-US" sz="3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Description</a:t>
                      </a:r>
                      <a:endParaRPr lang="en-US" sz="3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Unit Testing</a:t>
                      </a:r>
                      <a:endParaRPr lang="en-US" sz="2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2400" noProof="1"/>
                        <a:t>Tests </a:t>
                      </a:r>
                      <a:r>
                        <a:rPr lang="en-US" sz="2400" noProof="1" smtClean="0"/>
                        <a:t>Individual </a:t>
                      </a:r>
                      <a:r>
                        <a:rPr lang="en-US" sz="2400" noProof="1"/>
                        <a:t>components of code, independent from the infrastructure</a:t>
                      </a:r>
                      <a:endParaRPr lang="en-US" sz="2400" b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Component Testing</a:t>
                      </a:r>
                      <a:endParaRPr lang="en-US" sz="2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2400" noProof="1"/>
                        <a:t>Testing of multiple functionalities (a single component)</a:t>
                      </a:r>
                      <a:endParaRPr lang="en-US" sz="2400" b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980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Integration Testing</a:t>
                      </a:r>
                      <a:endParaRPr lang="en-US" sz="2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2400" noProof="1"/>
                        <a:t>Testing of all integrated modules to verify the combined functionality</a:t>
                      </a:r>
                      <a:endParaRPr lang="en-US" sz="2400" b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612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System Testing</a:t>
                      </a:r>
                      <a:endParaRPr lang="en-US" sz="2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2400" noProof="1"/>
                        <a:t>Tests the system as a whole, once all the components are integrated</a:t>
                      </a:r>
                      <a:endParaRPr lang="en-US" sz="2400" b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995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68C879-D645-4CC6-AC02-8762A08C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levels of Software </a:t>
            </a:r>
            <a:r>
              <a:rPr lang="en-US" dirty="0" smtClean="0"/>
              <a:t>Testing (2)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70D698-1BBC-4491-83AC-5E8C6AB3B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715593"/>
              </p:ext>
            </p:extLst>
          </p:nvPr>
        </p:nvGraphicFramePr>
        <p:xfrm>
          <a:off x="66000" y="1449000"/>
          <a:ext cx="12054443" cy="432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2947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8691496">
                  <a:extLst>
                    <a:ext uri="{9D8B030D-6E8A-4147-A177-3AD203B41FA5}">
                      <a16:colId xmlns:a16="http://schemas.microsoft.com/office/drawing/2014/main" val="3844381778"/>
                    </a:ext>
                  </a:extLst>
                </a:gridCol>
              </a:tblGrid>
              <a:tr h="458891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Testing Level</a:t>
                      </a:r>
                      <a:endParaRPr lang="en-US" sz="3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Description</a:t>
                      </a:r>
                      <a:endParaRPr lang="en-US" sz="3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Regression Testing</a:t>
                      </a:r>
                      <a:endParaRPr lang="en-US" sz="2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2400" dirty="0" smtClean="0"/>
                        <a:t>Testing that recent program or code change has not adversely</a:t>
                      </a:r>
                      <a:r>
                        <a:rPr lang="bg-BG" sz="2400" baseline="0" dirty="0" smtClean="0"/>
                        <a:t> </a:t>
                      </a:r>
                      <a:r>
                        <a:rPr lang="en-US" sz="2400" dirty="0" smtClean="0"/>
                        <a:t>affected existing features.</a:t>
                      </a:r>
                      <a:endParaRPr lang="en-US" sz="2400" b="1" noProof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Acceptance Testing</a:t>
                      </a:r>
                      <a:endParaRPr lang="en-US" sz="2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noProof="1"/>
                        <a:t>Tests if the product meets the </a:t>
                      </a:r>
                      <a:r>
                        <a:rPr lang="en-US" sz="2400" noProof="1" smtClean="0"/>
                        <a:t>client</a:t>
                      </a:r>
                      <a:r>
                        <a:rPr lang="bg-BG" sz="2400" noProof="1" smtClean="0"/>
                        <a:t>'</a:t>
                      </a:r>
                      <a:r>
                        <a:rPr lang="en-US" sz="2400" noProof="1" smtClean="0"/>
                        <a:t>s </a:t>
                      </a:r>
                      <a:r>
                        <a:rPr lang="en-US" sz="2400" noProof="1"/>
                        <a:t>requirements. Purely done by QAs</a:t>
                      </a:r>
                      <a:endParaRPr lang="en-US" sz="2400" b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96349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Load / Stress Testing</a:t>
                      </a:r>
                      <a:endParaRPr lang="en-US" sz="2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noProof="1"/>
                        <a:t>Test the </a:t>
                      </a:r>
                      <a:r>
                        <a:rPr lang="en-US" sz="2400" noProof="1" smtClean="0"/>
                        <a:t>application</a:t>
                      </a:r>
                      <a:r>
                        <a:rPr lang="bg-BG" sz="2400" noProof="1" smtClean="0"/>
                        <a:t>'</a:t>
                      </a:r>
                      <a:r>
                        <a:rPr lang="en-US" sz="2400" noProof="1" smtClean="0"/>
                        <a:t>s </a:t>
                      </a:r>
                      <a:r>
                        <a:rPr lang="en-US" sz="2400" noProof="1"/>
                        <a:t>limits by attempting large data processing and </a:t>
                      </a:r>
                      <a:br>
                        <a:rPr lang="en-US" sz="2400" noProof="1"/>
                      </a:br>
                      <a:r>
                        <a:rPr lang="en-US" sz="2400" noProof="1"/>
                        <a:t>introducting abnormal circumstances and conditions (edge cases)</a:t>
                      </a:r>
                      <a:endParaRPr lang="en-US" sz="2400" b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56974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Security Testing</a:t>
                      </a:r>
                      <a:endParaRPr lang="en-US" sz="2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noProof="1"/>
                        <a:t>Test if the application has any security flaws and vulnerabilities</a:t>
                      </a:r>
                      <a:endParaRPr lang="en-US" sz="2400" b="1" noProof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54283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Other Types of Testing</a:t>
                      </a:r>
                      <a:endParaRPr lang="en-US" sz="2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2400" noProof="1"/>
                        <a:t>Manual, automation, UI, performance, black box, end-to-end testing, etc.</a:t>
                      </a:r>
                      <a:endParaRPr lang="en-US" sz="2400" b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445181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729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35FB1F-DF4D-4124-8F0D-19A1C6AA43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Unit </a:t>
            </a:r>
            <a:r>
              <a:rPr lang="en-US" sz="3400" dirty="0"/>
              <a:t>testing ensures the correctness of a particular unit</a:t>
            </a:r>
          </a:p>
          <a:p>
            <a:pPr lvl="1"/>
            <a:r>
              <a:rPr lang="en-US" sz="3200" dirty="0"/>
              <a:t>Not testing all </a:t>
            </a:r>
            <a:r>
              <a:rPr lang="en-US" sz="3200" dirty="0" smtClean="0"/>
              <a:t>components </a:t>
            </a:r>
            <a:r>
              <a:rPr lang="en-US" sz="3200" dirty="0"/>
              <a:t>may lead to false </a:t>
            </a:r>
            <a:r>
              <a:rPr lang="en-US" sz="3200" dirty="0" smtClean="0"/>
              <a:t>results</a:t>
            </a:r>
          </a:p>
          <a:p>
            <a:pPr lvl="2"/>
            <a:r>
              <a:rPr lang="en-US" sz="3000" dirty="0"/>
              <a:t>A single unit may function correctly, independent of the </a:t>
            </a:r>
            <a:r>
              <a:rPr lang="en-US" sz="3000" dirty="0" smtClean="0"/>
              <a:t>infrastructure</a:t>
            </a:r>
            <a:endParaRPr lang="en-US" sz="2900" dirty="0"/>
          </a:p>
          <a:p>
            <a:pPr lvl="1"/>
            <a:r>
              <a:rPr lang="en-US" sz="3200" dirty="0" smtClean="0"/>
              <a:t>Combining </a:t>
            </a:r>
            <a:r>
              <a:rPr lang="en-US" sz="3200" dirty="0"/>
              <a:t>components and testing them collectively is necessary</a:t>
            </a:r>
          </a:p>
          <a:p>
            <a:pPr lvl="1"/>
            <a:r>
              <a:rPr lang="en-US" sz="3200" dirty="0"/>
              <a:t>Every level of testing is essential to an application’s </a:t>
            </a:r>
            <a:r>
              <a:rPr lang="en-US" sz="3200" dirty="0" smtClean="0"/>
              <a:t>lifecycle</a:t>
            </a: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9D0AC3-CBB0-4159-8966-61FDD385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944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361A20-AD1D-4BDF-8699-3429CD0033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Different Testing levels require different time and resources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FB632D-B6F0-4EFF-9F50-9813FAB97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Testing levels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E4A1F0A-6633-4DCA-A652-B9C0EF6CEF2B}"/>
              </a:ext>
            </a:extLst>
          </p:cNvPr>
          <p:cNvGrpSpPr/>
          <p:nvPr/>
        </p:nvGrpSpPr>
        <p:grpSpPr>
          <a:xfrm>
            <a:off x="3646195" y="2175573"/>
            <a:ext cx="4899610" cy="3765994"/>
            <a:chOff x="2357754" y="2075881"/>
            <a:chExt cx="4899610" cy="3765994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8C5065A6-20B0-4837-ACB4-005CD13C07AF}"/>
                </a:ext>
              </a:extLst>
            </p:cNvPr>
            <p:cNvSpPr/>
            <p:nvPr/>
          </p:nvSpPr>
          <p:spPr bwMode="auto">
            <a:xfrm>
              <a:off x="3066463" y="2096076"/>
              <a:ext cx="4190901" cy="3745799"/>
            </a:xfrm>
            <a:prstGeom prst="triangle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accent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A2F8E1A-9B04-46DB-802C-DA93E9EE2409}"/>
                </a:ext>
              </a:extLst>
            </p:cNvPr>
            <p:cNvSpPr/>
            <p:nvPr/>
          </p:nvSpPr>
          <p:spPr bwMode="auto">
            <a:xfrm>
              <a:off x="2357754" y="4432852"/>
              <a:ext cx="2804160" cy="603171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Components Tests</a:t>
              </a:r>
            </a:p>
            <a:p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* Developers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B9F0659-3CA0-4842-9AC5-8283B013CD41}"/>
                </a:ext>
              </a:extLst>
            </p:cNvPr>
            <p:cNvSpPr/>
            <p:nvPr/>
          </p:nvSpPr>
          <p:spPr bwMode="auto">
            <a:xfrm>
              <a:off x="2357754" y="3647195"/>
              <a:ext cx="2804160" cy="603171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Integration Tests</a:t>
              </a:r>
            </a:p>
            <a:p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* Developers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CE8075B-51E2-483F-8CE8-6FA5BA20AAA3}"/>
                </a:ext>
              </a:extLst>
            </p:cNvPr>
            <p:cNvSpPr/>
            <p:nvPr/>
          </p:nvSpPr>
          <p:spPr bwMode="auto">
            <a:xfrm>
              <a:off x="2357754" y="2861538"/>
              <a:ext cx="2804160" cy="603171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Tests</a:t>
              </a:r>
            </a:p>
            <a:p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* Developers &amp; / QA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54100FC-62C4-4A9A-889D-80B80DCC0FA1}"/>
                </a:ext>
              </a:extLst>
            </p:cNvPr>
            <p:cNvSpPr/>
            <p:nvPr/>
          </p:nvSpPr>
          <p:spPr bwMode="auto">
            <a:xfrm>
              <a:off x="2357754" y="2075881"/>
              <a:ext cx="2804160" cy="603171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Functional Tests (GUI)</a:t>
              </a:r>
            </a:p>
            <a:p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* Developers &amp; / QA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7600B0D-70A4-4023-8649-DEA5DB3AAE9E}"/>
                </a:ext>
              </a:extLst>
            </p:cNvPr>
            <p:cNvSpPr/>
            <p:nvPr/>
          </p:nvSpPr>
          <p:spPr bwMode="auto">
            <a:xfrm>
              <a:off x="2357754" y="5218509"/>
              <a:ext cx="2804160" cy="603171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Unit Tests</a:t>
              </a:r>
            </a:p>
            <a:p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* Developers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61E7E0-5B6A-499B-9BBF-7AE0213E8687}"/>
              </a:ext>
            </a:extLst>
          </p:cNvPr>
          <p:cNvGrpSpPr/>
          <p:nvPr/>
        </p:nvGrpSpPr>
        <p:grpSpPr>
          <a:xfrm>
            <a:off x="630237" y="2075879"/>
            <a:ext cx="1604646" cy="4309582"/>
            <a:chOff x="630237" y="2309559"/>
            <a:chExt cx="1604646" cy="4309582"/>
          </a:xfrm>
        </p:grpSpPr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FC50CD55-378C-4C91-842F-269A3FB39AC8}"/>
                </a:ext>
              </a:extLst>
            </p:cNvPr>
            <p:cNvSpPr/>
            <p:nvPr/>
          </p:nvSpPr>
          <p:spPr bwMode="auto">
            <a:xfrm flipV="1">
              <a:off x="985520" y="2309559"/>
              <a:ext cx="894080" cy="3745799"/>
            </a:xfrm>
            <a:prstGeom prst="downArrow">
              <a:avLst>
                <a:gd name="adj1" fmla="val 29545"/>
                <a:gd name="adj2" fmla="val 50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F63C872-6A3C-46DF-B02A-B903E0C2DB6B}"/>
                </a:ext>
              </a:extLst>
            </p:cNvPr>
            <p:cNvSpPr/>
            <p:nvPr/>
          </p:nvSpPr>
          <p:spPr bwMode="auto">
            <a:xfrm>
              <a:off x="630237" y="6175247"/>
              <a:ext cx="1604646" cy="443894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Cost / Effort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DBD76D3-6544-4276-A70A-799AE99AFA43}"/>
              </a:ext>
            </a:extLst>
          </p:cNvPr>
          <p:cNvGrpSpPr/>
          <p:nvPr/>
        </p:nvGrpSpPr>
        <p:grpSpPr>
          <a:xfrm>
            <a:off x="10312400" y="2075880"/>
            <a:ext cx="894080" cy="4309581"/>
            <a:chOff x="10312400" y="2309560"/>
            <a:chExt cx="894080" cy="4309581"/>
          </a:xfrm>
        </p:grpSpPr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DA0C1823-65BC-4F82-95A0-90B9CFB5C8CC}"/>
                </a:ext>
              </a:extLst>
            </p:cNvPr>
            <p:cNvSpPr/>
            <p:nvPr/>
          </p:nvSpPr>
          <p:spPr bwMode="auto">
            <a:xfrm>
              <a:off x="10312400" y="2309560"/>
              <a:ext cx="894080" cy="3745799"/>
            </a:xfrm>
            <a:prstGeom prst="downArrow">
              <a:avLst>
                <a:gd name="adj1" fmla="val 29545"/>
                <a:gd name="adj2" fmla="val 50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8174173-5DBA-429F-8986-D53D8F47B704}"/>
                </a:ext>
              </a:extLst>
            </p:cNvPr>
            <p:cNvSpPr/>
            <p:nvPr/>
          </p:nvSpPr>
          <p:spPr bwMode="auto">
            <a:xfrm>
              <a:off x="10312400" y="6175247"/>
              <a:ext cx="894080" cy="443894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Time</a:t>
              </a:r>
            </a:p>
          </p:txBody>
        </p:sp>
      </p:grp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312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Demonstration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700680-A15A-4FB2-BE0C-6EA7F232D48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060" y="692727"/>
            <a:ext cx="3081079" cy="378229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7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4" y="1723768"/>
            <a:ext cx="8156700" cy="4783232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Clr>
                <a:schemeClr val="bg2"/>
              </a:buClr>
            </a:pPr>
            <a:r>
              <a:rPr lang="en-US" sz="3500" b="1" dirty="0">
                <a:solidFill>
                  <a:schemeClr val="accent1"/>
                </a:solidFill>
              </a:rPr>
              <a:t>Testing</a:t>
            </a:r>
            <a:r>
              <a:rPr lang="en-US" sz="3500" dirty="0">
                <a:solidFill>
                  <a:schemeClr val="bg2"/>
                </a:solidFill>
              </a:rPr>
              <a:t> is an important part of the application lifecycle</a:t>
            </a:r>
          </a:p>
          <a:p>
            <a:pPr lvl="1" latinLnBrk="0">
              <a:buClr>
                <a:schemeClr val="bg2"/>
              </a:buClr>
            </a:pPr>
            <a:r>
              <a:rPr lang="en-US" sz="3200" dirty="0" smtClean="0">
                <a:solidFill>
                  <a:schemeClr val="bg2"/>
                </a:solidFill>
              </a:rPr>
              <a:t>New </a:t>
            </a:r>
            <a:r>
              <a:rPr lang="en-US" sz="3200" dirty="0">
                <a:solidFill>
                  <a:schemeClr val="bg2"/>
                </a:solidFill>
              </a:rPr>
              <a:t>features need to be verified, before delivered to the clients</a:t>
            </a:r>
          </a:p>
          <a:p>
            <a:pPr latinLnBrk="0">
              <a:buClr>
                <a:schemeClr val="bg2"/>
              </a:buClr>
            </a:pPr>
            <a:r>
              <a:rPr lang="en-US" sz="3500" b="1" dirty="0">
                <a:solidFill>
                  <a:schemeClr val="accent1"/>
                </a:solidFill>
              </a:rPr>
              <a:t>Unit </a:t>
            </a:r>
            <a:r>
              <a:rPr lang="en-US" sz="3500" b="1" dirty="0" smtClean="0">
                <a:solidFill>
                  <a:schemeClr val="accent1"/>
                </a:solidFill>
              </a:rPr>
              <a:t>Testing</a:t>
            </a:r>
            <a:endParaRPr lang="en-US" sz="3500" dirty="0">
              <a:solidFill>
                <a:schemeClr val="bg2"/>
              </a:solidFill>
            </a:endParaRPr>
          </a:p>
          <a:p>
            <a:pPr lvl="1" latinLnBrk="0"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A level of software testing where individual components are tested</a:t>
            </a:r>
          </a:p>
          <a:p>
            <a:pPr lvl="1" latinLnBrk="0"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The purpose is to validate that each unit performs as </a:t>
            </a:r>
            <a:r>
              <a:rPr lang="en-US" sz="3200" dirty="0" smtClean="0">
                <a:solidFill>
                  <a:schemeClr val="bg2"/>
                </a:solidFill>
              </a:rPr>
              <a:t>designed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06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Attention Please!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77FB11-8DD5-4B7A-A995-D0CC91B03D4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938" y="551947"/>
            <a:ext cx="3480193" cy="403763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0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30803-46F2-4024-8BC7-944DE90B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Testing</a:t>
            </a:r>
            <a:r>
              <a:rPr lang="en-US" sz="3600" dirty="0"/>
              <a:t> is an important part of the application lifecycle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In our ever-changing environment, testing is a necessity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New features need to be verified, before delivered to the </a:t>
            </a:r>
            <a:r>
              <a:rPr lang="en-US" sz="3400" dirty="0" smtClean="0"/>
              <a:t>clients</a:t>
            </a:r>
            <a:endParaRPr lang="en-US" sz="3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4031B-73BA-4E9A-95ED-D31B40B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30ACA-4E8A-44BD-AB70-95F99D0D4CD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768" y="4117298"/>
            <a:ext cx="2740702" cy="274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45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30803-46F2-4024-8BC7-944DE90B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Testing</a:t>
            </a:r>
            <a:r>
              <a:rPr lang="en-US" sz="3600" dirty="0"/>
              <a:t> is a wide area of application development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There are several </a:t>
            </a:r>
            <a:r>
              <a:rPr lang="en-US" sz="3400" b="1" dirty="0">
                <a:solidFill>
                  <a:schemeClr val="bg1"/>
                </a:solidFill>
              </a:rPr>
              <a:t>levels</a:t>
            </a:r>
            <a:r>
              <a:rPr lang="en-US" sz="3400" dirty="0"/>
              <a:t> of testing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It does not affect only programmers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It has many </a:t>
            </a:r>
            <a:r>
              <a:rPr lang="en-US" sz="3400" b="1" dirty="0">
                <a:solidFill>
                  <a:schemeClr val="bg1"/>
                </a:solidFill>
              </a:rPr>
              <a:t>concepts</a:t>
            </a:r>
            <a:r>
              <a:rPr lang="en-US" sz="3400" dirty="0"/>
              <a:t> of development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There are </a:t>
            </a:r>
            <a:r>
              <a:rPr lang="en-US" sz="3400" b="1" dirty="0">
                <a:solidFill>
                  <a:schemeClr val="bg1"/>
                </a:solidFill>
              </a:rPr>
              <a:t>different types </a:t>
            </a:r>
            <a:r>
              <a:rPr lang="en-US" sz="3400" dirty="0"/>
              <a:t>of testing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4031B-73BA-4E9A-95ED-D31B40B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(2)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30ACA-4E8A-44BD-AB70-95F99D0D4CD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768" y="4117298"/>
            <a:ext cx="2740702" cy="274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Unit Testing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9774F2-20FC-42F2-B785-A211CE45D60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89" y="664516"/>
            <a:ext cx="3012361" cy="369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4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</a:rPr>
              <a:t>Unit </a:t>
            </a:r>
            <a:r>
              <a:rPr lang="en-US" sz="3100" b="1" dirty="0" smtClean="0">
                <a:solidFill>
                  <a:schemeClr val="bg1"/>
                </a:solidFill>
              </a:rPr>
              <a:t>Testing</a:t>
            </a:r>
            <a:endParaRPr lang="en-US" sz="3100" dirty="0"/>
          </a:p>
          <a:p>
            <a:pPr lvl="1">
              <a:buClr>
                <a:schemeClr val="tx1"/>
              </a:buClr>
            </a:pPr>
            <a:r>
              <a:rPr lang="en-US" sz="2900" dirty="0"/>
              <a:t>A level of software testing where </a:t>
            </a:r>
            <a:r>
              <a:rPr lang="en-US" sz="2900" b="1" dirty="0" smtClean="0">
                <a:solidFill>
                  <a:schemeClr val="bg1"/>
                </a:solidFill>
              </a:rPr>
              <a:t>individual </a:t>
            </a:r>
            <a:r>
              <a:rPr lang="en-US" sz="2900" b="1" dirty="0">
                <a:solidFill>
                  <a:schemeClr val="bg1"/>
                </a:solidFill>
              </a:rPr>
              <a:t>components </a:t>
            </a:r>
            <a:r>
              <a:rPr lang="en-US" sz="2900" b="1" dirty="0" smtClean="0">
                <a:solidFill>
                  <a:schemeClr val="bg1"/>
                </a:solidFill>
              </a:rPr>
              <a:t/>
            </a:r>
            <a:br>
              <a:rPr lang="en-US" sz="2900" b="1" dirty="0" smtClean="0">
                <a:solidFill>
                  <a:schemeClr val="bg1"/>
                </a:solidFill>
              </a:rPr>
            </a:br>
            <a:r>
              <a:rPr lang="en-US" sz="2900" b="1" dirty="0" smtClean="0">
                <a:solidFill>
                  <a:schemeClr val="bg1"/>
                </a:solidFill>
              </a:rPr>
              <a:t>are </a:t>
            </a:r>
            <a:r>
              <a:rPr lang="en-US" sz="2900" b="1" dirty="0">
                <a:solidFill>
                  <a:schemeClr val="bg1"/>
                </a:solidFill>
              </a:rPr>
              <a:t>tested</a:t>
            </a:r>
          </a:p>
          <a:p>
            <a:pPr lvl="1">
              <a:buClr>
                <a:schemeClr val="tx1"/>
              </a:buClr>
            </a:pPr>
            <a:r>
              <a:rPr lang="en-US" sz="2900" dirty="0"/>
              <a:t>The purpose is to validate that </a:t>
            </a:r>
            <a:r>
              <a:rPr lang="en-US" sz="2900" b="1" dirty="0">
                <a:solidFill>
                  <a:schemeClr val="bg1"/>
                </a:solidFill>
              </a:rPr>
              <a:t>each unit performs </a:t>
            </a:r>
            <a:r>
              <a:rPr lang="en-US" sz="2900" b="1" dirty="0" smtClean="0">
                <a:solidFill>
                  <a:schemeClr val="bg1"/>
                </a:solidFill>
              </a:rPr>
              <a:t/>
            </a:r>
            <a:br>
              <a:rPr lang="en-US" sz="2900" b="1" dirty="0" smtClean="0">
                <a:solidFill>
                  <a:schemeClr val="bg1"/>
                </a:solidFill>
              </a:rPr>
            </a:br>
            <a:r>
              <a:rPr lang="en-US" sz="2900" b="1" dirty="0" smtClean="0">
                <a:solidFill>
                  <a:schemeClr val="bg1"/>
                </a:solidFill>
              </a:rPr>
              <a:t>as </a:t>
            </a:r>
            <a:r>
              <a:rPr lang="en-US" sz="2900" b="1" dirty="0">
                <a:solidFill>
                  <a:schemeClr val="bg1"/>
                </a:solidFill>
              </a:rPr>
              <a:t>designed</a:t>
            </a:r>
          </a:p>
          <a:p>
            <a:pPr lvl="1">
              <a:buClr>
                <a:schemeClr val="tx1"/>
              </a:buClr>
            </a:pPr>
            <a:r>
              <a:rPr lang="en-US" sz="2900" dirty="0"/>
              <a:t>The </a:t>
            </a:r>
            <a:r>
              <a:rPr lang="en-US" sz="2900" b="1" dirty="0">
                <a:solidFill>
                  <a:schemeClr val="bg1"/>
                </a:solidFill>
              </a:rPr>
              <a:t>lowest level of software </a:t>
            </a:r>
            <a:r>
              <a:rPr lang="en-US" sz="2900" b="1" dirty="0" smtClean="0">
                <a:solidFill>
                  <a:schemeClr val="bg1"/>
                </a:solidFill>
              </a:rPr>
              <a:t>testing</a:t>
            </a:r>
          </a:p>
          <a:p>
            <a:pPr lvl="1">
              <a:buClr>
                <a:schemeClr val="tx1"/>
              </a:buClr>
            </a:pPr>
            <a:r>
              <a:rPr lang="en-US" sz="2900" dirty="0"/>
              <a:t>O</a:t>
            </a:r>
            <a:r>
              <a:rPr lang="en-US" sz="2900" dirty="0" smtClean="0"/>
              <a:t>ften </a:t>
            </a:r>
            <a:r>
              <a:rPr lang="en-US" sz="2900" dirty="0"/>
              <a:t>isolated in order to ensure individual </a:t>
            </a:r>
            <a:r>
              <a:rPr lang="en-US" sz="2900" dirty="0" smtClean="0"/>
              <a:t>testing</a:t>
            </a:r>
            <a:endParaRPr lang="en-US" sz="29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067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966A72-C636-4A4A-B74D-45008C2C32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 smtClean="0"/>
              <a:t>Software </a:t>
            </a:r>
            <a:r>
              <a:rPr lang="en-US" sz="3200" dirty="0"/>
              <a:t>practice, primarily used in </a:t>
            </a:r>
            <a:r>
              <a:rPr lang="en-US" sz="3200" b="1" dirty="0">
                <a:solidFill>
                  <a:schemeClr val="bg1"/>
                </a:solidFill>
              </a:rPr>
              <a:t>Unit Testing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An object under test may have </a:t>
            </a:r>
            <a:r>
              <a:rPr lang="en-US" sz="3000" b="1" dirty="0">
                <a:solidFill>
                  <a:schemeClr val="bg1"/>
                </a:solidFill>
              </a:rPr>
              <a:t>dependencies</a:t>
            </a:r>
            <a:r>
              <a:rPr lang="en-US" sz="3000" dirty="0"/>
              <a:t> on other objects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To </a:t>
            </a:r>
            <a:r>
              <a:rPr lang="en-US" sz="3000" b="1" dirty="0">
                <a:solidFill>
                  <a:schemeClr val="bg1"/>
                </a:solidFill>
              </a:rPr>
              <a:t>isolate</a:t>
            </a:r>
            <a:r>
              <a:rPr lang="en-US" sz="3000" dirty="0"/>
              <a:t> the behavior, the other objects are replaced</a:t>
            </a:r>
          </a:p>
          <a:p>
            <a:pPr lvl="2">
              <a:buClr>
                <a:schemeClr val="tx1"/>
              </a:buClr>
            </a:pPr>
            <a:r>
              <a:rPr lang="en-US" sz="2800" dirty="0"/>
              <a:t>The replacements are </a:t>
            </a:r>
            <a:r>
              <a:rPr lang="en-US" sz="2800" b="1" dirty="0">
                <a:solidFill>
                  <a:schemeClr val="bg1"/>
                </a:solidFill>
              </a:rPr>
              <a:t>mocked objects</a:t>
            </a:r>
          </a:p>
          <a:p>
            <a:pPr lvl="2">
              <a:buClr>
                <a:schemeClr val="tx1"/>
              </a:buClr>
            </a:pPr>
            <a:r>
              <a:rPr lang="en-US" sz="2800" dirty="0"/>
              <a:t>The mocked objects </a:t>
            </a:r>
            <a:r>
              <a:rPr lang="en-US" sz="2800" b="1" dirty="0">
                <a:solidFill>
                  <a:schemeClr val="bg1"/>
                </a:solidFill>
              </a:rPr>
              <a:t>simulate</a:t>
            </a:r>
            <a:r>
              <a:rPr lang="en-US" sz="2800" dirty="0"/>
              <a:t> the behavior of the </a:t>
            </a:r>
            <a:r>
              <a:rPr lang="en-US" sz="2800" b="1" dirty="0">
                <a:solidFill>
                  <a:schemeClr val="bg1"/>
                </a:solidFill>
              </a:rPr>
              <a:t>real </a:t>
            </a:r>
            <a:r>
              <a:rPr lang="en-US" sz="2800" b="1" dirty="0" smtClean="0">
                <a:solidFill>
                  <a:schemeClr val="bg1"/>
                </a:solidFill>
              </a:rPr>
              <a:t>objects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E1AE6B-D7EC-445C-B17B-0A0AB7E85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4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4257</TotalTime>
  <Words>1439</Words>
  <Application>Microsoft Office PowerPoint</Application>
  <PresentationFormat>Широк екран</PresentationFormat>
  <Paragraphs>375</Paragraphs>
  <Slides>39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39</vt:i4>
      </vt:variant>
    </vt:vector>
  </HeadingPairs>
  <TitlesOfParts>
    <vt:vector size="46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Unit Testing</vt:lpstr>
      <vt:lpstr>Table of Contents</vt:lpstr>
      <vt:lpstr>Have a Question?</vt:lpstr>
      <vt:lpstr>Attention Please!</vt:lpstr>
      <vt:lpstr>Testing</vt:lpstr>
      <vt:lpstr>Testing (2)</vt:lpstr>
      <vt:lpstr>Unit Testing</vt:lpstr>
      <vt:lpstr>Unit Testing</vt:lpstr>
      <vt:lpstr>Mocking</vt:lpstr>
      <vt:lpstr>Benefits</vt:lpstr>
      <vt:lpstr>Simple Demonstration</vt:lpstr>
      <vt:lpstr>Unit Testing</vt:lpstr>
      <vt:lpstr>Unit Testing</vt:lpstr>
      <vt:lpstr>Unit Testing</vt:lpstr>
      <vt:lpstr>Unit Testing</vt:lpstr>
      <vt:lpstr>Unit Testing (Arrange)</vt:lpstr>
      <vt:lpstr>Unit Testing (Act)</vt:lpstr>
      <vt:lpstr>Unit Testing (Assert)</vt:lpstr>
      <vt:lpstr>Testing</vt:lpstr>
      <vt:lpstr>Testing</vt:lpstr>
      <vt:lpstr>Testing the Web Layer</vt:lpstr>
      <vt:lpstr>Testing Controller</vt:lpstr>
      <vt:lpstr>MockMvcResultMatchers Methods</vt:lpstr>
      <vt:lpstr>MockMvcResultMatchers Methods</vt:lpstr>
      <vt:lpstr>Simple test examples </vt:lpstr>
      <vt:lpstr>Simple test examples (2) </vt:lpstr>
      <vt:lpstr>Simple test examples (3)</vt:lpstr>
      <vt:lpstr>Simple test examples (4)</vt:lpstr>
      <vt:lpstr>Testing</vt:lpstr>
      <vt:lpstr>Testing (2)</vt:lpstr>
      <vt:lpstr>Common levels of Software Testing</vt:lpstr>
      <vt:lpstr>Common levels of Software Testing (2)</vt:lpstr>
      <vt:lpstr>Testing</vt:lpstr>
      <vt:lpstr>Different Testing levels</vt:lpstr>
      <vt:lpstr>Live Demonstration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Ch</cp:lastModifiedBy>
  <cp:revision>171</cp:revision>
  <dcterms:created xsi:type="dcterms:W3CDTF">2018-05-23T13:08:44Z</dcterms:created>
  <dcterms:modified xsi:type="dcterms:W3CDTF">2020-07-28T14:06:59Z</dcterms:modified>
  <cp:category>computer programming;programming;software development;software engineering</cp:category>
</cp:coreProperties>
</file>