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9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21D5516-2043-4A66-906F-BE483EDD1DFC}">
          <p14:sldIdLst>
            <p14:sldId id="256"/>
            <p14:sldId id="257"/>
            <p14:sldId id="258"/>
            <p14:sldId id="259"/>
          </p14:sldIdLst>
        </p14:section>
        <p14:section name="Course Overview" id="{BDC53696-6C6B-407B-B9AB-2459BBA25F00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7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4126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807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forum/categories/72/java-web" TargetMode="External"/><Relationship Id="rId3" Type="http://schemas.openxmlformats.org/officeDocument/2006/relationships/hyperlink" Target="https://softuni.bg/trainings/2844/spring-fundamentals-may-2020" TargetMode="External"/><Relationship Id="rId7" Type="http://schemas.openxmlformats.org/officeDocument/2006/relationships/hyperlink" Target="https://www.facebook.com/groups/JavaWebMay202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hyperlink" Target="https://www.facebook.com/groups/SoftUniJavaCommunity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27.png"/><Relationship Id="rId26" Type="http://schemas.openxmlformats.org/officeDocument/2006/relationships/image" Target="../media/image3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4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6.png"/><Relationship Id="rId20" Type="http://schemas.openxmlformats.org/officeDocument/2006/relationships/image" Target="../media/image28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3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32.png"/><Relationship Id="rId10" Type="http://schemas.openxmlformats.org/officeDocument/2006/relationships/image" Target="../media/image23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2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25.png"/><Relationship Id="rId22" Type="http://schemas.openxmlformats.org/officeDocument/2006/relationships/image" Target="../media/image29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Advanced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000" y="2143142"/>
            <a:ext cx="4779677" cy="202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  <p:sp>
        <p:nvSpPr>
          <p:cNvPr id="3" name="Заглавие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Course Organization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8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Web Module at </a:t>
            </a:r>
            <a:r>
              <a:rPr lang="en-US" noProof="1"/>
              <a:t>SoftUni</a:t>
            </a:r>
            <a:r>
              <a:rPr lang="en-US"/>
              <a:t> – Timeline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038906" y="2876044"/>
            <a:ext cx="4477071" cy="3524756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b="1" dirty="0" smtClean="0">
                <a:solidFill>
                  <a:schemeClr val="bg1"/>
                </a:solidFill>
              </a:rPr>
              <a:t>Spring Advanced</a:t>
            </a:r>
            <a:endParaRPr lang="en-US" sz="2400" b="1" dirty="0">
              <a:solidFill>
                <a:schemeClr val="bg1"/>
              </a:solidFill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dirty="0">
              <a:solidFill>
                <a:schemeClr val="bg2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dirty="0">
                <a:solidFill>
                  <a:schemeClr val="bg2"/>
                </a:solidFill>
              </a:rPr>
              <a:t>Lessons</a:t>
            </a:r>
            <a:r>
              <a:rPr lang="bg-BG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+ </a:t>
            </a:r>
            <a:r>
              <a:rPr lang="en-US" dirty="0">
                <a:solidFill>
                  <a:schemeClr val="bg2"/>
                </a:solidFill>
              </a:rPr>
              <a:t>exam</a:t>
            </a:r>
            <a:endParaRPr lang="bg-BG" dirty="0">
              <a:solidFill>
                <a:schemeClr val="bg2"/>
              </a:solidFill>
            </a:endParaRP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6</a:t>
            </a:r>
            <a:r>
              <a:rPr lang="bg-BG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weeks</a:t>
            </a:r>
            <a:r>
              <a:rPr lang="bg-BG" dirty="0">
                <a:solidFill>
                  <a:schemeClr val="bg2"/>
                </a:solidFill>
              </a:rPr>
              <a:t> * </a:t>
            </a:r>
            <a:r>
              <a:rPr lang="en-US" dirty="0">
                <a:solidFill>
                  <a:schemeClr val="bg2"/>
                </a:solidFill>
              </a:rPr>
              <a:t>2</a:t>
            </a:r>
            <a:r>
              <a:rPr lang="bg-BG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times / week</a:t>
            </a: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18 credits</a:t>
            </a: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Start: </a:t>
            </a:r>
            <a:r>
              <a:rPr lang="en-US" dirty="0" smtClean="0">
                <a:solidFill>
                  <a:schemeClr val="bg2"/>
                </a:solidFill>
              </a:rPr>
              <a:t>30-Jun-2020</a:t>
            </a:r>
            <a:endParaRPr lang="en-US" dirty="0">
              <a:solidFill>
                <a:schemeClr val="bg2"/>
              </a:solidFill>
            </a:endParaRP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</a:rPr>
              <a:t>Theoretical Exam: </a:t>
            </a:r>
            <a:r>
              <a:rPr lang="en-GB" dirty="0" smtClean="0">
                <a:solidFill>
                  <a:srgbClr val="FFFFFF"/>
                </a:solidFill>
              </a:rPr>
              <a:t>09-Aug-2020</a:t>
            </a:r>
            <a:endParaRPr lang="en-GB" dirty="0">
              <a:solidFill>
                <a:srgbClr val="FFFFFF"/>
              </a:solidFill>
            </a:endParaRP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Project Defense: </a:t>
            </a:r>
            <a:r>
              <a:rPr lang="en-US" dirty="0" smtClean="0">
                <a:solidFill>
                  <a:schemeClr val="bg2"/>
                </a:solidFill>
              </a:rPr>
              <a:t>09-Aug-2020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12839" y="2876046"/>
            <a:ext cx="4445416" cy="352475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b="1" dirty="0" smtClean="0">
                <a:solidFill>
                  <a:schemeClr val="bg2"/>
                </a:solidFill>
              </a:rPr>
              <a:t>Spring Fundamentals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dirty="0">
              <a:solidFill>
                <a:schemeClr val="bg2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dirty="0">
                <a:solidFill>
                  <a:schemeClr val="bg2"/>
                </a:solidFill>
              </a:rPr>
              <a:t>Lessons</a:t>
            </a:r>
            <a:r>
              <a:rPr lang="bg-BG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+ </a:t>
            </a:r>
            <a:r>
              <a:rPr lang="en-US" dirty="0">
                <a:solidFill>
                  <a:schemeClr val="bg2"/>
                </a:solidFill>
              </a:rPr>
              <a:t>exam</a:t>
            </a:r>
            <a:endParaRPr lang="bg-BG" dirty="0">
              <a:solidFill>
                <a:schemeClr val="bg2"/>
              </a:solidFill>
            </a:endParaRP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6</a:t>
            </a:r>
            <a:r>
              <a:rPr lang="bg-BG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weeks</a:t>
            </a:r>
            <a:r>
              <a:rPr lang="bg-BG" dirty="0">
                <a:solidFill>
                  <a:schemeClr val="bg2"/>
                </a:solidFill>
              </a:rPr>
              <a:t> * </a:t>
            </a:r>
            <a:r>
              <a:rPr lang="en-US" dirty="0">
                <a:solidFill>
                  <a:schemeClr val="bg2"/>
                </a:solidFill>
              </a:rPr>
              <a:t>2</a:t>
            </a:r>
            <a:r>
              <a:rPr lang="bg-BG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times / week</a:t>
            </a: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12 credits</a:t>
            </a: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Start: 19-May-2020</a:t>
            </a: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FFFF"/>
                </a:solidFill>
              </a:rPr>
              <a:t>Theoretical Exam: </a:t>
            </a:r>
            <a:r>
              <a:rPr lang="en-US" dirty="0" smtClean="0">
                <a:solidFill>
                  <a:srgbClr val="FFFFFF"/>
                </a:solidFill>
              </a:rPr>
              <a:t>27-Jun-2020</a:t>
            </a:r>
            <a:endParaRPr lang="en-US" dirty="0" smtClean="0">
              <a:solidFill>
                <a:schemeClr val="bg2"/>
              </a:solidFill>
            </a:endParaRP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Exam</a:t>
            </a:r>
            <a:r>
              <a:rPr lang="en-US" dirty="0">
                <a:solidFill>
                  <a:schemeClr val="bg2"/>
                </a:solidFill>
              </a:rPr>
              <a:t>: </a:t>
            </a:r>
            <a:r>
              <a:rPr lang="en-US" dirty="0" smtClean="0">
                <a:solidFill>
                  <a:schemeClr val="bg2"/>
                </a:solidFill>
              </a:rPr>
              <a:t>27-Jun-2020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677400" y="2876044"/>
            <a:ext cx="1905000" cy="3524756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solidFill>
                  <a:schemeClr val="bg2"/>
                </a:solidFill>
              </a:rPr>
              <a:t>Java Web </a:t>
            </a:r>
            <a:br>
              <a:rPr lang="en-US" sz="2400" b="1" dirty="0">
                <a:solidFill>
                  <a:schemeClr val="bg2"/>
                </a:solidFill>
              </a:rPr>
            </a:br>
            <a:r>
              <a:rPr lang="en-US" sz="2400" b="1" dirty="0">
                <a:solidFill>
                  <a:schemeClr val="bg2"/>
                </a:solidFill>
              </a:rPr>
              <a:t>Re-Take Exams</a:t>
            </a:r>
            <a:endParaRPr lang="bg-BG" sz="2400" b="1" dirty="0">
              <a:solidFill>
                <a:schemeClr val="bg2"/>
              </a:solidFill>
            </a:endParaRP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bg2"/>
                </a:solidFill>
              </a:rPr>
              <a:t>15 August </a:t>
            </a:r>
            <a:r>
              <a:rPr lang="en-US" dirty="0" smtClean="0">
                <a:solidFill>
                  <a:schemeClr val="bg2"/>
                </a:solidFill>
              </a:rPr>
              <a:t>2020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6902" y="1413526"/>
            <a:ext cx="1574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19-May-2020</a:t>
            </a:r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4372870" y="1417675"/>
            <a:ext cx="14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30-Jun-2020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915012" y="1423759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09-Aug-2020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396902" y="2249541"/>
            <a:ext cx="1118549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12837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768014" y="1997886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085162" y="2123713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213049" y="2123713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648500" y="2131035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340214" y="2131035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468101" y="2123713"/>
            <a:ext cx="0" cy="266300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90355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281361" y="1997886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536540" y="2005207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598508" y="2123713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726396" y="2123713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853560" y="2131035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981447" y="2131035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416897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162258" y="2123713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038907" y="1997886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259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44" grpId="0" animBg="1"/>
      <p:bldP spid="4" grpId="0"/>
      <p:bldP spid="48" grpId="0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5381" y="95672"/>
            <a:ext cx="8399495" cy="882654"/>
          </a:xfrm>
        </p:spPr>
        <p:txBody>
          <a:bodyPr/>
          <a:lstStyle/>
          <a:p>
            <a:r>
              <a:rPr lang="en-US"/>
              <a:t>Scoring System for the Course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610" y="2814485"/>
            <a:ext cx="4302439" cy="4302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702169">
            <a:off x="3920773" y="1424007"/>
            <a:ext cx="2402906" cy="3554678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8303" y="4695822"/>
            <a:ext cx="1815052" cy="584942"/>
          </a:xfrm>
          <a:prstGeom prst="rect">
            <a:avLst/>
          </a:prstGeom>
        </p:spPr>
        <p:txBody>
          <a:bodyPr vert="horz" lIns="107972" tIns="35991" rIns="107972" bIns="35991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9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8342365" y="1319403"/>
            <a:ext cx="2400922" cy="3533308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932992" y="2171904"/>
            <a:ext cx="1579010" cy="128515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800" b="1" dirty="0" smtClean="0"/>
              <a:t>Project</a:t>
            </a:r>
            <a:br>
              <a:rPr lang="en-US" sz="2800" b="1" dirty="0" smtClean="0"/>
            </a:br>
            <a:r>
              <a:rPr lang="en-US" sz="2800" b="1" dirty="0" smtClean="0"/>
              <a:t>Defense</a:t>
            </a:r>
            <a:r>
              <a:rPr lang="bg-BG" sz="2800" b="1" dirty="0" smtClean="0"/>
              <a:t> </a:t>
            </a:r>
            <a:r>
              <a:rPr lang="bg-BG" sz="2800" b="1" dirty="0"/>
              <a:t/>
            </a:r>
            <a:br>
              <a:rPr lang="bg-BG" sz="2800" b="1" dirty="0"/>
            </a:br>
            <a:r>
              <a:rPr lang="en-US" sz="2800" b="1" dirty="0"/>
              <a:t>95</a:t>
            </a:r>
            <a:r>
              <a:rPr lang="bg-BG" sz="2800" b="1" dirty="0"/>
              <a:t>%</a:t>
            </a:r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8979479" y="2261045"/>
            <a:ext cx="1914573" cy="11068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800" b="1" dirty="0"/>
              <a:t>Theoretical Exam 5</a:t>
            </a:r>
            <a:r>
              <a:rPr lang="bg-BG" sz="2800" b="1" dirty="0"/>
              <a:t>%</a:t>
            </a:r>
            <a:endParaRPr lang="en-US" sz="2800" b="1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77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Web project</a:t>
            </a:r>
          </a:p>
          <a:p>
            <a:pPr lvl="1"/>
            <a:r>
              <a:rPr lang="en-US" dirty="0"/>
              <a:t>Implementing </a:t>
            </a:r>
            <a:r>
              <a:rPr lang="en-US" dirty="0" smtClean="0"/>
              <a:t>your </a:t>
            </a:r>
            <a:r>
              <a:rPr lang="en-US" b="1" dirty="0" smtClean="0">
                <a:solidFill>
                  <a:schemeClr val="bg1"/>
                </a:solidFill>
              </a:rPr>
              <a:t>own </a:t>
            </a:r>
            <a:r>
              <a:rPr lang="en-US" b="1" dirty="0">
                <a:solidFill>
                  <a:schemeClr val="bg1"/>
                </a:solidFill>
              </a:rPr>
              <a:t>web application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/>
              <a:t>Spring </a:t>
            </a:r>
            <a:r>
              <a:rPr lang="en-US" dirty="0" smtClean="0"/>
              <a:t>Framework</a:t>
            </a:r>
            <a:endParaRPr lang="bg-BG" dirty="0" smtClean="0"/>
          </a:p>
          <a:p>
            <a:pPr lvl="1"/>
            <a:r>
              <a:rPr lang="en-US" dirty="0" smtClean="0"/>
              <a:t>Following </a:t>
            </a:r>
            <a:r>
              <a:rPr lang="en-US" b="1" dirty="0" smtClean="0">
                <a:solidFill>
                  <a:schemeClr val="bg1"/>
                </a:solidFill>
              </a:rPr>
              <a:t>project constraints 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Project Defense</a:t>
            </a:r>
            <a:r>
              <a:rPr lang="en-US" dirty="0"/>
              <a:t>: </a:t>
            </a:r>
            <a:r>
              <a:rPr lang="bg-BG" dirty="0" smtClean="0"/>
              <a:t>20</a:t>
            </a:r>
            <a:r>
              <a:rPr lang="en-US" dirty="0" smtClean="0"/>
              <a:t> </a:t>
            </a:r>
            <a:r>
              <a:rPr lang="en-US" dirty="0"/>
              <a:t>minutes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Present application workflow</a:t>
            </a:r>
          </a:p>
          <a:p>
            <a:pPr lvl="2"/>
            <a:r>
              <a:rPr lang="en-US" dirty="0" smtClean="0"/>
              <a:t>Show your implementation</a:t>
            </a:r>
          </a:p>
          <a:p>
            <a:pPr lvl="2"/>
            <a:r>
              <a:rPr lang="en-US" dirty="0" smtClean="0"/>
              <a:t>Answer of some questions from commission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F26DBB-E434-4205-A286-348BDDD99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648" y="3541142"/>
            <a:ext cx="2725586" cy="2725586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227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325B73-3253-4CC5-8CE3-F6D10619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Exam	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4214A0-5D62-447F-A179-932B6E15C4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1000" y="1121143"/>
            <a:ext cx="10084236" cy="5546589"/>
          </a:xfrm>
        </p:spPr>
        <p:txBody>
          <a:bodyPr/>
          <a:lstStyle/>
          <a:p>
            <a:r>
              <a:rPr lang="en-US" dirty="0"/>
              <a:t>Test for 30 minutes</a:t>
            </a:r>
          </a:p>
          <a:p>
            <a:pPr lvl="1"/>
            <a:r>
              <a:rPr lang="en-US" dirty="0"/>
              <a:t>Multiple-choice with </a:t>
            </a:r>
            <a:r>
              <a:rPr lang="en-US" dirty="0" smtClean="0"/>
              <a:t>one correct answers</a:t>
            </a:r>
            <a:endParaRPr lang="en-US" dirty="0"/>
          </a:p>
          <a:p>
            <a:pPr lvl="1"/>
            <a:r>
              <a:rPr lang="en-US" dirty="0"/>
              <a:t>English</a:t>
            </a:r>
          </a:p>
          <a:p>
            <a:r>
              <a:rPr lang="en-US" dirty="0"/>
              <a:t>Automated quiz system</a:t>
            </a:r>
          </a:p>
          <a:p>
            <a:r>
              <a:rPr lang="en-US" dirty="0"/>
              <a:t>Available online the day </a:t>
            </a:r>
            <a:r>
              <a:rPr lang="en-US" dirty="0" smtClean="0"/>
              <a:t>of </a:t>
            </a:r>
            <a:r>
              <a:rPr lang="en-US" dirty="0"/>
              <a:t>the practical exam</a:t>
            </a:r>
          </a:p>
          <a:p>
            <a:pPr lvl="1"/>
            <a:r>
              <a:rPr lang="en-US" dirty="0"/>
              <a:t>You can submit your answer just one time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548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course assignments require to </a:t>
            </a:r>
            <a:r>
              <a:rPr lang="en-US" b="1" dirty="0">
                <a:solidFill>
                  <a:schemeClr val="bg1"/>
                </a:solidFill>
              </a:rPr>
              <a:t>search in Internet</a:t>
            </a:r>
          </a:p>
          <a:p>
            <a:pPr lvl="1"/>
            <a:r>
              <a:rPr lang="en-US" dirty="0"/>
              <a:t>This is an important part of the learning process</a:t>
            </a:r>
          </a:p>
          <a:p>
            <a:pPr lvl="1"/>
            <a:r>
              <a:rPr lang="en-US" dirty="0"/>
              <a:t>Some exercises intentionally have 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everyday searching and learning</a:t>
            </a:r>
          </a:p>
          <a:p>
            <a:pPr lvl="1"/>
            <a:r>
              <a:rPr lang="en-US" dirty="0"/>
              <a:t>No excuses, </a:t>
            </a:r>
            <a:r>
              <a:rPr lang="en-US" b="1" dirty="0">
                <a:solidFill>
                  <a:schemeClr val="bg1"/>
                </a:solidFill>
              </a:rPr>
              <a:t>just 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090" y="3956598"/>
            <a:ext cx="1591194" cy="1774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BEEDC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162800" y="3874306"/>
            <a:ext cx="1939930" cy="1946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0064" y="1981201"/>
            <a:ext cx="1719221" cy="1694835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976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  <p:sp>
        <p:nvSpPr>
          <p:cNvPr id="3" name="Заглавие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What We Need Additionally?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5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89987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web site: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9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discussion forum: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8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Facebook group: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105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Community Facebook group: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 </a:t>
            </a:r>
            <a:r>
              <a:rPr lang="en-US" dirty="0" smtClean="0"/>
              <a:t>Fundamentals: Web </a:t>
            </a:r>
            <a:r>
              <a:rPr lang="en-US" dirty="0"/>
              <a:t>Site, </a:t>
            </a:r>
            <a:r>
              <a:rPr lang="en-US" dirty="0" smtClean="0"/>
              <a:t>Forum, FB </a:t>
            </a:r>
            <a:r>
              <a:rPr lang="en-US" dirty="0"/>
              <a:t>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3563" y="1821070"/>
            <a:ext cx="7758436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000" b="1" dirty="0">
                <a:latin typeface="Consolas" panose="020B0609020204030204" pitchFamily="49" charset="0"/>
                <a:hlinkClick r:id="rId3"/>
              </a:rPr>
              <a:t>https://softuni.bg/trainings/2844/spring-fundamentals-may-2020</a:t>
            </a:r>
            <a:endParaRPr lang="en-US" sz="20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8331" y="3289714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133" y="1624535"/>
            <a:ext cx="1374490" cy="137449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134" y="5179027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23562" y="4463106"/>
            <a:ext cx="7758436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bg-BG" sz="2000" b="1" u="sng" dirty="0">
                <a:latin typeface="Consolas" panose="020B0609020204030204" pitchFamily="49" charset="0"/>
                <a:hlinkClick r:id="rId7"/>
              </a:rPr>
              <a:t>https://www.facebook.com/groups/JavaWebMay2020</a:t>
            </a:r>
            <a:endParaRPr lang="en-US" sz="2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23562" y="3126322"/>
            <a:ext cx="7758437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bg-BG" sz="2000" b="1" u="sng" dirty="0">
                <a:latin typeface="Consolas" panose="020B0609020204030204" pitchFamily="49" charset="0"/>
                <a:hlinkClick r:id="rId8"/>
              </a:rPr>
              <a:t>https://softuni.bg/forum/categories/72/java-web</a:t>
            </a:r>
            <a:endParaRPr lang="en-US" sz="2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1011C31C-530C-417F-89F4-90AD1E78D55F}"/>
              </a:ext>
            </a:extLst>
          </p:cNvPr>
          <p:cNvSpPr/>
          <p:nvPr/>
        </p:nvSpPr>
        <p:spPr>
          <a:xfrm>
            <a:off x="623563" y="5888920"/>
            <a:ext cx="7758437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9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https://www.facebook.com/groups/SoftUniJavaCommunity/</a:t>
            </a:r>
            <a:endParaRPr lang="en-US" sz="2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611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lecture </a:t>
            </a:r>
            <a:r>
              <a:rPr lang="en-US" dirty="0">
                <a:solidFill>
                  <a:schemeClr val="bg1"/>
                </a:solidFill>
              </a:rPr>
              <a:t>slides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videos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homework assignments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projects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and other resources are open content, available for free</a:t>
            </a:r>
          </a:p>
          <a:p>
            <a:pPr lvl="1"/>
            <a:r>
              <a:rPr lang="en-US" dirty="0"/>
              <a:t>Visit the course </a:t>
            </a:r>
            <a:r>
              <a:rPr lang="en-US" dirty="0">
                <a:solidFill>
                  <a:srgbClr val="FFA000"/>
                </a:solidFill>
                <a:hlinkClick r:id="rId2"/>
              </a:rPr>
              <a:t>web site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to access the course resources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Fundamentals Slides and Videos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A6A70A-B682-4E45-9C91-DC63A8716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52800"/>
            <a:ext cx="2781300" cy="2781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3761CE-E981-4E23-B059-1C4A631AC2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756" y="3810000"/>
            <a:ext cx="2650172" cy="213360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07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 &amp; Program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The Trainers Team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mtClean="0"/>
              <a:t>Project Defense</a:t>
            </a:r>
            <a:endParaRPr lang="en-US" dirty="0"/>
          </a:p>
          <a:p>
            <a:pPr>
              <a:lnSpc>
                <a:spcPts val="4000"/>
              </a:lnSpc>
            </a:pPr>
            <a:r>
              <a:rPr lang="en-US" dirty="0"/>
              <a:t>Resources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457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065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220" y="1831187"/>
            <a:ext cx="3099890" cy="1594593"/>
          </a:xfrm>
          <a:prstGeom prst="rect">
            <a:avLst/>
          </a:prstGeom>
        </p:spPr>
      </p:pic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>
          <a:xfrm>
            <a:off x="588273" y="5094000"/>
            <a:ext cx="10961783" cy="768084"/>
          </a:xfrm>
        </p:spPr>
        <p:txBody>
          <a:bodyPr/>
          <a:lstStyle/>
          <a:p>
            <a:r>
              <a:rPr lang="en-US" dirty="0" smtClean="0"/>
              <a:t>Course Objectives &amp;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5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Course </a:t>
            </a:r>
            <a:r>
              <a:rPr lang="en-US" b="1" dirty="0" smtClean="0">
                <a:solidFill>
                  <a:schemeClr val="bg1"/>
                </a:solidFill>
              </a:rPr>
              <a:t>Introduction</a:t>
            </a:r>
            <a:r>
              <a:rPr lang="en-US" b="1" dirty="0" smtClean="0"/>
              <a:t>: </a:t>
            </a:r>
            <a:r>
              <a:rPr lang="en-US" dirty="0" smtClean="0"/>
              <a:t>Course </a:t>
            </a:r>
            <a:r>
              <a:rPr lang="en-US" dirty="0"/>
              <a:t>Program, Trainers, Exams,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 smtClean="0"/>
              <a:t>Resources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Java Web API and REST Controllers</a:t>
            </a:r>
            <a:endParaRPr lang="en-US" dirty="0">
              <a:solidFill>
                <a:schemeClr val="tx2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Spring Security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HATEOAS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Workshop – First Part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Error Handling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Events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Advanced </a:t>
            </a:r>
            <a:r>
              <a:rPr lang="en-US" dirty="0"/>
              <a:t>– Course Program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000" y="1802304"/>
            <a:ext cx="1626632" cy="1626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DFD654-46B5-4673-81B6-EFAC44685D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000" y="3924000"/>
            <a:ext cx="3600000" cy="2015367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803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Aspect Oriented Programming (AOP</a:t>
            </a:r>
            <a:r>
              <a:rPr lang="en-US" b="1" noProof="1" smtClean="0">
                <a:solidFill>
                  <a:schemeClr val="bg1"/>
                </a:solidFill>
              </a:rPr>
              <a:t>)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Workshop – Second Part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and Integration </a:t>
            </a:r>
            <a:r>
              <a:rPr lang="en-US" b="1" dirty="0" smtClean="0">
                <a:solidFill>
                  <a:schemeClr val="bg1"/>
                </a:solidFill>
              </a:rPr>
              <a:t>Testing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Reactive Programing With </a:t>
            </a:r>
            <a:r>
              <a:rPr lang="en-US" b="1" dirty="0" err="1" smtClean="0">
                <a:solidFill>
                  <a:schemeClr val="bg1"/>
                </a:solidFill>
              </a:rPr>
              <a:t>WebFlux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Workshop – Third </a:t>
            </a:r>
            <a:r>
              <a:rPr lang="en-US" b="1" dirty="0">
                <a:solidFill>
                  <a:schemeClr val="bg1"/>
                </a:solidFill>
              </a:rPr>
              <a:t>Part And Q&amp;A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Deployment, Hosting and Monitoring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Project Defense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Fundamentals – </a:t>
            </a:r>
            <a:r>
              <a:rPr lang="en-US" dirty="0"/>
              <a:t>Course Program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3F838F-840A-4BFC-9ED8-77F70851A2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00" y="1186188"/>
            <a:ext cx="3963361" cy="22187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1ED59A-B5E2-45C2-9BE5-A72A3EFF2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757" y="4239000"/>
            <a:ext cx="1587677" cy="158767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656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toy&#10;&#10;Description generated with high confidence">
            <a:extLst>
              <a:ext uri="{FF2B5EF4-FFF2-40B4-BE49-F238E27FC236}">
                <a16:creationId xmlns:a16="http://schemas.microsoft.com/office/drawing/2014/main" id="{878C05D6-CF25-4865-A56B-C5D53C1006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572" y="1066800"/>
            <a:ext cx="4402000" cy="4402000"/>
          </a:xfrm>
          <a:prstGeom prst="rect">
            <a:avLst/>
          </a:prstGeom>
        </p:spPr>
      </p:pic>
      <p:sp>
        <p:nvSpPr>
          <p:cNvPr id="6" name="Title 4"/>
          <p:cNvSpPr txBox="1">
            <a:spLocks/>
          </p:cNvSpPr>
          <p:nvPr/>
        </p:nvSpPr>
        <p:spPr>
          <a:xfrm>
            <a:off x="1628336" y="5580200"/>
            <a:ext cx="8938472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The Trainers Team</a:t>
            </a:r>
          </a:p>
        </p:txBody>
      </p:sp>
    </p:spTree>
    <p:extLst>
      <p:ext uri="{BB962C8B-B14F-4D97-AF65-F5344CB8AC3E}">
        <p14:creationId xmlns:p14="http://schemas.microsoft.com/office/powerpoint/2010/main" val="91766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404" y="1295400"/>
            <a:ext cx="7962997" cy="5257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 smtClean="0">
                <a:solidFill>
                  <a:schemeClr val="bg1"/>
                </a:solidFill>
              </a:rPr>
              <a:t>Lachezar Balev</a:t>
            </a:r>
            <a:endParaRPr lang="en-US" sz="3600" b="1" noProof="1" smtClean="0">
              <a:solidFill>
                <a:schemeClr val="bg1"/>
              </a:solidFill>
            </a:endParaRP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2000" b="1" dirty="0">
                <a:solidFill>
                  <a:schemeClr val="bg1"/>
                </a:solidFill>
              </a:rPr>
              <a:t>Software engineer with 19+ years of real experience </a:t>
            </a:r>
            <a:r>
              <a:rPr lang="bg-BG" sz="2000" b="1" dirty="0" smtClean="0">
                <a:solidFill>
                  <a:schemeClr val="bg1"/>
                </a:solidFill>
              </a:rPr>
              <a:t/>
            </a:r>
            <a:br>
              <a:rPr lang="bg-BG" sz="2000" b="1" dirty="0" smtClean="0">
                <a:solidFill>
                  <a:schemeClr val="bg1"/>
                </a:solidFill>
              </a:rPr>
            </a:br>
            <a:r>
              <a:rPr lang="en-US" sz="2000" dirty="0" smtClean="0"/>
              <a:t>with </a:t>
            </a:r>
            <a:r>
              <a:rPr lang="en-US" sz="2000" dirty="0"/>
              <a:t>different projects</a:t>
            </a:r>
            <a:r>
              <a:rPr lang="en-US" sz="2000" dirty="0" smtClean="0"/>
              <a:t>.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2000" b="1" dirty="0">
                <a:solidFill>
                  <a:schemeClr val="bg1"/>
                </a:solidFill>
              </a:rPr>
              <a:t>Started developing with Java in the year 2000 </a:t>
            </a:r>
            <a:r>
              <a:rPr lang="bg-BG" sz="2000" b="1" dirty="0" smtClean="0">
                <a:solidFill>
                  <a:schemeClr val="bg1"/>
                </a:solidFill>
              </a:rPr>
              <a:t/>
            </a:r>
            <a:br>
              <a:rPr lang="bg-BG" sz="2000" b="1" dirty="0" smtClean="0">
                <a:solidFill>
                  <a:schemeClr val="bg1"/>
                </a:solidFill>
              </a:rPr>
            </a:br>
            <a:r>
              <a:rPr lang="en-US" sz="2000" dirty="0" smtClean="0"/>
              <a:t>in </a:t>
            </a:r>
            <a:r>
              <a:rPr lang="en-US" sz="2000" dirty="0"/>
              <a:t>the form of J2SE 1.2</a:t>
            </a:r>
            <a:endParaRPr lang="en-US" sz="2000" dirty="0" smtClean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2000" b="1" dirty="0">
                <a:solidFill>
                  <a:schemeClr val="bg1"/>
                </a:solidFill>
              </a:rPr>
              <a:t>Works in REWE Digital Bulgaria </a:t>
            </a:r>
            <a:r>
              <a:rPr lang="en-US" sz="2000" dirty="0"/>
              <a:t>on an architecture </a:t>
            </a:r>
            <a:r>
              <a:rPr lang="bg-BG" sz="2000" dirty="0" smtClean="0"/>
              <a:t/>
            </a:r>
            <a:br>
              <a:rPr lang="bg-BG" sz="2000" dirty="0" smtClean="0"/>
            </a:br>
            <a:r>
              <a:rPr lang="en-US" sz="2000" dirty="0" smtClean="0"/>
              <a:t>focused on </a:t>
            </a:r>
            <a:r>
              <a:rPr lang="en-US" sz="2000" b="1" dirty="0" smtClean="0">
                <a:solidFill>
                  <a:schemeClr val="bg1"/>
                </a:solidFill>
              </a:rPr>
              <a:t>microservices</a:t>
            </a:r>
            <a:endParaRPr lang="en-US" sz="2000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2000" dirty="0"/>
              <a:t>Uses</a:t>
            </a:r>
            <a:r>
              <a:rPr lang="en-US" sz="2000" b="1" dirty="0">
                <a:solidFill>
                  <a:schemeClr val="bg1"/>
                </a:solidFill>
              </a:rPr>
              <a:t> Java, TypeScript </a:t>
            </a:r>
            <a:r>
              <a:rPr lang="en-US" sz="2000" dirty="0"/>
              <a:t>and</a:t>
            </a:r>
            <a:r>
              <a:rPr lang="en-US" sz="2000" b="1" dirty="0">
                <a:solidFill>
                  <a:schemeClr val="bg1"/>
                </a:solidFill>
              </a:rPr>
              <a:t> Kotlin </a:t>
            </a:r>
            <a:r>
              <a:rPr lang="en-US" sz="2000" dirty="0"/>
              <a:t>in his daily </a:t>
            </a:r>
            <a:r>
              <a:rPr lang="en-US" sz="2000" dirty="0" smtClean="0"/>
              <a:t>tasks</a:t>
            </a:r>
            <a:endParaRPr lang="bg-BG" sz="2000" dirty="0" smtClean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2000" dirty="0"/>
              <a:t>Rides a </a:t>
            </a:r>
            <a:r>
              <a:rPr lang="en-US" sz="2000" b="1" dirty="0">
                <a:solidFill>
                  <a:schemeClr val="bg1"/>
                </a:solidFill>
              </a:rPr>
              <a:t>motorcycle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chemeClr val="bg1"/>
                </a:solidFill>
              </a:rPr>
              <a:t>climbs mountains </a:t>
            </a:r>
            <a:r>
              <a:rPr lang="en-US" sz="2000" dirty="0"/>
              <a:t>in his spare </a:t>
            </a:r>
            <a:r>
              <a:rPr lang="en-US" sz="2000" dirty="0" smtClean="0"/>
              <a:t>time</a:t>
            </a:r>
            <a:endParaRPr lang="en-US" sz="2000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2000" dirty="0"/>
              <a:t>Personal website:</a:t>
            </a:r>
            <a:r>
              <a:rPr lang="en-US" sz="2000" b="1" dirty="0">
                <a:solidFill>
                  <a:schemeClr val="bg1"/>
                </a:solidFill>
              </a:rPr>
              <a:t> http://balev.eu/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000" y="1911965"/>
            <a:ext cx="4859988" cy="38879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406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3732</TotalTime>
  <Words>562</Words>
  <Application>Microsoft Office PowerPoint</Application>
  <PresentationFormat>Широк екран</PresentationFormat>
  <Paragraphs>151</Paragraphs>
  <Slides>21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21</vt:i4>
      </vt:variant>
    </vt:vector>
  </HeadingPairs>
  <TitlesOfParts>
    <vt:vector size="28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Spring Advanced</vt:lpstr>
      <vt:lpstr>Table of Contents</vt:lpstr>
      <vt:lpstr>SoftUni Diamond Partners</vt:lpstr>
      <vt:lpstr>Questions</vt:lpstr>
      <vt:lpstr>Course Objectives &amp; Program</vt:lpstr>
      <vt:lpstr>Spring Advanced – Course Program</vt:lpstr>
      <vt:lpstr>Spring Fundamentals – Course Program (2)</vt:lpstr>
      <vt:lpstr>Презентация на PowerPoint</vt:lpstr>
      <vt:lpstr>Trainers Team</vt:lpstr>
      <vt:lpstr>Course Organization</vt:lpstr>
      <vt:lpstr>Java Web Module at SoftUni – Timeline</vt:lpstr>
      <vt:lpstr>Scoring System for the Course</vt:lpstr>
      <vt:lpstr>Project</vt:lpstr>
      <vt:lpstr>Theoretical Exam </vt:lpstr>
      <vt:lpstr>Learn to Search in Internet</vt:lpstr>
      <vt:lpstr>What We Need Additionally?</vt:lpstr>
      <vt:lpstr>Spring Fundamentals: Web Site, Forum, FB Group</vt:lpstr>
      <vt:lpstr>Spring Fundamentals Slides and Videos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subject>Software Development</dc:subject>
  <dc:creator>Software University</dc:creator>
  <cp:keywords>Spring Fundamentals @ SoftUni</cp:keywords>
  <dc:description>© SoftUni – https://about.softuni.bg/
© Software University – https://softuni.bg
Copyrighted document. Unauthorized copy, reproduction or use is not permitted.</dc:description>
  <cp:lastModifiedBy>Ch</cp:lastModifiedBy>
  <cp:revision>18</cp:revision>
  <dcterms:created xsi:type="dcterms:W3CDTF">2018-05-23T13:08:44Z</dcterms:created>
  <dcterms:modified xsi:type="dcterms:W3CDTF">2020-06-30T15:19:23Z</dcterms:modified>
  <cp:category>computer programming;programming;software development;software engineering</cp:category>
</cp:coreProperties>
</file>