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4" r:id="rId26"/>
    <p:sldId id="280" r:id="rId27"/>
    <p:sldId id="305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1" r:id="rId46"/>
    <p:sldId id="303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4"/>
            <p14:sldId id="280"/>
            <p14:sldId id="30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49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 smtClean="0"/>
          </a:p>
          <a:p>
            <a:pPr>
              <a:buClr>
                <a:schemeClr val="tx2"/>
              </a:buClr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used anywhere </a:t>
            </a:r>
            <a:r>
              <a:rPr lang="en-US" dirty="0"/>
              <a:t>because it is defined in Application </a:t>
            </a:r>
            <a:r>
              <a:rPr lang="en-US" dirty="0" smtClean="0"/>
              <a:t>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</a:t>
            </a:r>
            <a:r>
              <a:rPr lang="en-US" dirty="0" smtClean="0"/>
              <a:t>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</a:t>
            </a:r>
            <a:r>
              <a:rPr lang="en-US" dirty="0" smtClean="0"/>
              <a:t>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Interceptor Diagram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 Example(1)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41" y="2619000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LoginInteceptor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preHandle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(HttpServletRequest request, HttpServletResponse response, 	FilterChain filterChain, Object handler)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	//Log some information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	retrun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41" y="2079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LoginInterceptor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0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use interceptors we need to register them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@EnableWebMvc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final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MyInterceptor 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WebConfiguration(MyInterceptor 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this.myInterceptor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powerful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</a:t>
            </a:r>
            <a:r>
              <a:rPr lang="en-US" dirty="0" smtClean="0"/>
              <a:t>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Focuses </a:t>
            </a:r>
            <a:r>
              <a:rPr lang="en-US" dirty="0"/>
              <a:t>on providing both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</a:t>
            </a:r>
            <a:r>
              <a:rPr lang="en-US" dirty="0" smtClean="0"/>
              <a:t>Security?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 smtClean="0"/>
              <a:t>What you are allowed to do</a:t>
            </a:r>
            <a:endParaRPr lang="en-US" sz="320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 smtClean="0"/>
              <a:t>Who is logged in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Filter Chain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 smtClean="0">
                <a:solidFill>
                  <a:srgbClr val="FFFFFF"/>
                </a:solidFill>
              </a:rPr>
              <a:t>DelegatingFilterProxy</a:t>
            </a:r>
            <a:r>
              <a:rPr lang="en-GB" sz="2200" b="1" dirty="0" smtClean="0">
                <a:solidFill>
                  <a:srgbClr val="FFFFFF"/>
                </a:solidFill>
              </a:rPr>
              <a:t/>
            </a:r>
            <a:br>
              <a:rPr lang="en-GB" sz="2200" b="1" dirty="0" smtClean="0">
                <a:solidFill>
                  <a:srgbClr val="FFFFFF"/>
                </a:solidFill>
              </a:rPr>
            </a:br>
            <a:r>
              <a:rPr lang="en-GB" sz="2200" b="1" dirty="0" smtClean="0">
                <a:solidFill>
                  <a:srgbClr val="FFFFFF"/>
                </a:solidFill>
              </a:rPr>
              <a:t/>
            </a:r>
            <a:br>
              <a:rPr lang="en-GB" sz="2200" b="1" dirty="0" smtClean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 smtClean="0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 smtClean="0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 smtClean="0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Context and Authentication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 smtClean="0">
                <a:solidFill>
                  <a:srgbClr val="FFFFFF"/>
                </a:solidFill>
              </a:rPr>
              <a:t>SecurityContextHolder</a:t>
            </a:r>
            <a:r>
              <a:rPr lang="en-GB" sz="2800" b="1" dirty="0" smtClean="0">
                <a:solidFill>
                  <a:srgbClr val="FFFFFF"/>
                </a:solidFill>
              </a:rPr>
              <a:t/>
            </a:r>
            <a:br>
              <a:rPr lang="en-GB" sz="2800" b="1" dirty="0" smtClean="0">
                <a:solidFill>
                  <a:srgbClr val="FFFFFF"/>
                </a:solidFill>
              </a:rPr>
            </a:br>
            <a:endParaRPr lang="en-GB" sz="2800" b="1" dirty="0" smtClean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 smtClean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 smtClean="0">
                <a:solidFill>
                  <a:srgbClr val="FFFFFF"/>
                </a:solidFill>
              </a:rPr>
              <a:t>SecurityContext</a:t>
            </a: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Authentication</a:t>
            </a:r>
            <a:br>
              <a:rPr lang="en-GB" sz="2400" b="1" dirty="0" smtClean="0">
                <a:solidFill>
                  <a:srgbClr val="FFFFFF"/>
                </a:solidFill>
              </a:rPr>
            </a:br>
            <a:r>
              <a:rPr lang="en-GB" sz="2400" b="1" dirty="0" smtClean="0">
                <a:solidFill>
                  <a:srgbClr val="FFFFFF"/>
                </a:solidFill>
              </a:rPr>
              <a:t/>
            </a:r>
            <a:br>
              <a:rPr lang="en-GB" sz="2400" b="1" dirty="0" smtClean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At the heart of Spring Security's authentication model is the </a:t>
            </a:r>
            <a:r>
              <a:rPr lang="en-US" sz="2800" b="1" dirty="0" err="1" smtClean="0">
                <a:solidFill>
                  <a:schemeClr val="bg1"/>
                </a:solidFill>
              </a:rPr>
              <a:t>SecurityContextHolder</a:t>
            </a:r>
            <a:endParaRPr lang="en-US" sz="2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 smtClean="0">
                <a:solidFill>
                  <a:schemeClr val="bg1"/>
                </a:solidFill>
              </a:rPr>
              <a:t>SecurityContext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 smtClean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Intercept</a:t>
            </a:r>
          </a:p>
          <a:p>
            <a:r>
              <a:rPr lang="en-US" sz="2000" dirty="0" smtClean="0"/>
              <a:t>Request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7" y="313098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8" y="4509499"/>
            <a:ext cx="525572" cy="52557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6" y="4466651"/>
            <a:ext cx="570902" cy="57090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7" y="3174726"/>
            <a:ext cx="1385039" cy="8298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6" y="3130982"/>
            <a:ext cx="994840" cy="11920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GET</a:t>
            </a:r>
            <a:br>
              <a:rPr lang="en-US" sz="2000" dirty="0" smtClean="0"/>
            </a:br>
            <a:r>
              <a:rPr lang="en-US" sz="2000" dirty="0" smtClean="0"/>
              <a:t>username password</a:t>
            </a:r>
            <a:endParaRPr lang="en-US" sz="2800" dirty="0"/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37" y="3130982"/>
            <a:ext cx="994840" cy="1192020"/>
          </a:xfrm>
          <a:prstGeom prst="rect">
            <a:avLst/>
          </a:prstGeom>
        </p:spPr>
      </p:pic>
      <p:pic>
        <p:nvPicPr>
          <p:cNvPr id="13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7" y="3104638"/>
            <a:ext cx="1255357" cy="1255357"/>
          </a:xfrm>
          <a:prstGeom prst="rect">
            <a:avLst/>
          </a:prstGeom>
        </p:spPr>
      </p:pic>
      <p:sp>
        <p:nvSpPr>
          <p:cNvPr id="14" name="Can 18"/>
          <p:cNvSpPr/>
          <p:nvPr/>
        </p:nvSpPr>
        <p:spPr>
          <a:xfrm>
            <a:off x="5119290" y="5464040"/>
            <a:ext cx="2209800" cy="838200"/>
          </a:xfrm>
          <a:prstGeom prst="can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Database</a:t>
            </a:r>
            <a:endParaRPr lang="bg-BG" sz="2800" dirty="0"/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Validate</a:t>
            </a:r>
          </a:p>
          <a:p>
            <a:r>
              <a:rPr lang="en-US" sz="2000" dirty="0" smtClean="0"/>
              <a:t>username</a:t>
            </a:r>
            <a:br>
              <a:rPr lang="en-US" sz="2000" dirty="0" smtClean="0"/>
            </a:br>
            <a:r>
              <a:rPr lang="en-US" sz="2000" dirty="0" smtClean="0"/>
              <a:t>password</a:t>
            </a:r>
            <a:endParaRPr lang="en-US" sz="2800" dirty="0"/>
          </a:p>
        </p:txBody>
      </p:sp>
      <p:cxnSp>
        <p:nvCxnSpPr>
          <p:cNvPr id="18" name="Straight Arrow Connector 26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</a:t>
            </a:r>
            <a:br>
              <a:rPr lang="en-US" sz="2000" dirty="0" smtClean="0"/>
            </a:br>
            <a:r>
              <a:rPr lang="en-US" sz="2000" dirty="0" smtClean="0"/>
              <a:t>Credentials</a:t>
            </a:r>
            <a:endParaRPr lang="en-US" sz="2800" dirty="0"/>
          </a:p>
        </p:txBody>
      </p:sp>
      <p:cxnSp>
        <p:nvCxnSpPr>
          <p:cNvPr id="20" name="Straight Arrow Connector 2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2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Validate</a:t>
            </a:r>
            <a:br>
              <a:rPr lang="en-US" sz="2000" dirty="0" smtClean="0"/>
            </a:br>
            <a:r>
              <a:rPr lang="en-US" sz="2000" dirty="0" smtClean="0"/>
              <a:t>Roles</a:t>
            </a:r>
            <a:endParaRPr lang="en-US" sz="2800" dirty="0"/>
          </a:p>
        </p:txBody>
      </p:sp>
      <p:cxnSp>
        <p:nvCxnSpPr>
          <p:cNvPr id="22" name="Straight Arrow Connector 33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4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</a:t>
            </a:r>
            <a:br>
              <a:rPr lang="en-US" sz="2000" dirty="0" smtClean="0"/>
            </a:br>
            <a:r>
              <a:rPr lang="en-US" sz="2000" dirty="0" smtClean="0"/>
              <a:t>Authorization</a:t>
            </a:r>
            <a:endParaRPr lang="en-US" sz="2800" dirty="0"/>
          </a:p>
        </p:txBody>
      </p:sp>
      <p:sp>
        <p:nvSpPr>
          <p:cNvPr id="24" name="TextBox 35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Secured Resources</a:t>
            </a:r>
            <a:endParaRPr lang="en-US" sz="2000" dirty="0"/>
          </a:p>
        </p:txBody>
      </p:sp>
      <p:cxnSp>
        <p:nvCxnSpPr>
          <p:cNvPr id="25" name="Straight Arrow Connector 36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8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Web Client</a:t>
            </a:r>
          </a:p>
        </p:txBody>
      </p:sp>
      <p:sp>
        <p:nvSpPr>
          <p:cNvPr id="28" name="TextBox 40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Intercept</a:t>
            </a:r>
          </a:p>
          <a:p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57" name="Закръглен правоъгълник 56"/>
          <p:cNvSpPr/>
          <p:nvPr/>
        </p:nvSpPr>
        <p:spPr bwMode="auto">
          <a:xfrm>
            <a:off x="3596084" y="1332800"/>
            <a:ext cx="1805138" cy="5155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Auth. manager</a:t>
            </a:r>
            <a:endParaRPr lang="en-US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Текстов контейнер 63"/>
          <p:cNvSpPr>
            <a:spLocks noGrp="1"/>
          </p:cNvSpPr>
          <p:nvPr>
            <p:ph type="body" sz="quarter" idx="10"/>
          </p:nvPr>
        </p:nvSpPr>
        <p:spPr bwMode="auto">
          <a:xfrm>
            <a:off x="6398389" y="1340028"/>
            <a:ext cx="2265776" cy="477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Access Decision </a:t>
            </a:r>
            <a:r>
              <a:rPr lang="en-US" sz="1800" b="1" dirty="0" smtClean="0">
                <a:solidFill>
                  <a:srgbClr val="FFFFFF"/>
                </a:solidFill>
              </a:rPr>
              <a:t>Manager</a:t>
            </a:r>
            <a:endParaRPr lang="bg-BG" sz="1800" b="1" dirty="0">
              <a:solidFill>
                <a:srgbClr val="FFFFFF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3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smtClean="0">
                <a:solidFill>
                  <a:schemeClr val="bg1"/>
                </a:solidFill>
              </a:rPr>
              <a:t>Spring Security </a:t>
            </a:r>
            <a:r>
              <a:rPr lang="en-US" dirty="0" smtClean="0"/>
              <a:t>in pom.xml</a:t>
            </a:r>
            <a:r>
              <a:rPr lang="en-US" noProof="1" smtClean="0"/>
              <a:t>.</a:t>
            </a:r>
            <a:endParaRPr lang="en-US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2859517"/>
            <a:ext cx="11580094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419553"/>
            <a:ext cx="11580094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b="1" noProof="1">
                <a:solidFill>
                  <a:schemeClr val="bg1"/>
                </a:solidFill>
              </a:rPr>
              <a:t>WebSecurityConfigurerAdapter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class.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EnableWebSecurity </a:t>
            </a:r>
            <a:r>
              <a:rPr lang="en-US" sz="2000" b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//Can </a:t>
            </a:r>
            <a:r>
              <a:rPr lang="en-US" sz="2000" b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 omitted because of WebSecurityConfigurerAdapter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Override configure</a:t>
            </a:r>
            <a:r>
              <a:rPr lang="en-US" dirty="0" smtClean="0"/>
              <a:t>(</a:t>
            </a:r>
            <a:r>
              <a:rPr lang="en-US" dirty="0" err="1" smtClean="0"/>
              <a:t>HttpSecurity</a:t>
            </a:r>
            <a:r>
              <a:rPr lang="en-US" dirty="0" smtClean="0"/>
              <a:t> </a:t>
            </a:r>
            <a:r>
              <a:rPr lang="en-US" dirty="0"/>
              <a:t>http)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http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antMatchers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anyRequest().authenticated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5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User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implement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1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Roles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86000" y="34222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86000" y="28890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1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If we want</a:t>
            </a:r>
            <a:r>
              <a:rPr lang="bg-BG" sz="3600" dirty="0" smtClean="0"/>
              <a:t>, </a:t>
            </a:r>
            <a:r>
              <a:rPr lang="en-US" sz="3600" dirty="0" smtClean="0"/>
              <a:t>we can use </a:t>
            </a:r>
            <a:r>
              <a:rPr lang="en-US" sz="3600" b="1" dirty="0" err="1" smtClean="0">
                <a:solidFill>
                  <a:schemeClr val="bg1"/>
                </a:solidFill>
              </a:rPr>
              <a:t>SimpleGrantedAuthority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instead of creating Role class</a:t>
            </a:r>
          </a:p>
          <a:p>
            <a:r>
              <a:rPr lang="en-US" sz="3600" dirty="0" smtClean="0"/>
              <a:t>Is a basic </a:t>
            </a:r>
            <a:r>
              <a:rPr lang="en-US" sz="3600" dirty="0"/>
              <a:t>concrete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 smtClean="0">
                <a:solidFill>
                  <a:schemeClr val="bg1"/>
                </a:solidFill>
              </a:rPr>
              <a:t>GrantedAuthority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dirty="0"/>
              <a:t>Stores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bg1"/>
                </a:solidFill>
              </a:rPr>
              <a:t>authority</a:t>
            </a:r>
            <a:r>
              <a:rPr lang="en-US" sz="3600" dirty="0"/>
              <a:t> granted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the Authentication object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SimpleGrantedAuthority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UserService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UserDetailsService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void register(RegisterModel registerModel) {       	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04012" y="4282190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0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User In memory with </a:t>
            </a:r>
            <a:br>
              <a:rPr lang="en-US" dirty="0" smtClean="0"/>
            </a:br>
            <a:r>
              <a:rPr lang="en-US" dirty="0" smtClean="0"/>
              <a:t>overriding configure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402" y="1196125"/>
            <a:ext cx="11818096" cy="51556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...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@</a:t>
            </a:r>
            <a:r>
              <a:rPr lang="en-US" sz="2600" b="1" dirty="0"/>
              <a:t>Override</a:t>
            </a:r>
            <a:br>
              <a:rPr lang="en-US" sz="2600" b="1" dirty="0"/>
            </a:br>
            <a:r>
              <a:rPr lang="en-US" sz="2600" b="1" dirty="0"/>
              <a:t>protected void </a:t>
            </a:r>
            <a:r>
              <a:rPr lang="en-US" sz="2600" b="1" dirty="0" smtClean="0">
                <a:solidFill>
                  <a:schemeClr val="bg1"/>
                </a:solidFill>
              </a:rPr>
              <a:t>configure</a:t>
            </a:r>
            <a:r>
              <a:rPr lang="en-US" sz="2600" b="1" dirty="0" smtClean="0"/>
              <a:t> (</a:t>
            </a:r>
            <a:r>
              <a:rPr lang="en-US" sz="2600" b="1" dirty="0" err="1" smtClean="0">
                <a:solidFill>
                  <a:schemeClr val="bg1"/>
                </a:solidFill>
              </a:rPr>
              <a:t>AuthenticationManagerBuilder</a:t>
            </a:r>
            <a:r>
              <a:rPr lang="en-US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</a:rPr>
              <a:t>auth</a:t>
            </a:r>
            <a:r>
              <a:rPr lang="en-US" sz="2600" b="1" dirty="0"/>
              <a:t>) throws Exception </a:t>
            </a:r>
            <a:r>
              <a:rPr lang="en-US" sz="2600" b="1" dirty="0" smtClean="0"/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err="1"/>
              <a:t>a</a:t>
            </a:r>
            <a:r>
              <a:rPr lang="en-US" sz="2600" b="1" dirty="0" err="1" smtClean="0"/>
              <a:t>uth</a:t>
            </a:r>
            <a:endParaRPr lang="en-US" sz="2600" b="1" dirty="0"/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  .</a:t>
            </a:r>
            <a:r>
              <a:rPr lang="en-US" sz="2600" b="1" dirty="0" err="1" smtClean="0"/>
              <a:t>inMemoryAuthentication</a:t>
            </a:r>
            <a:r>
              <a:rPr lang="en-US" sz="2600" b="1" dirty="0" smtClean="0"/>
              <a:t>()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 err="1" smtClean="0"/>
              <a:t>withUser</a:t>
            </a:r>
            <a:r>
              <a:rPr lang="en-US" sz="2600" b="1" dirty="0"/>
              <a:t>("user</a:t>
            </a:r>
            <a:r>
              <a:rPr lang="en-US" sz="2600" b="1" dirty="0" smtClean="0"/>
              <a:t>")</a:t>
            </a:r>
            <a:br>
              <a:rPr lang="en-US" sz="2600" b="1" dirty="0" smtClean="0"/>
            </a:br>
            <a:r>
              <a:rPr lang="en-US" sz="2600" b="1" dirty="0" smtClean="0"/>
              <a:t>        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 smtClean="0"/>
              <a:t>.encode</a:t>
            </a:r>
            <a:r>
              <a:rPr lang="en-US" sz="2600" b="1" dirty="0"/>
              <a:t>("user</a:t>
            </a:r>
            <a:r>
              <a:rPr lang="en-US" sz="2600" b="1" dirty="0" smtClean="0"/>
              <a:t>")).</a:t>
            </a:r>
            <a:r>
              <a:rPr lang="en-US" sz="2600" b="1" dirty="0"/>
              <a:t>roles("USER</a:t>
            </a:r>
            <a:r>
              <a:rPr lang="en-US" sz="2600" b="1" dirty="0" smtClean="0"/>
              <a:t>")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/>
              <a:t>and</a:t>
            </a:r>
            <a:r>
              <a:rPr lang="en-US" sz="2600" b="1" dirty="0" smtClean="0"/>
              <a:t>()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 err="1" smtClean="0"/>
              <a:t>withUser</a:t>
            </a:r>
            <a:r>
              <a:rPr lang="en-US" sz="2600" b="1" dirty="0" smtClean="0"/>
              <a:t>("admin")</a:t>
            </a:r>
            <a:br>
              <a:rPr lang="en-US" sz="2600" b="1" dirty="0" smtClean="0"/>
            </a:br>
            <a:r>
              <a:rPr lang="en-US" sz="2600" b="1" dirty="0" smtClean="0"/>
              <a:t>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 smtClean="0"/>
              <a:t>.encode("admin")).roles("ADMIN");</a:t>
            </a:r>
            <a:br>
              <a:rPr lang="en-US" sz="2600" b="1" dirty="0" smtClean="0"/>
            </a:br>
            <a:r>
              <a:rPr lang="en-US" sz="2600" b="1" dirty="0" smtClean="0"/>
              <a:t>}…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Disabling </a:t>
            </a:r>
            <a:r>
              <a:rPr lang="en-US" b="1" dirty="0">
                <a:solidFill>
                  <a:schemeClr val="bg1"/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.csrf().disable()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1612" y="4931644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Disable CSRF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9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='text'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'/&gt;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='text'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'/&gt;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UserService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33406"/>
            <a:ext cx="11806419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(String username) throws UsernameNotFoundException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5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('/login')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('error', 'Error');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'login';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  <a:endParaRPr lang="en-US" sz="24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logout().logoutSuccessUrl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 Encryption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='checkbox'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('/user')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'user';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('hasRole('ADMIN')')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('/unauthorized')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'unauthorized';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='hidden'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th:name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='${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csrf.parameterName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}'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th:value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='${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csrf.token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}'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Filters and Interceptors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</a:t>
            </a:r>
            <a:r>
              <a:rPr lang="en-US" dirty="0" err="1" smtClean="0"/>
              <a:t>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artifactId&gt;thymeleaf-extras-springsecurity5&lt;/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='en'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www.thymeleaf.org'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www.thymeleaf.org/extras/spring-security'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='name'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'name'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='en'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www.thymeleaf.org'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www.thymeleaf.org/extras/spring-security'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='hasRole('ADMIN')'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</a:t>
            </a:r>
            <a:r>
              <a:rPr lang="en-US" sz="2400" b="1" noProof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What is the difference between </a:t>
            </a:r>
            <a:r>
              <a:rPr lang="en-US" b="1" dirty="0" smtClean="0">
                <a:solidFill>
                  <a:schemeClr val="bg1"/>
                </a:solidFill>
              </a:rPr>
              <a:t>Filters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What is </a:t>
            </a:r>
            <a:r>
              <a:rPr lang="en-US" b="1" dirty="0" smtClean="0">
                <a:solidFill>
                  <a:schemeClr val="bg1"/>
                </a:solidFill>
              </a:rPr>
              <a:t>Spring Security </a:t>
            </a:r>
            <a:r>
              <a:rPr lang="en-US" dirty="0" smtClean="0">
                <a:solidFill>
                  <a:schemeClr val="bg2"/>
                </a:solidFill>
              </a:rPr>
              <a:t>and how to implement it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How to use </a:t>
            </a:r>
            <a:r>
              <a:rPr lang="en-US" b="1" dirty="0" err="1" smtClean="0">
                <a:solidFill>
                  <a:schemeClr val="bg1"/>
                </a:solidFill>
              </a:rPr>
              <a:t>Thymeleaf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bg2"/>
              </a:buClr>
            </a:pPr>
            <a:endParaRPr lang="en-US" sz="3200" b="1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chemeClr val="bg1"/>
                </a:solidFill>
              </a:rPr>
              <a:t>responses</a:t>
            </a:r>
            <a:r>
              <a:rPr lang="en-US" dirty="0" smtClean="0"/>
              <a:t> </a:t>
            </a:r>
            <a:r>
              <a:rPr lang="en-US" dirty="0"/>
              <a:t>of your </a:t>
            </a:r>
            <a:r>
              <a:rPr lang="en-US" dirty="0" smtClean="0"/>
              <a:t>application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perform two operations at two </a:t>
            </a:r>
            <a:r>
              <a:rPr lang="en-US" dirty="0" smtClean="0"/>
              <a:t>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 Diagram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('name', 'Pesho');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('/')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('index');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('name')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='en'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='http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www.w3.org/1999/xhtml'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='http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www.thymeleaf.org'&gt;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='UTF-8'&gt;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!|'&gt;&lt;/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1521</Words>
  <Application>Microsoft Office PowerPoint</Application>
  <PresentationFormat>Широк екран</PresentationFormat>
  <Paragraphs>424</Paragraphs>
  <Slides>47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Example(1)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Registration – UserService</vt:lpstr>
      <vt:lpstr>Register User In memory with  overriding configure</vt:lpstr>
      <vt:lpstr>Registration – Configuration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105</cp:revision>
  <dcterms:created xsi:type="dcterms:W3CDTF">2018-05-23T13:08:44Z</dcterms:created>
  <dcterms:modified xsi:type="dcterms:W3CDTF">2020-07-03T15:41:43Z</dcterms:modified>
  <cp:category>computer programming;programming;software development;software engineering</cp:category>
</cp:coreProperties>
</file>