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2590BF-C584-4F18-9A6B-4257A876F2C2}">
          <p14:sldIdLst>
            <p14:sldId id="256"/>
            <p14:sldId id="257"/>
            <p14:sldId id="258"/>
          </p14:sldIdLst>
        </p14:section>
        <p14:section name="What is Reactive Programming" id="{5D2FFE50-5AB5-4D5C-8572-E7A8573965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22643B1B-6D27-4FA6-9257-653CF277D0AE}">
          <p14:sldIdLst>
            <p14:sldId id="293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08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985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docs.spring.io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15" y="1888758"/>
            <a:ext cx="7077511" cy="26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core difference is that </a:t>
            </a:r>
            <a:r>
              <a:rPr lang="en-US" b="1" dirty="0">
                <a:solidFill>
                  <a:schemeClr val="bg1"/>
                </a:solidFill>
              </a:rPr>
              <a:t>Reactive is a push model</a:t>
            </a:r>
            <a:r>
              <a:rPr lang="en-US" dirty="0"/>
              <a:t>, whereas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Java 8 Streams </a:t>
            </a:r>
            <a:r>
              <a:rPr lang="en-US" dirty="0"/>
              <a:t>are a </a:t>
            </a: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b="1" dirty="0" smtClean="0">
                <a:solidFill>
                  <a:schemeClr val="bg1"/>
                </a:solidFill>
              </a:rPr>
              <a:t>model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</a:t>
            </a:r>
            <a:r>
              <a:rPr lang="en-US" dirty="0" smtClean="0"/>
              <a:t>reactive </a:t>
            </a:r>
            <a:r>
              <a:rPr lang="en-US" dirty="0"/>
              <a:t>events are pushed to the subscribers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come </a:t>
            </a:r>
            <a:r>
              <a:rPr lang="en-US" dirty="0" smtClean="0"/>
              <a:t>in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8 </a:t>
            </a:r>
            <a:r>
              <a:rPr lang="en-US" b="1" dirty="0" smtClean="0">
                <a:solidFill>
                  <a:schemeClr val="bg1"/>
                </a:solidFill>
              </a:rPr>
              <a:t>Streams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pulling all the data and returning a result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Reactive</a:t>
            </a:r>
            <a:r>
              <a:rPr lang="en-US" dirty="0" smtClean="0"/>
              <a:t> </a:t>
            </a:r>
            <a:r>
              <a:rPr lang="en-US" dirty="0"/>
              <a:t>we could have an </a:t>
            </a:r>
            <a:r>
              <a:rPr lang="en-US" b="1" dirty="0">
                <a:solidFill>
                  <a:schemeClr val="bg1"/>
                </a:solidFill>
              </a:rPr>
              <a:t>infinite stream </a:t>
            </a:r>
            <a:r>
              <a:rPr lang="en-US" dirty="0"/>
              <a:t>coming in from an external resource, with </a:t>
            </a:r>
            <a:r>
              <a:rPr lang="en-US" b="1" dirty="0">
                <a:solidFill>
                  <a:schemeClr val="bg1"/>
                </a:solidFill>
              </a:rPr>
              <a:t>multiple subscribers </a:t>
            </a:r>
            <a:r>
              <a:rPr lang="en-US" dirty="0" smtClean="0"/>
              <a:t>attached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Streams VS </a:t>
            </a:r>
            <a:r>
              <a:rPr lang="en-US" dirty="0"/>
              <a:t>Java 8 </a:t>
            </a:r>
            <a:r>
              <a:rPr lang="en-US" dirty="0" smtClean="0"/>
              <a:t>Streams</a:t>
            </a:r>
            <a:endParaRPr lang="en-US" sz="31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9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As per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b="1" dirty="0" smtClean="0">
                <a:solidFill>
                  <a:schemeClr val="bg1"/>
                </a:solidFill>
              </a:rPr>
              <a:t>ava </a:t>
            </a:r>
            <a:r>
              <a:rPr lang="en-US" b="1" dirty="0">
                <a:solidFill>
                  <a:schemeClr val="bg1"/>
                </a:solidFill>
              </a:rPr>
              <a:t>9 and reactive specification</a:t>
            </a:r>
            <a:r>
              <a:rPr lang="en-US" dirty="0"/>
              <a:t> below are API we need to use for reactive </a:t>
            </a:r>
            <a:r>
              <a:rPr lang="en-US" dirty="0" smtClean="0"/>
              <a:t>implementation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Publisher</a:t>
            </a:r>
            <a:r>
              <a:rPr lang="en-US" sz="3200" dirty="0" smtClean="0"/>
              <a:t> - Emits </a:t>
            </a:r>
            <a:r>
              <a:rPr lang="en-US" sz="3200" dirty="0"/>
              <a:t>a sequence of events to subscribers according to the demand received from its </a:t>
            </a:r>
            <a:r>
              <a:rPr lang="en-US" sz="3200" dirty="0" smtClean="0"/>
              <a:t>subscribers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Subscriber</a:t>
            </a:r>
            <a:r>
              <a:rPr lang="en-US" sz="3200" dirty="0" smtClean="0"/>
              <a:t> - </a:t>
            </a:r>
            <a:r>
              <a:rPr lang="en-US" sz="3200" dirty="0" err="1" smtClean="0"/>
              <a:t>Receives&amp;Processes</a:t>
            </a:r>
            <a:r>
              <a:rPr lang="en-US" sz="3200" dirty="0" smtClean="0"/>
              <a:t> </a:t>
            </a:r>
            <a:r>
              <a:rPr lang="en-US" sz="3200" dirty="0"/>
              <a:t>events emitted by a Publisher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Subscription</a:t>
            </a:r>
            <a:r>
              <a:rPr lang="en-US" sz="3200" dirty="0" smtClean="0"/>
              <a:t> - </a:t>
            </a:r>
            <a:r>
              <a:rPr lang="en-US" sz="3200" dirty="0"/>
              <a:t>Defines a one-to-one relationship between </a:t>
            </a:r>
            <a:r>
              <a:rPr lang="en-US" sz="3200" dirty="0" smtClean="0"/>
              <a:t>a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Publisher and a Subscriber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Processors</a:t>
            </a:r>
            <a:r>
              <a:rPr lang="en-US" sz="3200" dirty="0" smtClean="0"/>
              <a:t> - </a:t>
            </a:r>
            <a:r>
              <a:rPr lang="en-US" sz="3200" dirty="0"/>
              <a:t>Represents a processing stage consisting of both a</a:t>
            </a:r>
            <a:br>
              <a:rPr lang="en-US" sz="3200" dirty="0"/>
            </a:br>
            <a:r>
              <a:rPr lang="en-US" sz="3200" dirty="0" smtClean="0"/>
              <a:t> </a:t>
            </a:r>
            <a:r>
              <a:rPr lang="en-US" sz="3200" dirty="0"/>
              <a:t>Publisher and a </a:t>
            </a:r>
            <a:r>
              <a:rPr lang="en-US" sz="3200" dirty="0" smtClean="0"/>
              <a:t>Subscriber </a:t>
            </a:r>
            <a:r>
              <a:rPr lang="en-US" sz="3200" dirty="0"/>
              <a:t>and obeys the contracts of both</a:t>
            </a:r>
          </a:p>
          <a:p>
            <a:pPr lvl="1"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Stream APIs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WebFlux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smtClean="0"/>
              <a:t>Spring </a:t>
            </a:r>
            <a:r>
              <a:rPr lang="en-US" sz="3600" dirty="0"/>
              <a:t>Data reactive </a:t>
            </a:r>
            <a:r>
              <a:rPr lang="en-US" sz="3600" dirty="0" smtClean="0"/>
              <a:t>library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Reactive </a:t>
            </a:r>
            <a:r>
              <a:rPr lang="en-US" sz="3600" dirty="0" smtClean="0"/>
              <a:t>IO</a:t>
            </a:r>
          </a:p>
          <a:p>
            <a:pPr>
              <a:buClr>
                <a:schemeClr val="tx1"/>
              </a:buClr>
            </a:pPr>
            <a:r>
              <a:rPr lang="en-US" sz="3600" dirty="0" err="1"/>
              <a:t>Nonblocking</a:t>
            </a:r>
            <a:r>
              <a:rPr lang="en-US" sz="3600" dirty="0"/>
              <a:t> Servlet </a:t>
            </a:r>
            <a:r>
              <a:rPr lang="en-US" sz="3600" dirty="0" smtClean="0"/>
              <a:t>container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Spring security reactive </a:t>
            </a:r>
            <a:r>
              <a:rPr lang="en-US" sz="3600" dirty="0" smtClean="0"/>
              <a:t>API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Spring 5 Reactive Building Blocks 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Source - https</a:t>
            </a:r>
            <a:r>
              <a:rPr lang="en-US" dirty="0">
                <a:hlinkClick r:id="rId2"/>
              </a:rPr>
              <a:t>://docs.spring.io/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Spring 5 Reactive Building Blocks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27" y="1770685"/>
            <a:ext cx="9217479" cy="462650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WebFlux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Web framework </a:t>
            </a:r>
            <a:r>
              <a:rPr lang="en-US" sz="3400" dirty="0"/>
              <a:t>that brings support for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reactive</a:t>
            </a:r>
            <a:r>
              <a:rPr lang="en-US" sz="3400" dirty="0" smtClean="0"/>
              <a:t> </a:t>
            </a:r>
            <a:r>
              <a:rPr lang="en-US" sz="3400" dirty="0"/>
              <a:t>programming model</a:t>
            </a:r>
            <a:endParaRPr lang="en-US" sz="3400" dirty="0" smtClean="0"/>
          </a:p>
          <a:p>
            <a:pPr>
              <a:buClr>
                <a:schemeClr val="tx1"/>
              </a:buClr>
            </a:pPr>
            <a:r>
              <a:rPr lang="en-US" sz="3400" dirty="0" smtClean="0"/>
              <a:t>Implemented </a:t>
            </a:r>
            <a:r>
              <a:rPr lang="en-US" sz="3400" b="1" dirty="0">
                <a:solidFill>
                  <a:schemeClr val="bg1"/>
                </a:solidFill>
              </a:rPr>
              <a:t>using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Project </a:t>
            </a:r>
            <a:r>
              <a:rPr lang="en-US" sz="3400" b="1" dirty="0" smtClean="0">
                <a:solidFill>
                  <a:schemeClr val="bg1"/>
                </a:solidFill>
              </a:rPr>
              <a:t>Reactor</a:t>
            </a:r>
            <a:r>
              <a:rPr lang="bg-BG" sz="3400" b="1" dirty="0" smtClean="0">
                <a:solidFill>
                  <a:schemeClr val="bg1"/>
                </a:solidFill>
              </a:rPr>
              <a:t>, </a:t>
            </a:r>
            <a:r>
              <a:rPr lang="en-US" sz="3400" dirty="0"/>
              <a:t>and its  </a:t>
            </a:r>
            <a:r>
              <a:rPr lang="en-US" sz="3400" dirty="0" smtClean="0"/>
              <a:t>publisher </a:t>
            </a:r>
            <a:r>
              <a:rPr lang="en-US" sz="3400" dirty="0"/>
              <a:t>implementations — </a:t>
            </a:r>
            <a:r>
              <a:rPr lang="en-US" sz="3400" b="1" dirty="0">
                <a:solidFill>
                  <a:schemeClr val="bg1"/>
                </a:solidFill>
              </a:rPr>
              <a:t>Flux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Mono</a:t>
            </a:r>
            <a:r>
              <a:rPr lang="en-US" sz="3400" dirty="0" smtClean="0"/>
              <a:t>,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the </a:t>
            </a:r>
            <a:r>
              <a:rPr lang="en-US" sz="3400" dirty="0"/>
              <a:t>library </a:t>
            </a:r>
            <a:r>
              <a:rPr lang="en-US" sz="3400" dirty="0" smtClean="0"/>
              <a:t>chosen </a:t>
            </a:r>
            <a:r>
              <a:rPr lang="en-US" sz="3400" dirty="0"/>
              <a:t>by </a:t>
            </a:r>
            <a:r>
              <a:rPr lang="en-US" sz="3400" dirty="0" smtClean="0"/>
              <a:t>Spring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WebFlux is </a:t>
            </a:r>
            <a:r>
              <a:rPr lang="en-US" sz="3400" b="1" dirty="0">
                <a:solidFill>
                  <a:schemeClr val="bg1"/>
                </a:solidFill>
              </a:rPr>
              <a:t>not a replacement for Spring MVC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they </a:t>
            </a:r>
            <a:r>
              <a:rPr lang="en-US" sz="3400" dirty="0"/>
              <a:t>can actually complement each other, working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together </a:t>
            </a:r>
            <a:r>
              <a:rPr lang="en-US" sz="3400" dirty="0"/>
              <a:t>on the same solution</a:t>
            </a:r>
            <a:endParaRPr lang="en-US" sz="3400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Spring WebFlux 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2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Adding Spring </a:t>
            </a:r>
            <a:r>
              <a:rPr lang="en-US" dirty="0" err="1" smtClean="0"/>
              <a:t>WebFlux</a:t>
            </a:r>
            <a:r>
              <a:rPr lang="en-US" dirty="0" smtClean="0"/>
              <a:t> Dependency in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Reactive </a:t>
            </a: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dependency includes </a:t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 err="1" smtClean="0"/>
              <a:t>WebFlux</a:t>
            </a:r>
            <a:r>
              <a:rPr lang="en-US" dirty="0" smtClean="0"/>
              <a:t>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46254" y="3450509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&lt;dependency&gt;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&gt;spring-boot-starter-</a:t>
            </a:r>
            <a:r>
              <a:rPr lang="en-US" dirty="0" err="1"/>
              <a:t>webflux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&lt;version&gt;...&lt;/version&gt;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WebFlux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 and </a:t>
            </a:r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In </a:t>
            </a:r>
            <a:r>
              <a:rPr lang="en-US" dirty="0" smtClean="0"/>
              <a:t>WebFlux</a:t>
            </a:r>
            <a:r>
              <a:rPr lang="en-US" dirty="0"/>
              <a:t>, the data returned from any operation is packed into a </a:t>
            </a:r>
            <a:r>
              <a:rPr lang="en-US" b="1" dirty="0">
                <a:solidFill>
                  <a:schemeClr val="bg1"/>
                </a:solidFill>
              </a:rPr>
              <a:t>reactive </a:t>
            </a:r>
            <a:r>
              <a:rPr lang="en-US" b="1" dirty="0" smtClean="0">
                <a:solidFill>
                  <a:schemeClr val="bg1"/>
                </a:solidFill>
              </a:rPr>
              <a:t>stream</a:t>
            </a:r>
          </a:p>
          <a:p>
            <a:pPr>
              <a:buClr>
                <a:schemeClr val="tx2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types </a:t>
            </a:r>
            <a:r>
              <a:rPr lang="en-US" dirty="0"/>
              <a:t>that embody this approach and are the building blocks in </a:t>
            </a:r>
            <a:r>
              <a:rPr lang="en-US" dirty="0" smtClean="0"/>
              <a:t>WebFlux:</a:t>
            </a:r>
          </a:p>
          <a:p>
            <a:pPr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Mono</a:t>
            </a:r>
            <a:r>
              <a:rPr lang="en-US" dirty="0"/>
              <a:t> </a:t>
            </a:r>
            <a:r>
              <a:rPr lang="en-US" dirty="0" smtClean="0"/>
              <a:t>- is </a:t>
            </a:r>
            <a:r>
              <a:rPr lang="en-US" dirty="0"/>
              <a:t>a stream which returns zero items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item (0..1)</a:t>
            </a:r>
          </a:p>
          <a:p>
            <a:pPr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Flux 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is a stream which returns zero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items</a:t>
            </a:r>
            <a:r>
              <a:rPr lang="en-US" dirty="0"/>
              <a:t> </a:t>
            </a:r>
            <a:r>
              <a:rPr lang="en-US" dirty="0" smtClean="0"/>
              <a:t>(0..n)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2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</a:rPr>
              <a:t>Mono/</a:t>
            </a:r>
            <a:r>
              <a:rPr lang="en-US" b="1" dirty="0" err="1" smtClean="0">
                <a:latin typeface="Consolas" panose="020B0609020204030204" pitchFamily="49" charset="0"/>
              </a:rPr>
              <a:t>Flux.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just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easiest way to emit an element is using the just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Mono/Flux can have more than one </a:t>
            </a:r>
            <a:r>
              <a:rPr lang="en-US" b="1" dirty="0" smtClean="0">
                <a:solidFill>
                  <a:schemeClr val="bg1"/>
                </a:solidFill>
              </a:rPr>
              <a:t>subscribers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Mono and Flux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1558999" y="2669376"/>
            <a:ext cx="9651489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Mono.</a:t>
            </a:r>
            <a:r>
              <a:rPr lang="en-US" dirty="0" err="1" smtClean="0">
                <a:solidFill>
                  <a:schemeClr val="bg1"/>
                </a:solidFill>
              </a:rPr>
              <a:t>just</a:t>
            </a:r>
            <a:r>
              <a:rPr lang="en-US" dirty="0" smtClean="0"/>
              <a:t>(1).</a:t>
            </a:r>
            <a:r>
              <a:rPr lang="en-US" dirty="0"/>
              <a:t>subscribe(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Flux.</a:t>
            </a:r>
            <a:r>
              <a:rPr lang="en-US" dirty="0" err="1" smtClean="0">
                <a:solidFill>
                  <a:schemeClr val="bg1"/>
                </a:solidFill>
              </a:rPr>
              <a:t>just</a:t>
            </a:r>
            <a:r>
              <a:rPr lang="en-US" dirty="0" smtClean="0"/>
              <a:t>(1,2,3).subscribe(</a:t>
            </a:r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Текстов контейнер 1"/>
          <p:cNvSpPr txBox="1">
            <a:spLocks/>
          </p:cNvSpPr>
          <p:nvPr/>
        </p:nvSpPr>
        <p:spPr>
          <a:xfrm>
            <a:off x="1558998" y="4659907"/>
            <a:ext cx="96514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Flux&lt;Integer</a:t>
            </a:r>
            <a:r>
              <a:rPr lang="en-US" dirty="0"/>
              <a:t>&gt; flux = </a:t>
            </a:r>
            <a:r>
              <a:rPr lang="en-US" dirty="0" err="1"/>
              <a:t>Flux.just</a:t>
            </a:r>
            <a:r>
              <a:rPr lang="en-US" dirty="0"/>
              <a:t>(1,2,3);</a:t>
            </a:r>
          </a:p>
          <a:p>
            <a:r>
              <a:rPr lang="en-US" dirty="0" err="1" smtClean="0"/>
              <a:t>flux.</a:t>
            </a:r>
            <a:r>
              <a:rPr lang="en-US" dirty="0" err="1" smtClean="0">
                <a:solidFill>
                  <a:schemeClr val="bg1"/>
                </a:solidFill>
              </a:rPr>
              <a:t>subscribe</a:t>
            </a:r>
            <a:r>
              <a:rPr lang="en-US" dirty="0" smtClean="0"/>
              <a:t>(s-&gt;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 smtClean="0"/>
              <a:t>Subscr</a:t>
            </a:r>
            <a:r>
              <a:rPr lang="en-US" dirty="0" smtClean="0"/>
              <a:t> One-"+ s));</a:t>
            </a:r>
            <a:endParaRPr lang="en-US" dirty="0"/>
          </a:p>
          <a:p>
            <a:r>
              <a:rPr lang="en-US" dirty="0" err="1" smtClean="0"/>
              <a:t>flux.</a:t>
            </a:r>
            <a:r>
              <a:rPr lang="en-US" dirty="0" err="1" smtClean="0">
                <a:solidFill>
                  <a:schemeClr val="bg1"/>
                </a:solidFill>
              </a:rPr>
              <a:t>subscribe</a:t>
            </a:r>
            <a:r>
              <a:rPr lang="en-US" dirty="0" smtClean="0"/>
              <a:t>(s-&gt;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 smtClean="0"/>
              <a:t>Subscr</a:t>
            </a:r>
            <a:r>
              <a:rPr lang="en-US" dirty="0" smtClean="0"/>
              <a:t> Two-"+ s));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3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bg1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subscribers</a:t>
            </a:r>
            <a:r>
              <a:rPr lang="en-US" dirty="0" smtClean="0"/>
              <a:t> with delay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Mono and Flux (2)</a:t>
            </a:r>
            <a:endParaRPr lang="en-US" dirty="0"/>
          </a:p>
        </p:txBody>
      </p:sp>
      <p:sp>
        <p:nvSpPr>
          <p:cNvPr id="6" name="Текстов контейнер 1"/>
          <p:cNvSpPr txBox="1">
            <a:spLocks/>
          </p:cNvSpPr>
          <p:nvPr/>
        </p:nvSpPr>
        <p:spPr>
          <a:xfrm>
            <a:off x="831000" y="2034000"/>
            <a:ext cx="10542184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Flux&lt;Integer&gt; flux = </a:t>
            </a:r>
            <a:r>
              <a:rPr lang="en-US" sz="2200" dirty="0" err="1"/>
              <a:t>Flux.just</a:t>
            </a:r>
            <a:r>
              <a:rPr lang="en-US" sz="2200" dirty="0"/>
              <a:t>(1,2,3);</a:t>
            </a:r>
          </a:p>
          <a:p>
            <a:r>
              <a:rPr lang="en-US" sz="2200" dirty="0" smtClean="0"/>
              <a:t>flux</a:t>
            </a:r>
            <a:endParaRPr lang="bg-BG" sz="2200" dirty="0" smtClean="0"/>
          </a:p>
          <a:p>
            <a:r>
              <a:rPr lang="bg-BG" sz="2200" dirty="0"/>
              <a:t>	</a:t>
            </a:r>
            <a:r>
              <a:rPr lang="en-US" sz="2200" dirty="0" smtClean="0"/>
              <a:t>.map(n </a:t>
            </a:r>
            <a:r>
              <a:rPr lang="en-US" sz="2200" dirty="0"/>
              <a:t>-&gt; ++n</a:t>
            </a:r>
            <a:r>
              <a:rPr lang="en-US" sz="2200" dirty="0" smtClean="0"/>
              <a:t>)</a:t>
            </a:r>
            <a:endParaRPr lang="bg-BG" sz="2200" dirty="0" smtClean="0"/>
          </a:p>
          <a:p>
            <a:r>
              <a:rPr lang="bg-BG" sz="2200" dirty="0"/>
              <a:t>	</a:t>
            </a:r>
            <a:r>
              <a:rPr lang="en-US" sz="2200" dirty="0" smtClean="0"/>
              <a:t>.</a:t>
            </a:r>
            <a:r>
              <a:rPr lang="en-US" sz="2200" dirty="0" err="1">
                <a:solidFill>
                  <a:schemeClr val="bg1"/>
                </a:solidFill>
              </a:rPr>
              <a:t>delayElements</a:t>
            </a:r>
            <a:r>
              <a:rPr lang="en-US" sz="2200" dirty="0"/>
              <a:t>(</a:t>
            </a:r>
            <a:r>
              <a:rPr lang="en-US" sz="2200" dirty="0" err="1"/>
              <a:t>Duration.ofMillis</a:t>
            </a:r>
            <a:r>
              <a:rPr lang="en-US" sz="2200" dirty="0"/>
              <a:t>(500))</a:t>
            </a:r>
          </a:p>
          <a:p>
            <a:r>
              <a:rPr lang="en-US" sz="2200" dirty="0" smtClean="0"/>
              <a:t>	.</a:t>
            </a:r>
            <a:r>
              <a:rPr lang="en-US" sz="2200" dirty="0">
                <a:solidFill>
                  <a:schemeClr val="bg1"/>
                </a:solidFill>
              </a:rPr>
              <a:t>subscribe</a:t>
            </a:r>
            <a:r>
              <a:rPr lang="en-US" sz="2200" dirty="0"/>
              <a:t>(</a:t>
            </a:r>
            <a:r>
              <a:rPr lang="en-US" sz="2200" dirty="0" err="1"/>
              <a:t>System.out</a:t>
            </a:r>
            <a:r>
              <a:rPr lang="en-US" sz="2200" dirty="0"/>
              <a:t>::</a:t>
            </a:r>
            <a:r>
              <a:rPr lang="en-US" sz="2200" dirty="0" err="1"/>
              <a:t>println</a:t>
            </a:r>
            <a:r>
              <a:rPr lang="en-US" sz="2200" dirty="0"/>
              <a:t>);</a:t>
            </a:r>
          </a:p>
          <a:p>
            <a:r>
              <a:rPr lang="en-US" sz="2200" dirty="0"/>
              <a:t>f</a:t>
            </a:r>
            <a:r>
              <a:rPr lang="en-US" sz="2200" dirty="0" smtClean="0"/>
              <a:t>lux</a:t>
            </a:r>
            <a:endParaRPr lang="bg-BG" sz="2200" dirty="0" smtClean="0"/>
          </a:p>
          <a:p>
            <a:r>
              <a:rPr lang="bg-BG" sz="2200" dirty="0"/>
              <a:t>	</a:t>
            </a:r>
            <a:r>
              <a:rPr lang="en-US" sz="2200" dirty="0" smtClean="0"/>
              <a:t>.</a:t>
            </a:r>
            <a:r>
              <a:rPr lang="en-US" sz="2200" dirty="0" err="1" smtClean="0">
                <a:solidFill>
                  <a:schemeClr val="bg1"/>
                </a:solidFill>
              </a:rPr>
              <a:t>delayElements</a:t>
            </a:r>
            <a:r>
              <a:rPr lang="en-US" sz="2200" dirty="0" smtClean="0"/>
              <a:t>(</a:t>
            </a:r>
            <a:r>
              <a:rPr lang="en-US" sz="2200" dirty="0" err="1" smtClean="0"/>
              <a:t>Duration.ofMillis</a:t>
            </a:r>
            <a:r>
              <a:rPr lang="en-US" sz="2200" dirty="0" smtClean="0"/>
              <a:t>(1000</a:t>
            </a:r>
            <a:r>
              <a:rPr lang="en-US" sz="2200" dirty="0"/>
              <a:t>))</a:t>
            </a:r>
          </a:p>
          <a:p>
            <a:r>
              <a:rPr lang="en-US" sz="2200" dirty="0" smtClean="0"/>
              <a:t>	.</a:t>
            </a:r>
            <a:r>
              <a:rPr lang="en-US" sz="2200" dirty="0">
                <a:solidFill>
                  <a:schemeClr val="bg1"/>
                </a:solidFill>
              </a:rPr>
              <a:t>subscribe</a:t>
            </a:r>
            <a:r>
              <a:rPr lang="en-US" sz="2200" dirty="0"/>
              <a:t>(s-&gt; </a:t>
            </a:r>
            <a:r>
              <a:rPr lang="en-US" sz="2200" dirty="0" err="1"/>
              <a:t>System.out.println</a:t>
            </a:r>
            <a:r>
              <a:rPr lang="en-US" sz="2200" dirty="0"/>
              <a:t>("Subscriber </a:t>
            </a:r>
            <a:r>
              <a:rPr lang="en-US" sz="2200" dirty="0" smtClean="0"/>
              <a:t>One-"+ s));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6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 smtClean="0"/>
              <a:t>reactive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Spring </a:t>
            </a:r>
            <a:r>
              <a:rPr lang="en-US" dirty="0" err="1" smtClean="0"/>
              <a:t>WebFlux</a:t>
            </a:r>
            <a:endParaRPr lang="en-US" dirty="0" smtClean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Working with Flux and Mono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Programming </a:t>
            </a:r>
            <a:r>
              <a:rPr lang="en-US" dirty="0" smtClean="0"/>
              <a:t>Models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method could accept other parameters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 to </a:t>
            </a:r>
            <a:r>
              <a:rPr lang="en-US" dirty="0"/>
              <a:t>handle the 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completion</a:t>
            </a:r>
            <a:r>
              <a:rPr lang="en-US" dirty="0"/>
              <a:t> calls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Mono and Flux (3)</a:t>
            </a:r>
            <a:endParaRPr lang="en-US" dirty="0"/>
          </a:p>
        </p:txBody>
      </p:sp>
      <p:sp>
        <p:nvSpPr>
          <p:cNvPr id="6" name="Текстов контейнер 1"/>
          <p:cNvSpPr txBox="1">
            <a:spLocks/>
          </p:cNvSpPr>
          <p:nvPr/>
        </p:nvSpPr>
        <p:spPr>
          <a:xfrm>
            <a:off x="829157" y="2763995"/>
            <a:ext cx="965148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Flux.just</a:t>
            </a:r>
            <a:r>
              <a:rPr lang="en-US" dirty="0" smtClean="0"/>
              <a:t>(1,2,3)</a:t>
            </a:r>
          </a:p>
          <a:p>
            <a:r>
              <a:rPr lang="en-US" dirty="0" smtClean="0"/>
              <a:t>.</a:t>
            </a:r>
            <a:r>
              <a:rPr lang="en-US" dirty="0" smtClean="0">
                <a:solidFill>
                  <a:schemeClr val="bg1"/>
                </a:solidFill>
              </a:rPr>
              <a:t>subscribe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System.out.println</a:t>
            </a:r>
            <a:r>
              <a:rPr lang="en-US" dirty="0"/>
              <a:t>("Received :: " + </a:t>
            </a:r>
            <a:r>
              <a:rPr lang="en-US" dirty="0" err="1"/>
              <a:t>i</a:t>
            </a:r>
            <a:r>
              <a:rPr lang="en-US" dirty="0"/>
              <a:t>),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err</a:t>
            </a:r>
            <a:r>
              <a:rPr lang="en-US" dirty="0"/>
              <a:t> -&gt; </a:t>
            </a:r>
            <a:r>
              <a:rPr lang="en-US" dirty="0" err="1"/>
              <a:t>System.out.println</a:t>
            </a:r>
            <a:r>
              <a:rPr lang="en-US" dirty="0"/>
              <a:t>("Error :: " + err),  </a:t>
            </a:r>
          </a:p>
          <a:p>
            <a:r>
              <a:rPr lang="en-US" dirty="0"/>
              <a:t>        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-&gt;</a:t>
            </a:r>
            <a:r>
              <a:rPr lang="en-US" dirty="0" err="1" smtClean="0"/>
              <a:t>System.out.println</a:t>
            </a:r>
            <a:r>
              <a:rPr lang="en-US" dirty="0"/>
              <a:t>("Successfully completed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63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Programming Models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We can implement it in two ways: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Annotated Controllers 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smtClean="0"/>
              <a:t>S</a:t>
            </a:r>
            <a:r>
              <a:rPr lang="en-US" dirty="0" smtClean="0"/>
              <a:t>pring MVC annotations </a:t>
            </a:r>
            <a:r>
              <a:rPr lang="en-US" dirty="0"/>
              <a:t>with minimum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modifications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dirty="0" smtClean="0"/>
              <a:t>old applications </a:t>
            </a:r>
            <a:r>
              <a:rPr lang="en-US" dirty="0"/>
              <a:t>can also be </a:t>
            </a:r>
            <a:r>
              <a:rPr lang="en-US" dirty="0" smtClean="0"/>
              <a:t>converted </a:t>
            </a:r>
            <a:r>
              <a:rPr lang="en-US" dirty="0"/>
              <a:t>to reactive nature and can use its </a:t>
            </a:r>
            <a:r>
              <a:rPr lang="en-US" dirty="0" smtClean="0"/>
              <a:t>features </a:t>
            </a:r>
            <a:r>
              <a:rPr lang="en-US" dirty="0" smtClean="0"/>
              <a:t>and benefits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Functional Endpoints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functional lambda style of programming</a:t>
            </a:r>
            <a:endParaRPr lang="en-US" dirty="0" smtClean="0"/>
          </a:p>
          <a:p>
            <a:pPr lvl="2">
              <a:buClr>
                <a:schemeClr val="tx1"/>
              </a:buClr>
            </a:pPr>
            <a:endParaRPr lang="en-US" dirty="0" smtClean="0"/>
          </a:p>
          <a:p>
            <a:pPr marL="1218438" lvl="2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Controllers VS </a:t>
            </a:r>
            <a:r>
              <a:rPr lang="en-US" dirty="0" err="1" smtClean="0"/>
              <a:t>Func</a:t>
            </a:r>
            <a:r>
              <a:rPr lang="en-US" dirty="0" smtClean="0"/>
              <a:t> Endpoints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431237" y="1977298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HTTP Request/Response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7915" y="1250618"/>
            <a:ext cx="3300507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 smtClean="0">
                <a:solidFill>
                  <a:schemeClr val="bg1"/>
                </a:solidFill>
              </a:rPr>
              <a:t>Annotated Controllers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25668" y="2996933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Rest Controller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25668" y="3972968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25668" y="4955509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407019" y="5986307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01000" y="1995582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HTTP Request/Response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4599" y="1285543"/>
            <a:ext cx="305670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 smtClean="0">
                <a:solidFill>
                  <a:schemeClr val="bg1"/>
                </a:solidFill>
              </a:rPr>
              <a:t>Functional Endpoints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395431" y="3015217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Router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95431" y="4011675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Handler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395431" y="5031917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376782" y="6004591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smtClean="0">
                <a:solidFill>
                  <a:srgbClr val="FFFFFF"/>
                </a:solidFill>
              </a:rPr>
              <a:t>Database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15172" y="2554516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15172" y="3535521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15172" y="4531979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5172" y="5552221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735006" y="2650740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35006" y="3631745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735006" y="4628203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35006" y="5648445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82102" y="2565599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158552" y="3535521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78896" y="4531979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78896" y="5546217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191846" y="2656281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168296" y="3626203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188640" y="4622661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188640" y="5636899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64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how we use controllers in </a:t>
            </a:r>
            <a:r>
              <a:rPr lang="en-US" b="1" dirty="0">
                <a:solidFill>
                  <a:schemeClr val="bg1"/>
                </a:solidFill>
              </a:rPr>
              <a:t>classic Spring </a:t>
            </a:r>
            <a:r>
              <a:rPr lang="en-US" b="1" dirty="0" smtClean="0">
                <a:solidFill>
                  <a:schemeClr val="bg1"/>
                </a:solidFill>
              </a:rPr>
              <a:t>MVC</a:t>
            </a:r>
          </a:p>
          <a:p>
            <a:pPr>
              <a:buClr>
                <a:schemeClr val="tx2"/>
              </a:buClr>
            </a:pPr>
            <a:r>
              <a:rPr lang="en-US" dirty="0"/>
              <a:t>To mark a class as a controller, we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@RestController </a:t>
            </a:r>
            <a:r>
              <a:rPr lang="en-US" dirty="0" smtClean="0"/>
              <a:t>annotation </a:t>
            </a:r>
            <a:r>
              <a:rPr lang="en-US" dirty="0"/>
              <a:t>on a class level</a:t>
            </a:r>
            <a:r>
              <a:rPr lang="en-US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dirty="0"/>
              <a:t>Having Spring WebFlux and the Reactor Core </a:t>
            </a:r>
            <a:r>
              <a:rPr lang="en-US" dirty="0" smtClean="0"/>
              <a:t>dependencies,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class </a:t>
            </a:r>
            <a:r>
              <a:rPr lang="en-US" dirty="0" smtClean="0"/>
              <a:t>path, </a:t>
            </a:r>
            <a:r>
              <a:rPr lang="en-US" dirty="0"/>
              <a:t>will let Spring know that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is in </a:t>
            </a:r>
            <a:r>
              <a:rPr lang="en-US" dirty="0"/>
              <a:t>fact a reactive component and add </a:t>
            </a:r>
            <a:r>
              <a:rPr lang="en-US" dirty="0" smtClean="0"/>
              <a:t>support for </a:t>
            </a:r>
            <a:r>
              <a:rPr lang="en-US" b="1" dirty="0" smtClean="0">
                <a:solidFill>
                  <a:schemeClr val="bg1"/>
                </a:solidFill>
              </a:rPr>
              <a:t>Mono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Flux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Annotated Controllers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0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6" y="1211571"/>
            <a:ext cx="12769136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Annotated Controller Example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Controllers Example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8529" y="1995937"/>
            <a:ext cx="1096143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RestController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("/students")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class </a:t>
            </a:r>
            <a:r>
              <a:rPr lang="en-US" dirty="0" err="1" smtClean="0"/>
              <a:t>StudentsControllers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//Injec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studentsService</a:t>
            </a:r>
            <a:r>
              <a:rPr lang="en-US" dirty="0" smtClean="0">
                <a:solidFill>
                  <a:schemeClr val="accent2"/>
                </a:solidFill>
              </a:rPr>
              <a:t> in constructor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("/all")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public </a:t>
            </a:r>
            <a:r>
              <a:rPr lang="en-US" dirty="0" smtClean="0">
                <a:solidFill>
                  <a:schemeClr val="bg1"/>
                </a:solidFill>
              </a:rPr>
              <a:t>Flux&lt;Students&gt;</a:t>
            </a:r>
            <a:r>
              <a:rPr lang="en-US" dirty="0" smtClean="0"/>
              <a:t> </a:t>
            </a:r>
            <a:r>
              <a:rPr lang="en-US" dirty="0" err="1" smtClean="0"/>
              <a:t>findAll</a:t>
            </a:r>
            <a:r>
              <a:rPr lang="en-US" dirty="0"/>
              <a:t>(){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	return </a:t>
            </a:r>
            <a:r>
              <a:rPr lang="en-US" dirty="0" err="1" smtClean="0"/>
              <a:t>studentsService.findAll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2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dirty="0"/>
              <a:t>Spring </a:t>
            </a:r>
            <a:r>
              <a:rPr lang="en-US" sz="3200" dirty="0" err="1"/>
              <a:t>WebFlux</a:t>
            </a:r>
            <a:r>
              <a:rPr lang="en-US" sz="3200" dirty="0"/>
              <a:t> includes </a:t>
            </a:r>
            <a:r>
              <a:rPr lang="en-US" sz="3200" b="1" dirty="0" err="1">
                <a:solidFill>
                  <a:schemeClr val="bg1"/>
                </a:solidFill>
              </a:rPr>
              <a:t>WebFlux.fn</a:t>
            </a:r>
            <a:r>
              <a:rPr lang="en-US" sz="3200" dirty="0"/>
              <a:t>, a lightweight functional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programming </a:t>
            </a:r>
            <a:r>
              <a:rPr lang="en-US" sz="3200" dirty="0"/>
              <a:t>model in which functions are used to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and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handle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requests</a:t>
            </a:r>
            <a:r>
              <a:rPr lang="en-US" sz="3200" dirty="0"/>
              <a:t> and </a:t>
            </a:r>
            <a:r>
              <a:rPr lang="en-US" sz="3200" dirty="0" smtClean="0"/>
              <a:t>contracts </a:t>
            </a:r>
            <a:r>
              <a:rPr lang="en-US" sz="3200" dirty="0"/>
              <a:t>are designed for </a:t>
            </a:r>
            <a:r>
              <a:rPr lang="en-US" sz="3200" dirty="0" smtClean="0"/>
              <a:t>immutability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en-US" sz="3200" dirty="0" smtClean="0"/>
              <a:t>An HTTP </a:t>
            </a:r>
            <a:r>
              <a:rPr lang="en-US" sz="3200" dirty="0"/>
              <a:t>request is handled with a </a:t>
            </a:r>
            <a:r>
              <a:rPr lang="en-US" sz="3200" b="1" dirty="0" err="1" smtClean="0">
                <a:solidFill>
                  <a:schemeClr val="bg1"/>
                </a:solidFill>
              </a:rPr>
              <a:t>HandlerFunction</a:t>
            </a:r>
            <a:r>
              <a:rPr lang="en-US" sz="3200" dirty="0" smtClean="0"/>
              <a:t> </a:t>
            </a:r>
            <a:r>
              <a:rPr lang="en-US" sz="3200" dirty="0" smtClean="0"/>
              <a:t>that</a:t>
            </a:r>
            <a:r>
              <a:rPr lang="en-US" sz="3200" dirty="0"/>
              <a:t> </a:t>
            </a:r>
            <a:r>
              <a:rPr lang="en-US" sz="3200" dirty="0" smtClean="0"/>
              <a:t>takes </a:t>
            </a:r>
            <a:r>
              <a:rPr lang="en-US" sz="3200" dirty="0" err="1"/>
              <a:t>ServerRequest</a:t>
            </a:r>
            <a:r>
              <a:rPr lang="en-US" sz="3200" dirty="0"/>
              <a:t> and returns a delayed </a:t>
            </a:r>
            <a:r>
              <a:rPr lang="en-US" sz="3200" dirty="0" err="1" smtClean="0"/>
              <a:t>ServerResponse</a:t>
            </a:r>
            <a:r>
              <a:rPr lang="en-US" sz="3200" dirty="0" smtClean="0"/>
              <a:t> </a:t>
            </a:r>
            <a:r>
              <a:rPr lang="en-US" sz="3200" dirty="0" smtClean="0"/>
              <a:t>- </a:t>
            </a:r>
            <a:r>
              <a:rPr lang="en-US" sz="3200" b="1" dirty="0">
                <a:solidFill>
                  <a:schemeClr val="bg1"/>
                </a:solidFill>
              </a:rPr>
              <a:t>Mono&lt;</a:t>
            </a:r>
            <a:r>
              <a:rPr lang="en-US" sz="3200" b="1" dirty="0" err="1">
                <a:solidFill>
                  <a:schemeClr val="bg1"/>
                </a:solidFill>
              </a:rPr>
              <a:t>ServerResponse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3200" dirty="0"/>
              <a:t>Incoming requests are routed to a handler function with 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err="1" smtClean="0">
                <a:solidFill>
                  <a:schemeClr val="bg1"/>
                </a:solidFill>
              </a:rPr>
              <a:t>RouterFunction</a:t>
            </a:r>
            <a:r>
              <a:rPr lang="en-US" sz="3200" dirty="0" smtClean="0"/>
              <a:t> - takes </a:t>
            </a:r>
            <a:r>
              <a:rPr lang="en-US" sz="3200" dirty="0" err="1"/>
              <a:t>ServerRequest</a:t>
            </a:r>
            <a:r>
              <a:rPr lang="en-US" sz="3200" dirty="0"/>
              <a:t> and returns a delayed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HandlerFunction</a:t>
            </a:r>
            <a:r>
              <a:rPr lang="en-US" sz="3200" dirty="0" smtClean="0"/>
              <a:t> - </a:t>
            </a:r>
            <a:r>
              <a:rPr lang="en-US" sz="3200" b="1" dirty="0" smtClean="0">
                <a:solidFill>
                  <a:schemeClr val="bg1"/>
                </a:solidFill>
              </a:rPr>
              <a:t>Mono&lt;</a:t>
            </a:r>
            <a:r>
              <a:rPr lang="en-US" sz="3200" b="1" dirty="0" err="1" smtClean="0">
                <a:solidFill>
                  <a:schemeClr val="bg1"/>
                </a:solidFill>
              </a:rPr>
              <a:t>HandlerFunction</a:t>
            </a:r>
            <a:r>
              <a:rPr lang="en-US" sz="3200" b="1" dirty="0" smtClean="0">
                <a:solidFill>
                  <a:schemeClr val="bg1"/>
                </a:solidFill>
              </a:rPr>
              <a:t>&gt;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Endpoints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0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6" y="1211571"/>
            <a:ext cx="12769136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Student Handler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Endpoints Example – Handler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8529" y="1995937"/>
            <a:ext cx="10961435" cy="4189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 class </a:t>
            </a:r>
            <a:r>
              <a:rPr lang="en-US" sz="2000" dirty="0" err="1" smtClean="0">
                <a:solidFill>
                  <a:schemeClr val="tx1"/>
                </a:solidFill>
              </a:rPr>
              <a:t>StudentHandler</a:t>
            </a:r>
            <a:r>
              <a:rPr lang="en-US" sz="2000" dirty="0" smtClean="0">
                <a:solidFill>
                  <a:schemeClr val="tx1"/>
                </a:solidFill>
              </a:rPr>
              <a:t> {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</a:rPr>
              <a:t>//...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public </a:t>
            </a:r>
            <a:r>
              <a:rPr lang="en-US" sz="2000" dirty="0">
                <a:solidFill>
                  <a:schemeClr val="bg1"/>
                </a:solidFill>
              </a:rPr>
              <a:t>Mono&lt;</a:t>
            </a:r>
            <a:r>
              <a:rPr lang="en-US" sz="2000" dirty="0" err="1">
                <a:solidFill>
                  <a:schemeClr val="bg1"/>
                </a:solidFill>
              </a:rPr>
              <a:t>ServerResponse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getStudent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ServerRequest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request)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studentId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Integer.valueOf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request.pathVariable</a:t>
            </a:r>
            <a:r>
              <a:rPr lang="en-US" sz="2000" dirty="0">
                <a:solidFill>
                  <a:schemeClr val="tx1"/>
                </a:solidFill>
              </a:rPr>
              <a:t>("id"));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	return </a:t>
            </a:r>
            <a:r>
              <a:rPr lang="en-US" sz="2000" dirty="0" err="1" smtClean="0">
                <a:solidFill>
                  <a:schemeClr val="tx1"/>
                </a:solidFill>
              </a:rPr>
              <a:t>repository.getStudent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studentId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	.</a:t>
            </a:r>
            <a:r>
              <a:rPr lang="en-US" sz="2000" dirty="0" err="1" smtClean="0">
                <a:solidFill>
                  <a:schemeClr val="tx1"/>
                </a:solidFill>
              </a:rPr>
              <a:t>flatMap</a:t>
            </a:r>
            <a:r>
              <a:rPr lang="en-US" sz="2000" dirty="0" smtClean="0">
                <a:solidFill>
                  <a:schemeClr val="tx1"/>
                </a:solidFill>
              </a:rPr>
              <a:t>(student </a:t>
            </a:r>
            <a:r>
              <a:rPr lang="en-US" sz="2000" dirty="0">
                <a:solidFill>
                  <a:schemeClr val="tx1"/>
                </a:solidFill>
              </a:rPr>
              <a:t>-&gt;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ok</a:t>
            </a:r>
            <a:r>
              <a:rPr lang="en-US" sz="2000" dirty="0">
                <a:solidFill>
                  <a:schemeClr val="tx1"/>
                </a:solidFill>
              </a:rPr>
              <a:t>().</a:t>
            </a:r>
            <a:r>
              <a:rPr lang="en-US" sz="2000" dirty="0" err="1">
                <a:solidFill>
                  <a:schemeClr val="bg1"/>
                </a:solidFill>
              </a:rPr>
              <a:t>contentType</a:t>
            </a:r>
            <a:r>
              <a:rPr lang="en-US" sz="2000" dirty="0">
                <a:solidFill>
                  <a:schemeClr val="tx1"/>
                </a:solidFill>
              </a:rPr>
              <a:t>(APPLICATION_JSON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r>
              <a:rPr lang="en-US" sz="2000" dirty="0" err="1" smtClean="0">
                <a:solidFill>
                  <a:schemeClr val="bg1"/>
                </a:solidFill>
              </a:rPr>
              <a:t>bodyValue</a:t>
            </a:r>
            <a:r>
              <a:rPr lang="en-US" sz="2000" dirty="0" smtClean="0">
                <a:solidFill>
                  <a:schemeClr val="tx1"/>
                </a:solidFill>
              </a:rPr>
              <a:t>(student))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	.</a:t>
            </a:r>
            <a:r>
              <a:rPr lang="en-US" sz="2000" dirty="0" err="1">
                <a:solidFill>
                  <a:schemeClr val="bg1"/>
                </a:solidFill>
              </a:rPr>
              <a:t>switchIfEmpty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ServerResponse.notFound</a:t>
            </a:r>
            <a:r>
              <a:rPr lang="en-US" sz="2000" dirty="0">
                <a:solidFill>
                  <a:schemeClr val="tx1"/>
                </a:solidFill>
              </a:rPr>
              <a:t>().build());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} </a:t>
            </a:r>
            <a:r>
              <a:rPr lang="en-US" sz="2000" dirty="0" smtClean="0">
                <a:solidFill>
                  <a:schemeClr val="accent2"/>
                </a:solidFill>
              </a:rPr>
              <a:t>//...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}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32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6" y="1211571"/>
            <a:ext cx="12769136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 Example of Router Function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Endpoints Example – Router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8529" y="2457492"/>
            <a:ext cx="10961435" cy="29117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</a:rPr>
              <a:t>//... Inject </a:t>
            </a:r>
            <a:r>
              <a:rPr lang="en-US" sz="2000" dirty="0" err="1" smtClean="0">
                <a:solidFill>
                  <a:schemeClr val="accent2"/>
                </a:solidFill>
              </a:rPr>
              <a:t>PersonHandler</a:t>
            </a:r>
            <a:r>
              <a:rPr lang="en-US" sz="2000" dirty="0" smtClean="0">
                <a:solidFill>
                  <a:schemeClr val="accent2"/>
                </a:solidFill>
              </a:rPr>
              <a:t> in constructor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chemeClr val="bg1"/>
                </a:solidFill>
              </a:rPr>
              <a:t>RouterFunction</a:t>
            </a: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</a:rPr>
              <a:t>ServerResponse</a:t>
            </a:r>
            <a:r>
              <a:rPr lang="en-US" sz="2000" dirty="0" smtClean="0">
                <a:solidFill>
                  <a:schemeClr val="tx2"/>
                </a:solidFill>
              </a:rPr>
              <a:t>&gt;</a:t>
            </a:r>
            <a:r>
              <a:rPr lang="en-US" sz="2000" dirty="0" smtClean="0">
                <a:solidFill>
                  <a:schemeClr val="tx1"/>
                </a:solidFill>
              </a:rPr>
              <a:t> router = router()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    .</a:t>
            </a:r>
            <a:r>
              <a:rPr lang="en-US" sz="2000" dirty="0" smtClean="0">
                <a:solidFill>
                  <a:schemeClr val="bg1"/>
                </a:solidFill>
              </a:rPr>
              <a:t>GET</a:t>
            </a:r>
            <a:r>
              <a:rPr lang="en-US" sz="2000" dirty="0" smtClean="0">
                <a:solidFill>
                  <a:schemeClr val="tx1"/>
                </a:solidFill>
              </a:rPr>
              <a:t>("/student/{id}", accept(APPLICATION_JSON), </a:t>
            </a:r>
            <a:r>
              <a:rPr lang="en-US" sz="2000" dirty="0" smtClean="0">
                <a:solidFill>
                  <a:schemeClr val="bg1"/>
                </a:solidFill>
              </a:rPr>
              <a:t>handler</a:t>
            </a:r>
            <a:r>
              <a:rPr lang="en-US" sz="2000" dirty="0" smtClean="0">
                <a:solidFill>
                  <a:schemeClr val="tx2"/>
                </a:solidFill>
              </a:rPr>
              <a:t>::</a:t>
            </a:r>
            <a:r>
              <a:rPr lang="en-US" sz="2000" dirty="0" err="1" smtClean="0">
                <a:solidFill>
                  <a:schemeClr val="bg1"/>
                </a:solidFill>
              </a:rPr>
              <a:t>getStudent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    .</a:t>
            </a:r>
            <a:r>
              <a:rPr lang="en-US" sz="2000" dirty="0" smtClean="0">
                <a:solidFill>
                  <a:schemeClr val="bg1"/>
                </a:solidFill>
              </a:rPr>
              <a:t>GET</a:t>
            </a:r>
            <a:r>
              <a:rPr lang="en-US" sz="2000" dirty="0" smtClean="0">
                <a:solidFill>
                  <a:schemeClr val="tx1"/>
                </a:solidFill>
              </a:rPr>
              <a:t>("/student ", accept(APPLICATION_JSON), </a:t>
            </a:r>
            <a:r>
              <a:rPr lang="en-US" sz="2000" dirty="0" smtClean="0">
                <a:solidFill>
                  <a:schemeClr val="bg1"/>
                </a:solidFill>
              </a:rPr>
              <a:t>handler</a:t>
            </a:r>
            <a:r>
              <a:rPr lang="en-US" sz="2000" dirty="0" smtClean="0">
                <a:solidFill>
                  <a:schemeClr val="tx2"/>
                </a:solidFill>
              </a:rPr>
              <a:t>::</a:t>
            </a:r>
            <a:r>
              <a:rPr lang="en-US" sz="2000" dirty="0" err="1" smtClean="0">
                <a:solidFill>
                  <a:schemeClr val="bg1"/>
                </a:solidFill>
              </a:rPr>
              <a:t>listStudents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    .</a:t>
            </a:r>
            <a:r>
              <a:rPr lang="en-US" sz="2000" dirty="0" smtClean="0">
                <a:solidFill>
                  <a:schemeClr val="bg1"/>
                </a:solidFill>
              </a:rPr>
              <a:t>POST</a:t>
            </a:r>
            <a:r>
              <a:rPr lang="en-US" sz="2000" dirty="0" smtClean="0">
                <a:solidFill>
                  <a:schemeClr val="tx1"/>
                </a:solidFill>
              </a:rPr>
              <a:t>("/student ", </a:t>
            </a:r>
            <a:r>
              <a:rPr lang="en-US" sz="2000" dirty="0" smtClean="0">
                <a:solidFill>
                  <a:schemeClr val="bg1"/>
                </a:solidFill>
              </a:rPr>
              <a:t>handler</a:t>
            </a:r>
            <a:r>
              <a:rPr lang="en-US" sz="2000" dirty="0" smtClean="0">
                <a:solidFill>
                  <a:schemeClr val="tx2"/>
                </a:solidFill>
              </a:rPr>
              <a:t>::</a:t>
            </a:r>
            <a:r>
              <a:rPr lang="en-US" sz="2000" dirty="0" err="1" smtClean="0">
                <a:solidFill>
                  <a:schemeClr val="bg1"/>
                </a:solidFill>
              </a:rPr>
              <a:t>createStudent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    .build();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6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@Configuration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@EnableWebFlux </a:t>
            </a:r>
            <a:r>
              <a:rPr lang="en-US" dirty="0" smtClean="0"/>
              <a:t>annotations </a:t>
            </a:r>
            <a:br>
              <a:rPr lang="en-US" dirty="0" smtClean="0"/>
            </a:br>
            <a:r>
              <a:rPr lang="en-US" dirty="0" smtClean="0"/>
              <a:t>mark </a:t>
            </a:r>
            <a:r>
              <a:rPr lang="en-US" dirty="0"/>
              <a:t>a class as a configuration class and Spring's bean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management will </a:t>
            </a:r>
            <a:r>
              <a:rPr lang="en-US" dirty="0"/>
              <a:t>register </a:t>
            </a:r>
            <a:r>
              <a:rPr lang="en-US" dirty="0" smtClean="0"/>
              <a:t>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use or extend the existing WebFlux configuration API,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implement </a:t>
            </a:r>
            <a:r>
              <a:rPr lang="en-US" b="1" dirty="0" err="1" smtClean="0">
                <a:solidFill>
                  <a:schemeClr val="bg1"/>
                </a:solidFill>
              </a:rPr>
              <a:t>WebFluxConfigurer</a:t>
            </a:r>
            <a:endParaRPr lang="en-US" dirty="0" smtClean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04977" y="4390795"/>
            <a:ext cx="1096143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smtClean="0">
                <a:solidFill>
                  <a:schemeClr val="bg1"/>
                </a:solidFill>
              </a:rPr>
              <a:t>Configuration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@EnableWebFlux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smtClean="0"/>
              <a:t>Configuration </a:t>
            </a:r>
            <a:r>
              <a:rPr lang="en-US" dirty="0"/>
              <a:t>implements </a:t>
            </a:r>
            <a:r>
              <a:rPr lang="en-US" dirty="0" err="1">
                <a:solidFill>
                  <a:schemeClr val="bg1"/>
                </a:solidFill>
              </a:rPr>
              <a:t>WebFluxConfigurer</a:t>
            </a:r>
            <a:r>
              <a:rPr lang="en-US" dirty="0"/>
              <a:t> </a:t>
            </a:r>
            <a:r>
              <a:rPr lang="en-US" dirty="0" smtClean="0"/>
              <a:t>{...}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WebFlux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1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000" dirty="0" smtClean="0">
                <a:solidFill>
                  <a:schemeClr val="bg2"/>
                </a:solidFill>
              </a:rPr>
              <a:t>Reactive Programming </a:t>
            </a:r>
            <a:r>
              <a:rPr lang="en-US" sz="3000" dirty="0">
                <a:solidFill>
                  <a:schemeClr val="bg2"/>
                </a:solidFill>
              </a:rPr>
              <a:t>Is a model of coding where </a:t>
            </a:r>
            <a:r>
              <a:rPr lang="en-US" sz="3000" b="1" dirty="0">
                <a:solidFill>
                  <a:schemeClr val="accent1"/>
                </a:solidFill>
              </a:rPr>
              <a:t>communication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en-US" sz="3000" b="1" dirty="0">
                <a:solidFill>
                  <a:schemeClr val="accent1"/>
                </a:solidFill>
              </a:rPr>
              <a:t>happens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through a </a:t>
            </a:r>
            <a:r>
              <a:rPr lang="en-US" sz="3000" b="1" dirty="0">
                <a:solidFill>
                  <a:schemeClr val="accent1"/>
                </a:solidFill>
              </a:rPr>
              <a:t>non-blocking stream of </a:t>
            </a:r>
            <a:r>
              <a:rPr lang="en-US" sz="3000" b="1" dirty="0" smtClean="0">
                <a:solidFill>
                  <a:schemeClr val="accent1"/>
                </a:solidFill>
              </a:rPr>
              <a:t>data</a:t>
            </a:r>
          </a:p>
          <a:p>
            <a:pPr latinLnBrk="0">
              <a:buClr>
                <a:schemeClr val="bg2"/>
              </a:buClr>
            </a:pPr>
            <a:r>
              <a:rPr lang="en-US" sz="3000" b="1" dirty="0" err="1" smtClean="0">
                <a:solidFill>
                  <a:schemeClr val="accent1"/>
                </a:solidFill>
              </a:rPr>
              <a:t>Webflux</a:t>
            </a:r>
            <a:r>
              <a:rPr lang="en-US" sz="3000" b="1" dirty="0" smtClean="0">
                <a:solidFill>
                  <a:schemeClr val="accent1"/>
                </a:solidFill>
              </a:rPr>
              <a:t> is a Web </a:t>
            </a:r>
            <a:r>
              <a:rPr lang="en-US" sz="3000" b="1" dirty="0">
                <a:solidFill>
                  <a:schemeClr val="accent1"/>
                </a:solidFill>
              </a:rPr>
              <a:t>framework </a:t>
            </a:r>
            <a:r>
              <a:rPr lang="en-US" sz="3000" dirty="0">
                <a:solidFill>
                  <a:schemeClr val="bg2"/>
                </a:solidFill>
              </a:rPr>
              <a:t>that brings support for the </a:t>
            </a:r>
            <a:r>
              <a:rPr lang="en-US" sz="3000" b="1" dirty="0" smtClean="0">
                <a:solidFill>
                  <a:schemeClr val="bg2"/>
                </a:solidFill>
              </a:rPr>
              <a:t>reactive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programming </a:t>
            </a:r>
            <a:r>
              <a:rPr lang="en-US" sz="3000" dirty="0" smtClean="0">
                <a:solidFill>
                  <a:schemeClr val="bg2"/>
                </a:solidFill>
              </a:rPr>
              <a:t>model</a:t>
            </a:r>
            <a:endParaRPr lang="en-US" sz="3000" b="1" dirty="0" smtClean="0">
              <a:solidFill>
                <a:schemeClr val="accent1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en-US" sz="3000" b="1" dirty="0" smtClean="0">
                <a:solidFill>
                  <a:schemeClr val="accent1"/>
                </a:solidFill>
              </a:rPr>
              <a:t>Programming models</a:t>
            </a:r>
          </a:p>
          <a:p>
            <a:pPr lvl="1" latinLnBrk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Annotated Controllers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Functional </a:t>
            </a:r>
            <a:r>
              <a:rPr lang="en-US" sz="2800" b="1" dirty="0" smtClean="0">
                <a:solidFill>
                  <a:schemeClr val="bg1"/>
                </a:solidFill>
              </a:rPr>
              <a:t>Endpoints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What is Reactive Programming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Is a </a:t>
            </a:r>
            <a:r>
              <a:rPr lang="en-US" sz="3400" dirty="0"/>
              <a:t>model of coding where </a:t>
            </a:r>
            <a:r>
              <a:rPr lang="en-US" sz="3400" b="1" dirty="0" smtClean="0">
                <a:solidFill>
                  <a:schemeClr val="bg1"/>
                </a:solidFill>
              </a:rPr>
              <a:t>communication</a:t>
            </a:r>
            <a:r>
              <a:rPr lang="bg-BG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happens</a:t>
            </a:r>
            <a:r>
              <a:rPr lang="en-US" sz="3400" dirty="0" smtClean="0"/>
              <a:t> </a:t>
            </a:r>
            <a:r>
              <a:rPr lang="en-US" sz="3400" dirty="0"/>
              <a:t>through a </a:t>
            </a:r>
            <a:r>
              <a:rPr lang="en-US" sz="3400" b="1" dirty="0">
                <a:solidFill>
                  <a:schemeClr val="bg1"/>
                </a:solidFill>
              </a:rPr>
              <a:t>non-blocking stream of data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 smtClean="0"/>
              <a:t>Makes code </a:t>
            </a:r>
            <a:r>
              <a:rPr lang="en-US" sz="3400" dirty="0"/>
              <a:t>"</a:t>
            </a:r>
            <a:r>
              <a:rPr lang="en-US" sz="3400" dirty="0" smtClean="0"/>
              <a:t>reactive", </a:t>
            </a:r>
            <a:r>
              <a:rPr lang="en-US" sz="3400" b="1" dirty="0">
                <a:solidFill>
                  <a:schemeClr val="bg1"/>
                </a:solidFill>
              </a:rPr>
              <a:t>reacting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being </a:t>
            </a:r>
            <a:r>
              <a:rPr lang="en-US" sz="3400" b="1" dirty="0">
                <a:solidFill>
                  <a:schemeClr val="bg1"/>
                </a:solidFill>
              </a:rPr>
              <a:t>blocked</a:t>
            </a:r>
            <a:r>
              <a:rPr lang="en-US" sz="3400" dirty="0"/>
              <a:t>, such as performing operations that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read/wait </a:t>
            </a:r>
            <a:r>
              <a:rPr lang="en-US" sz="3400" dirty="0"/>
              <a:t>for responses from a database or </a:t>
            </a:r>
            <a:r>
              <a:rPr lang="en-US" sz="3400" dirty="0" smtClean="0"/>
              <a:t>file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Can react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events</a:t>
            </a:r>
            <a:r>
              <a:rPr lang="en-US" sz="3400" dirty="0"/>
              <a:t> as data </a:t>
            </a:r>
            <a:r>
              <a:rPr lang="en-US" sz="3400" b="1" dirty="0">
                <a:solidFill>
                  <a:schemeClr val="bg1"/>
                </a:solidFill>
              </a:rPr>
              <a:t>becomes </a:t>
            </a:r>
            <a:r>
              <a:rPr lang="en-US" sz="3400" b="1" dirty="0" smtClean="0">
                <a:solidFill>
                  <a:schemeClr val="bg1"/>
                </a:solidFill>
              </a:rPr>
              <a:t>available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Using </a:t>
            </a:r>
            <a:r>
              <a:rPr lang="en-US" sz="3400" dirty="0" smtClean="0"/>
              <a:t>it we </a:t>
            </a: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effective resources utilization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CPU cores) for </a:t>
            </a:r>
            <a:r>
              <a:rPr lang="en-US" sz="3400" dirty="0" smtClean="0"/>
              <a:t>computing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Reactive Programming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It</a:t>
            </a:r>
            <a:r>
              <a:rPr lang="bg-BG" sz="3400" dirty="0" smtClean="0"/>
              <a:t>'</a:t>
            </a:r>
            <a:r>
              <a:rPr lang="en-US" sz="3400" dirty="0" smtClean="0"/>
              <a:t>s </a:t>
            </a:r>
            <a:r>
              <a:rPr lang="en-US" sz="3400" dirty="0"/>
              <a:t>principles are based on the </a:t>
            </a:r>
            <a:r>
              <a:rPr lang="en-US" sz="3400" b="1" dirty="0">
                <a:solidFill>
                  <a:schemeClr val="bg1"/>
                </a:solidFill>
              </a:rPr>
              <a:t>Reactive </a:t>
            </a:r>
            <a:r>
              <a:rPr lang="en-US" sz="3400" b="1" dirty="0" smtClean="0">
                <a:solidFill>
                  <a:schemeClr val="bg1"/>
                </a:solidFill>
              </a:rPr>
              <a:t>Manifesto</a:t>
            </a:r>
            <a:endParaRPr lang="en-US" sz="3400" dirty="0" smtClean="0"/>
          </a:p>
          <a:p>
            <a:pPr>
              <a:buClr>
                <a:schemeClr val="tx1"/>
              </a:buClr>
            </a:pPr>
            <a:r>
              <a:rPr lang="en-US" sz="3400" dirty="0" smtClean="0"/>
              <a:t>It </a:t>
            </a:r>
            <a:r>
              <a:rPr lang="en-US" sz="3400" dirty="0"/>
              <a:t>is build around </a:t>
            </a:r>
            <a:r>
              <a:rPr lang="en-US" sz="3400" b="1" dirty="0">
                <a:solidFill>
                  <a:schemeClr val="bg1"/>
                </a:solidFill>
              </a:rPr>
              <a:t>publisher-subscriber pattern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(</a:t>
            </a:r>
            <a:r>
              <a:rPr lang="en-US" sz="3400" dirty="0"/>
              <a:t>observer pattern</a:t>
            </a:r>
            <a:r>
              <a:rPr lang="en-US" sz="3400" dirty="0" smtClean="0"/>
              <a:t>)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In non-blocking code</a:t>
            </a:r>
            <a:r>
              <a:rPr lang="en-US" sz="3400" dirty="0" smtClean="0"/>
              <a:t>, the </a:t>
            </a:r>
            <a:r>
              <a:rPr lang="en-US" sz="3400" b="1" dirty="0" smtClean="0">
                <a:solidFill>
                  <a:schemeClr val="bg1"/>
                </a:solidFill>
              </a:rPr>
              <a:t>Back pressure </a:t>
            </a:r>
            <a:r>
              <a:rPr lang="en-US" sz="3400" dirty="0" smtClean="0"/>
              <a:t>becomes </a:t>
            </a:r>
            <a:br>
              <a:rPr lang="en-US" sz="3400" dirty="0" smtClean="0"/>
            </a:br>
            <a:r>
              <a:rPr lang="en-US" sz="3400" dirty="0" smtClean="0"/>
              <a:t>important </a:t>
            </a:r>
            <a:r>
              <a:rPr lang="en-US" sz="3400" dirty="0"/>
              <a:t>to </a:t>
            </a:r>
            <a:r>
              <a:rPr lang="en-US" sz="3400" b="1" dirty="0">
                <a:solidFill>
                  <a:schemeClr val="bg1"/>
                </a:solidFill>
              </a:rPr>
              <a:t>control the rate of events</a:t>
            </a:r>
            <a:r>
              <a:rPr lang="en-US" sz="3400" dirty="0"/>
              <a:t> so that a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fast </a:t>
            </a:r>
            <a:r>
              <a:rPr lang="en-US" sz="3400" dirty="0"/>
              <a:t>producer does </a:t>
            </a:r>
            <a:r>
              <a:rPr lang="en-US" sz="3400" b="1" dirty="0">
                <a:solidFill>
                  <a:schemeClr val="bg1"/>
                </a:solidFill>
              </a:rPr>
              <a:t>not overwhelm </a:t>
            </a:r>
            <a:r>
              <a:rPr lang="en-US" sz="3400" dirty="0" smtClean="0"/>
              <a:t>its destination</a:t>
            </a:r>
            <a:endParaRPr lang="en-US" sz="3400" b="1" dirty="0" smtClean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Reactive Programming</a:t>
            </a:r>
            <a:r>
              <a:rPr lang="bg-BG" sz="4000" dirty="0" smtClean="0"/>
              <a:t> </a:t>
            </a:r>
            <a:r>
              <a:rPr lang="en-US" sz="4000" dirty="0" smtClean="0"/>
              <a:t>(2)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7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vs Non-blocking(Traditional MVC)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07250" y="2367720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21000" y="2367720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36000" y="2367720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5827" y="1230988"/>
            <a:ext cx="205875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Presentation </a:t>
            </a:r>
            <a:br>
              <a:rPr lang="en-US" sz="2400" dirty="0" smtClean="0"/>
            </a:br>
            <a:r>
              <a:rPr lang="en-US" sz="2400" dirty="0" smtClean="0"/>
              <a:t>Layer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9108" y="2867752"/>
            <a:ext cx="19455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9108" y="4869000"/>
            <a:ext cx="19455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7987" y="6012804"/>
            <a:ext cx="19455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06625" y="1337080"/>
            <a:ext cx="205875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Database</a:t>
            </a:r>
            <a:br>
              <a:rPr lang="en-US" sz="2400" dirty="0" smtClean="0"/>
            </a:br>
            <a:r>
              <a:rPr lang="en-US" sz="2400" dirty="0" smtClean="0"/>
              <a:t>Layer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1625" y="1553562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30" y="2157611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Request #1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5952" y="4259590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Request #2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3879" y="5418070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Request #3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21000" y="2867752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4314" y="3564000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04314" y="5094000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04314" y="6039000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19171" y="2350049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64873" y="4439914"/>
            <a:ext cx="2478362" cy="62437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Servlet Thread #2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764873" y="5431687"/>
            <a:ext cx="2478362" cy="62437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Servlet Thread #3</a:t>
            </a:r>
            <a:endParaRPr lang="en-US" sz="2400" dirty="0"/>
          </a:p>
        </p:txBody>
      </p:sp>
      <p:sp>
        <p:nvSpPr>
          <p:cNvPr id="37" name="Flowchart: Magnetic Disk 36"/>
          <p:cNvSpPr>
            <a:spLocks/>
          </p:cNvSpPr>
          <p:nvPr/>
        </p:nvSpPr>
        <p:spPr bwMode="auto">
          <a:xfrm>
            <a:off x="9729327" y="2367720"/>
            <a:ext cx="2120625" cy="3988898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59694" y="4145100"/>
            <a:ext cx="1291306" cy="668361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chemeClr val="bg2"/>
                </a:solidFill>
              </a:rPr>
              <a:t>DB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368" y="2291340"/>
            <a:ext cx="2478362" cy="62437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Servlet Thread #1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041590" y="3049723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solidFill>
                  <a:schemeClr val="accent2"/>
                </a:solidFill>
              </a:rPr>
              <a:t>unblocked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1590" y="4613499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41590" y="5566291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blocked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616000" y="3311127"/>
            <a:ext cx="945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616000" y="5094000"/>
            <a:ext cx="945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16000" y="6012804"/>
            <a:ext cx="945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95200" y="2470928"/>
            <a:ext cx="1416829" cy="812246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Worker Thread #1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35699" y="4236910"/>
            <a:ext cx="1416829" cy="827507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Worker Thread #2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91670" y="5253204"/>
            <a:ext cx="1416829" cy="827507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Worker Thread #3</a:t>
            </a:r>
            <a:endParaRPr lang="en-US" dirty="0"/>
          </a:p>
        </p:txBody>
      </p:sp>
      <p:cxnSp>
        <p:nvCxnSpPr>
          <p:cNvPr id="35" name="Straight Arrow Connector 45"/>
          <p:cNvCxnSpPr/>
          <p:nvPr/>
        </p:nvCxnSpPr>
        <p:spPr>
          <a:xfrm flipH="1" flipV="1">
            <a:off x="8636131" y="3564000"/>
            <a:ext cx="907015" cy="8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5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vs Non-blocking(2)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68213" y="2302134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7858" y="2799000"/>
            <a:ext cx="1403142" cy="2349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7176" y="2105740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Request #1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07161" y="3564000"/>
            <a:ext cx="1597303" cy="0"/>
          </a:xfrm>
          <a:prstGeom prst="straightConnector1">
            <a:avLst/>
          </a:prstGeom>
          <a:ln>
            <a:headEnd type="none" w="lg" len="med"/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7161" y="2615345"/>
            <a:ext cx="1896096" cy="87829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Event with Callback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17973" y="4385726"/>
            <a:ext cx="2058750" cy="87829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Callback</a:t>
            </a:r>
            <a:br>
              <a:rPr lang="en-US" sz="2000" dirty="0" smtClean="0"/>
            </a:br>
            <a:r>
              <a:rPr lang="en-US" sz="2000" dirty="0" smtClean="0"/>
              <a:t>Execution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847644" y="2359377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818269" y="3150917"/>
            <a:ext cx="2649375" cy="0"/>
          </a:xfrm>
          <a:prstGeom prst="line">
            <a:avLst/>
          </a:prstGeom>
          <a:ln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42644" y="5220917"/>
            <a:ext cx="2790000" cy="0"/>
          </a:xfrm>
          <a:prstGeom prst="line">
            <a:avLst/>
          </a:prstGeom>
          <a:ln>
            <a:head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18269" y="1328737"/>
            <a:ext cx="2058750" cy="101031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Database</a:t>
            </a:r>
            <a:br>
              <a:rPr lang="en-US" sz="2400" dirty="0" smtClean="0"/>
            </a:br>
            <a:r>
              <a:rPr lang="en-US" sz="2400" dirty="0" smtClean="0"/>
              <a:t>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8838" y="1251414"/>
            <a:ext cx="205875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Presentation</a:t>
            </a:r>
            <a:br>
              <a:rPr lang="en-US" sz="2400" dirty="0" smtClean="0"/>
            </a:br>
            <a:r>
              <a:rPr lang="en-US" sz="2400" dirty="0" smtClean="0"/>
              <a:t>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88507" y="2300945"/>
            <a:ext cx="2058750" cy="87829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Event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Handler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90619" y="5207911"/>
            <a:ext cx="1204844" cy="539736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Event</a:t>
            </a:r>
          </a:p>
        </p:txBody>
      </p:sp>
      <p:sp>
        <p:nvSpPr>
          <p:cNvPr id="27" name="Curved Right Arrow 26"/>
          <p:cNvSpPr/>
          <p:nvPr/>
        </p:nvSpPr>
        <p:spPr bwMode="auto">
          <a:xfrm rot="16200000">
            <a:off x="5015618" y="3314059"/>
            <a:ext cx="1890766" cy="3330001"/>
          </a:xfrm>
          <a:prstGeom prst="curved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5400000">
            <a:off x="4831075" y="1223979"/>
            <a:ext cx="1890766" cy="3399470"/>
          </a:xfrm>
          <a:prstGeom prst="curved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6485" y="3387966"/>
            <a:ext cx="2639102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/>
              <a:t>Fixed/Small</a:t>
            </a:r>
            <a:br>
              <a:rPr lang="en-US" sz="2400" dirty="0" smtClean="0"/>
            </a:br>
            <a:r>
              <a:rPr lang="en-US" sz="2400" dirty="0" smtClean="0"/>
              <a:t>No. of Threads</a:t>
            </a:r>
            <a:endParaRPr lang="en-US" sz="2400" dirty="0"/>
          </a:p>
        </p:txBody>
      </p:sp>
      <p:sp>
        <p:nvSpPr>
          <p:cNvPr id="30" name="Flowchart: Magnetic Disk 29"/>
          <p:cNvSpPr>
            <a:spLocks/>
          </p:cNvSpPr>
          <p:nvPr/>
        </p:nvSpPr>
        <p:spPr bwMode="auto">
          <a:xfrm>
            <a:off x="10603251" y="2504914"/>
            <a:ext cx="1466913" cy="3340377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98936" y="5364000"/>
            <a:ext cx="1597303" cy="0"/>
          </a:xfrm>
          <a:prstGeom prst="straightConnector1">
            <a:avLst/>
          </a:prstGeom>
          <a:ln>
            <a:headEnd type="none" w="lg" len="med"/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45431" y="3982696"/>
            <a:ext cx="1291306" cy="668361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chemeClr val="bg2"/>
                </a:solidFill>
              </a:rPr>
              <a:t>DB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0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Reactive </a:t>
            </a:r>
            <a:r>
              <a:rPr lang="en-US" sz="3400" b="1" dirty="0" smtClean="0">
                <a:solidFill>
                  <a:schemeClr val="bg1"/>
                </a:solidFill>
              </a:rPr>
              <a:t>Streams</a:t>
            </a:r>
            <a:r>
              <a:rPr lang="en-US" sz="3400" dirty="0" smtClean="0"/>
              <a:t>: is </a:t>
            </a:r>
            <a:r>
              <a:rPr lang="en-US" sz="3400" dirty="0"/>
              <a:t>a specification that defines how an API that implements and follows the Reactive </a:t>
            </a:r>
            <a:r>
              <a:rPr lang="en-US" sz="3400" dirty="0" smtClean="0"/>
              <a:t>Programming </a:t>
            </a:r>
            <a:r>
              <a:rPr lang="en-US" sz="3400" dirty="0"/>
              <a:t>paradigm should work</a:t>
            </a:r>
            <a:endParaRPr lang="en-US" sz="3400" dirty="0" smtClean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Reactor</a:t>
            </a:r>
            <a:r>
              <a:rPr lang="en-US" sz="3400" dirty="0"/>
              <a:t>: </a:t>
            </a:r>
            <a:r>
              <a:rPr lang="en-US" sz="3400" dirty="0" smtClean="0"/>
              <a:t>is </a:t>
            </a:r>
            <a:r>
              <a:rPr lang="en-US" sz="3400" dirty="0"/>
              <a:t>a Java implementation of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Reactive </a:t>
            </a:r>
            <a:r>
              <a:rPr lang="en-US" sz="3400" dirty="0"/>
              <a:t>Streams </a:t>
            </a:r>
            <a:r>
              <a:rPr lang="en-US" sz="3400" dirty="0" smtClean="0"/>
              <a:t>specification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Spring WebFlux </a:t>
            </a:r>
            <a:r>
              <a:rPr lang="en-US" sz="3400" dirty="0"/>
              <a:t>is the "reaction" of Spring for this </a:t>
            </a:r>
            <a:br>
              <a:rPr lang="en-US" sz="3400" dirty="0"/>
            </a:br>
            <a:r>
              <a:rPr lang="en-US" sz="3400" dirty="0"/>
              <a:t>paradigm to use on web </a:t>
            </a:r>
            <a:r>
              <a:rPr lang="en-US" sz="3400" dirty="0" smtClean="0"/>
              <a:t>applications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Reactive </a:t>
            </a:r>
            <a:r>
              <a:rPr lang="en-US" sz="4000" dirty="0" smtClean="0"/>
              <a:t>Streams </a:t>
            </a:r>
            <a:r>
              <a:rPr lang="en-US" sz="4000" dirty="0"/>
              <a:t>and Reactor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</TotalTime>
  <Words>948</Words>
  <Application>Microsoft Office PowerPoint</Application>
  <PresentationFormat>Widescreen</PresentationFormat>
  <Paragraphs>254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Reactive Programming </vt:lpstr>
      <vt:lpstr>Table of Contents</vt:lpstr>
      <vt:lpstr>Have a Question?</vt:lpstr>
      <vt:lpstr>What is Reactive Programming</vt:lpstr>
      <vt:lpstr>Reactive Programming</vt:lpstr>
      <vt:lpstr>Reactive Programming (2)</vt:lpstr>
      <vt:lpstr>Blocking vs Non-blocking(Traditional MVC)</vt:lpstr>
      <vt:lpstr>Blocking vs Non-blocking(2)</vt:lpstr>
      <vt:lpstr>Reactive Streams and Reactor</vt:lpstr>
      <vt:lpstr>Reactive Streams VS Java 8 Streams</vt:lpstr>
      <vt:lpstr>Reactive Stream APIs</vt:lpstr>
      <vt:lpstr>Spring 5 Reactive Building Blocks </vt:lpstr>
      <vt:lpstr>Spring 5 Reactive Building Blocks</vt:lpstr>
      <vt:lpstr>Spring WebFlux</vt:lpstr>
      <vt:lpstr>Spring WebFlux </vt:lpstr>
      <vt:lpstr>Spring WebFlux Dependencies</vt:lpstr>
      <vt:lpstr>Mono and Flux</vt:lpstr>
      <vt:lpstr>Working with Mono and Flux</vt:lpstr>
      <vt:lpstr>Working with Mono and Flux (2)</vt:lpstr>
      <vt:lpstr>Working with Mono and Flux (3)</vt:lpstr>
      <vt:lpstr>Programming Models</vt:lpstr>
      <vt:lpstr>Programming Models</vt:lpstr>
      <vt:lpstr>Annotated Controllers VS Func Endpoints</vt:lpstr>
      <vt:lpstr>Annotated Controllers</vt:lpstr>
      <vt:lpstr>Annotated Controllers Example</vt:lpstr>
      <vt:lpstr>Functional Endpoints</vt:lpstr>
      <vt:lpstr>Functional Endpoints Example – Handler</vt:lpstr>
      <vt:lpstr>Functional Endpoints Example – Router</vt:lpstr>
      <vt:lpstr>Spring WebFlux Configuration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Spring WebFlux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40</cp:revision>
  <dcterms:created xsi:type="dcterms:W3CDTF">2018-05-23T13:08:44Z</dcterms:created>
  <dcterms:modified xsi:type="dcterms:W3CDTF">2020-07-28T12:32:58Z</dcterms:modified>
  <cp:category>computer programming;programming;software development;software engineering</cp:category>
</cp:coreProperties>
</file>