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5" r:id="rId12"/>
    <p:sldId id="312" r:id="rId13"/>
    <p:sldId id="266" r:id="rId14"/>
    <p:sldId id="314" r:id="rId15"/>
    <p:sldId id="313" r:id="rId16"/>
    <p:sldId id="267" r:id="rId17"/>
    <p:sldId id="316" r:id="rId18"/>
    <p:sldId id="317" r:id="rId19"/>
    <p:sldId id="318" r:id="rId20"/>
    <p:sldId id="319" r:id="rId21"/>
    <p:sldId id="268" r:id="rId22"/>
    <p:sldId id="300" r:id="rId23"/>
    <p:sldId id="306" r:id="rId24"/>
    <p:sldId id="307" r:id="rId25"/>
    <p:sldId id="311" r:id="rId26"/>
    <p:sldId id="303" r:id="rId27"/>
    <p:sldId id="309" r:id="rId28"/>
    <p:sldId id="310" r:id="rId29"/>
    <p:sldId id="299" r:id="rId30"/>
    <p:sldId id="301" r:id="rId31"/>
    <p:sldId id="323" r:id="rId32"/>
    <p:sldId id="324" r:id="rId33"/>
    <p:sldId id="325" r:id="rId34"/>
    <p:sldId id="326" r:id="rId35"/>
    <p:sldId id="329" r:id="rId36"/>
    <p:sldId id="327" r:id="rId37"/>
    <p:sldId id="328" r:id="rId38"/>
    <p:sldId id="320" r:id="rId39"/>
    <p:sldId id="321" r:id="rId40"/>
    <p:sldId id="322" r:id="rId41"/>
    <p:sldId id="285" r:id="rId42"/>
    <p:sldId id="289" r:id="rId43"/>
    <p:sldId id="291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B0A24F2-E0BC-4F43-8317-6ECFF3A822AE}">
          <p14:sldIdLst>
            <p14:sldId id="256"/>
            <p14:sldId id="257"/>
            <p14:sldId id="258"/>
          </p14:sldIdLst>
        </p14:section>
        <p14:section name="Thymeleaf" id="{22471642-D35A-40A3-AD2E-AF816CDEB81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315"/>
            <p14:sldId id="312"/>
            <p14:sldId id="266"/>
            <p14:sldId id="314"/>
            <p14:sldId id="313"/>
            <p14:sldId id="267"/>
            <p14:sldId id="316"/>
            <p14:sldId id="317"/>
            <p14:sldId id="318"/>
            <p14:sldId id="319"/>
            <p14:sldId id="268"/>
          </p14:sldIdLst>
        </p14:section>
        <p14:section name="Additional Spring Components and Extras" id="{CE4C83B6-1440-4810-9E42-0F4F7AB786CD}">
          <p14:sldIdLst>
            <p14:sldId id="300"/>
            <p14:sldId id="306"/>
            <p14:sldId id="307"/>
            <p14:sldId id="311"/>
            <p14:sldId id="303"/>
            <p14:sldId id="309"/>
            <p14:sldId id="310"/>
            <p14:sldId id="299"/>
            <p14:sldId id="301"/>
          </p14:sldIdLst>
        </p14:section>
        <p14:section name="Working with Http Sessions, Cookies and Headers" id="{DFF27F5C-84D1-447C-A6C4-E675ED63668D}">
          <p14:sldIdLst>
            <p14:sldId id="323"/>
            <p14:sldId id="324"/>
            <p14:sldId id="325"/>
            <p14:sldId id="326"/>
            <p14:sldId id="329"/>
            <p14:sldId id="327"/>
            <p14:sldId id="328"/>
          </p14:sldIdLst>
        </p14:section>
        <p14:section name="Request &amp; Response Body" id="{CEF15DF8-D551-4E01-9C22-6711FE175158}">
          <p14:sldIdLst>
            <p14:sldId id="320"/>
            <p14:sldId id="321"/>
            <p14:sldId id="322"/>
          </p14:sldIdLst>
        </p14:section>
        <p14:section name="Conclusion" id="{E69E5FC3-9715-4811-A789-A2D9F43D90CA}">
          <p14:sldIdLst>
            <p14:sldId id="285"/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" initials="C" lastIdx="1" clrIdx="0">
    <p:extLst>
      <p:ext uri="{19B8F6BF-5375-455C-9EA6-DF929625EA0E}">
        <p15:presenceInfo xmlns:p15="http://schemas.microsoft.com/office/powerpoint/2012/main" userId="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62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88097-DBA7-4854-A0D8-B43BB5A999A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46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739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the standard dialect here - http://www.thymeleaf.org/doc/articles/standarddialect5minutes.html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67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25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Essentials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Fundamentals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 descr="A picture containing sign&#10;&#10;Description automatically generated">
            <a:extLst>
              <a:ext uri="{FF2B5EF4-FFF2-40B4-BE49-F238E27FC236}">
                <a16:creationId xmlns:a16="http://schemas.microsoft.com/office/drawing/2014/main" id="{379F24B0-64FB-476A-99C7-12F58D0CF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8" y="2484000"/>
            <a:ext cx="4372496" cy="21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Variable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 Expressions are executed on the context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3818" y="2337431"/>
            <a:ext cx="138314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93818" y="3799941"/>
            <a:ext cx="4055428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${#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session.user.name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493818" y="4654306"/>
            <a:ext cx="181627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93818" y="5508672"/>
            <a:ext cx="2072182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${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game.id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0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221985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If – else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>
                  <a:lumMod val="75000"/>
                </a:schemeClr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</a:rPr>
              <a:t>Switch</a:t>
            </a: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else &amp; switch</a:t>
            </a:r>
            <a:endParaRPr lang="en-US" dirty="0"/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621234" y="4002547"/>
            <a:ext cx="10949531" cy="1750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th:switch</a:t>
            </a:r>
            <a:r>
              <a:rPr lang="en-US" dirty="0"/>
              <a:t>="${</a:t>
            </a:r>
            <a:r>
              <a:rPr lang="en-US" dirty="0" err="1"/>
              <a:t>user.role</a:t>
            </a:r>
            <a:r>
              <a:rPr lang="en-US" dirty="0"/>
              <a:t>}"&gt;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="'admin'"&gt;User is an administrator&lt;/p&gt;</a:t>
            </a:r>
          </a:p>
          <a:p>
            <a:r>
              <a:rPr lang="en-US" dirty="0"/>
              <a:t>  &lt;p </a:t>
            </a:r>
            <a:r>
              <a:rPr lang="en-US" dirty="0" err="1">
                <a:solidFill>
                  <a:schemeClr val="bg1"/>
                </a:solidFill>
              </a:rPr>
              <a:t>th:case</a:t>
            </a:r>
            <a:r>
              <a:rPr lang="en-US" dirty="0"/>
              <a:t>="#{</a:t>
            </a:r>
            <a:r>
              <a:rPr lang="en-US" dirty="0" err="1"/>
              <a:t>roles.manager</a:t>
            </a:r>
            <a:r>
              <a:rPr lang="en-US" dirty="0"/>
              <a:t>}"&gt;User is a manager&lt;/p&gt;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993065"/>
          </a:xfrm>
        </p:spPr>
        <p:txBody>
          <a:bodyPr/>
          <a:lstStyle/>
          <a:p>
            <a:r>
              <a:rPr lang="en-US" dirty="0" smtClean="0"/>
              <a:t>&lt;div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th:if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smtClean="0"/>
              <a:t>"${</a:t>
            </a:r>
            <a:r>
              <a:rPr lang="en-US" dirty="0" err="1" smtClean="0"/>
              <a:t>student.passExam</a:t>
            </a:r>
            <a:r>
              <a:rPr lang="en-US" dirty="0" smtClean="0"/>
              <a:t>}"&gt;Show results&lt;/div&gt;</a:t>
            </a:r>
          </a:p>
          <a:p>
            <a:r>
              <a:rPr lang="en-US" dirty="0"/>
              <a:t>&lt;div </a:t>
            </a:r>
            <a:r>
              <a:rPr lang="en-US" dirty="0" err="1" smtClean="0">
                <a:solidFill>
                  <a:schemeClr val="bg1"/>
                </a:solidFill>
              </a:rPr>
              <a:t>th:unless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en-US" dirty="0" smtClean="0"/>
              <a:t>"${</a:t>
            </a:r>
            <a:r>
              <a:rPr lang="en-US" dirty="0" err="1"/>
              <a:t>student.passExam</a:t>
            </a:r>
            <a:r>
              <a:rPr lang="en-US" dirty="0" smtClean="0"/>
              <a:t>}"&gt;Not pass&lt;/</a:t>
            </a:r>
            <a:r>
              <a:rPr lang="en-US" dirty="0"/>
              <a:t>div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special kind of conditional value </a:t>
            </a:r>
            <a:r>
              <a:rPr lang="en-US" b="1" dirty="0">
                <a:solidFill>
                  <a:schemeClr val="bg1"/>
                </a:solidFill>
              </a:rPr>
              <a:t>without a </a:t>
            </a:r>
            <a:r>
              <a:rPr lang="en-US" b="1" dirty="0" smtClean="0">
                <a:solidFill>
                  <a:schemeClr val="bg1"/>
                </a:solidFill>
              </a:rPr>
              <a:t>'then'</a:t>
            </a:r>
            <a:r>
              <a:rPr lang="en-US" b="1" dirty="0">
                <a:solidFill>
                  <a:schemeClr val="bg1"/>
                </a:solidFill>
              </a:rPr>
              <a:t> part</a:t>
            </a:r>
            <a:r>
              <a:rPr lang="en-US" dirty="0"/>
              <a:t>. It is equivalent to the </a:t>
            </a:r>
            <a:r>
              <a:rPr lang="en-US" b="1" dirty="0">
                <a:solidFill>
                  <a:schemeClr val="bg1"/>
                </a:solidFill>
              </a:rPr>
              <a:t>Elvis</a:t>
            </a:r>
            <a:r>
              <a:rPr lang="en-US" dirty="0"/>
              <a:t> operator present in some </a:t>
            </a:r>
            <a:r>
              <a:rPr lang="en-US" dirty="0" smtClean="0"/>
              <a:t>languages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Equivalent to:</a:t>
            </a:r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expressions (Elvis operator)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6000" y="2394000"/>
            <a:ext cx="10949531" cy="1380543"/>
          </a:xfrm>
        </p:spPr>
        <p:txBody>
          <a:bodyPr/>
          <a:lstStyle/>
          <a:p>
            <a:r>
              <a:rPr lang="en-US" dirty="0" smtClean="0"/>
              <a:t>&lt;p&gt;Age: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/>
              <a:t>="*{age</a:t>
            </a:r>
            <a:r>
              <a:rPr lang="en-US" dirty="0" smtClean="0"/>
              <a:t>} </a:t>
            </a:r>
            <a:r>
              <a:rPr lang="en-US" dirty="0" smtClean="0">
                <a:solidFill>
                  <a:schemeClr val="bg1"/>
                </a:solidFill>
              </a:rPr>
              <a:t>?: </a:t>
            </a:r>
            <a:r>
              <a:rPr lang="en-US" dirty="0" smtClean="0"/>
              <a:t>'missing age'"&gt; &lt;/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000" y="4566776"/>
            <a:ext cx="10949531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&lt;p&gt;Age: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span </a:t>
            </a:r>
            <a:r>
              <a:rPr lang="en-US" dirty="0" err="1"/>
              <a:t>th:text</a:t>
            </a:r>
            <a:r>
              <a:rPr lang="en-US" dirty="0"/>
              <a:t>="*{age != null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/>
                </a:solidFill>
              </a:rPr>
              <a:t>? </a:t>
            </a:r>
            <a:r>
              <a:rPr lang="en-US" dirty="0" smtClean="0"/>
              <a:t>*{</a:t>
            </a:r>
            <a:r>
              <a:rPr lang="en-US" dirty="0"/>
              <a:t>age</a:t>
            </a:r>
            <a:r>
              <a:rPr lang="en-US" dirty="0" smtClean="0"/>
              <a:t>}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/>
              <a:t>'missing </a:t>
            </a:r>
            <a:r>
              <a:rPr lang="en-US" dirty="0"/>
              <a:t>age</a:t>
            </a:r>
            <a:r>
              <a:rPr lang="en-US" dirty="0" smtClean="0"/>
              <a:t>'"&gt;&lt;/</a:t>
            </a:r>
            <a:r>
              <a:rPr lang="en-US" dirty="0"/>
              <a:t>span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634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Link Expressions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1001" y="1108911"/>
            <a:ext cx="9752030" cy="5546589"/>
          </a:xfrm>
        </p:spPr>
        <p:txBody>
          <a:bodyPr/>
          <a:lstStyle/>
          <a:p>
            <a:r>
              <a:rPr lang="en-US" sz="2800" dirty="0"/>
              <a:t>Link Expressions are used to build </a:t>
            </a:r>
            <a:r>
              <a:rPr lang="en-US" sz="2800" dirty="0" smtClean="0"/>
              <a:t>URLs</a:t>
            </a:r>
          </a:p>
          <a:p>
            <a:endParaRPr lang="en-US" sz="2800" dirty="0"/>
          </a:p>
          <a:p>
            <a:r>
              <a:rPr lang="en-US" sz="2800" dirty="0" smtClean="0"/>
              <a:t>Example</a:t>
            </a:r>
            <a:endParaRPr lang="en-US" sz="2800" dirty="0"/>
          </a:p>
          <a:p>
            <a:endParaRPr lang="bg-BG" sz="2800" dirty="0"/>
          </a:p>
          <a:p>
            <a:r>
              <a:rPr lang="en-US" sz="2800" dirty="0"/>
              <a:t>You can also pass query string parameters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Create dynamic URLs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2006" y="1730346"/>
            <a:ext cx="1215245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12006" y="2782668"/>
            <a:ext cx="612841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register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Register&lt;/a&gt;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20714" y="4014000"/>
            <a:ext cx="812881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details(id=${game.id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Details&lt;/a&gt;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20714" y="5306654"/>
            <a:ext cx="883466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&lt;a th:href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games/{id}/edit(id=${game.id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})}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Edit&lt;/a&gt;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81000" y="4503640"/>
            <a:ext cx="39685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/details?id=3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85600" y="5981077"/>
            <a:ext cx="396392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Result -&gt;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</a:rPr>
              <a:t>/games/3/edit  </a:t>
            </a:r>
            <a:endParaRPr lang="en-US" sz="2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When we want to </a:t>
            </a:r>
            <a:r>
              <a:rPr lang="en-US" b="1" dirty="0" smtClean="0">
                <a:solidFill>
                  <a:schemeClr val="bg1"/>
                </a:solidFill>
              </a:rPr>
              <a:t>iterate</a:t>
            </a:r>
            <a:r>
              <a:rPr lang="en-US" dirty="0" smtClean="0"/>
              <a:t> over collection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We can attach the </a:t>
            </a:r>
            <a:r>
              <a:rPr lang="en-US" b="1" dirty="0" smtClean="0">
                <a:solidFill>
                  <a:schemeClr val="bg1"/>
                </a:solidFill>
              </a:rPr>
              <a:t>object</a:t>
            </a:r>
            <a:r>
              <a:rPr lang="en-US" dirty="0" smtClean="0"/>
              <a:t> to the parent element</a:t>
            </a:r>
          </a:p>
          <a:p>
            <a:pPr>
              <a:buClr>
                <a:schemeClr val="tx1">
                  <a:lumMod val="75000"/>
                </a:schemeClr>
              </a:buClr>
            </a:pPr>
            <a:endParaRPr lang="en-US" dirty="0" smtClean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471000" y="1821189"/>
            <a:ext cx="10949531" cy="2155499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th:each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${students}"&gt;</a:t>
            </a:r>
            <a:endParaRPr lang="en-US" dirty="0"/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/>
              <a:t>{s.name}"&gt;&lt;/</a:t>
            </a:r>
            <a:r>
              <a:rPr lang="en-US" dirty="0"/>
              <a:t>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/>
              <a:t>{</a:t>
            </a:r>
            <a:r>
              <a:rPr lang="en-US" dirty="0" err="1" smtClean="0"/>
              <a:t>s.score</a:t>
            </a:r>
            <a:r>
              <a:rPr lang="en-US" dirty="0" smtClean="0"/>
              <a:t>}"&gt;&lt;/</a:t>
            </a:r>
            <a:r>
              <a:rPr lang="en-US" dirty="0"/>
              <a:t>td&gt;</a:t>
            </a:r>
          </a:p>
          <a:p>
            <a:r>
              <a:rPr lang="en-US" dirty="0"/>
              <a:t>        &lt;td </a:t>
            </a:r>
            <a:r>
              <a:rPr lang="en-US" dirty="0" err="1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smtClean="0"/>
              <a:t>{</a:t>
            </a:r>
            <a:r>
              <a:rPr lang="en-US" dirty="0" err="1" smtClean="0"/>
              <a:t>s.age</a:t>
            </a:r>
            <a:r>
              <a:rPr lang="en-US" dirty="0" smtClean="0"/>
              <a:t>}"&gt;&lt;/</a:t>
            </a:r>
            <a:r>
              <a:rPr lang="en-US" dirty="0"/>
              <a:t>td&gt;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8" name="Текстов контейнер 6"/>
          <p:cNvSpPr txBox="1">
            <a:spLocks/>
          </p:cNvSpPr>
          <p:nvPr/>
        </p:nvSpPr>
        <p:spPr>
          <a:xfrm>
            <a:off x="464691" y="4601751"/>
            <a:ext cx="10949531" cy="2155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th:each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 : ${students}" </a:t>
            </a:r>
            <a:r>
              <a:rPr lang="en-US" dirty="0" err="1" smtClean="0">
                <a:solidFill>
                  <a:schemeClr val="bg1"/>
                </a:solidFill>
              </a:rPr>
              <a:t>th:object</a:t>
            </a:r>
            <a:r>
              <a:rPr lang="en-US" dirty="0" smtClean="0"/>
              <a:t>="${s}"&gt;</a:t>
            </a:r>
          </a:p>
          <a:p>
            <a:r>
              <a:rPr lang="en-US" dirty="0" smtClean="0"/>
              <a:t>        &lt;td </a:t>
            </a:r>
            <a:r>
              <a:rPr lang="en-US" dirty="0" err="1" smtClean="0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/>
              <a:t>{name}"&gt;&lt;/td&gt;</a:t>
            </a:r>
          </a:p>
          <a:p>
            <a:r>
              <a:rPr lang="en-US" dirty="0" smtClean="0"/>
              <a:t>        &lt;td </a:t>
            </a:r>
            <a:r>
              <a:rPr lang="en-US" dirty="0" err="1" smtClean="0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/>
              <a:t>{score}"&gt;&lt;/td&gt;</a:t>
            </a:r>
          </a:p>
          <a:p>
            <a:r>
              <a:rPr lang="en-US" dirty="0" smtClean="0"/>
              <a:t>        &lt;td </a:t>
            </a:r>
            <a:r>
              <a:rPr lang="en-US" dirty="0" err="1" smtClean="0"/>
              <a:t>th:text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smtClean="0"/>
              <a:t>{age}"&gt;&lt;/td&gt;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th:attrprepend</a:t>
            </a:r>
            <a:r>
              <a:rPr lang="en-US" dirty="0"/>
              <a:t> attributes, which append (suffix) or prepend (prefix) the result of their evaluation to the existing attribute values</a:t>
            </a:r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buClr>
                <a:schemeClr val="tx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 err="1" smtClean="0">
                <a:solidFill>
                  <a:schemeClr val="bg1"/>
                </a:solidFill>
              </a:rPr>
              <a:t>th:classappend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Appending </a:t>
            </a:r>
            <a:r>
              <a:rPr lang="en-US" dirty="0"/>
              <a:t>and </a:t>
            </a:r>
            <a:r>
              <a:rPr lang="en-US" dirty="0" smtClean="0"/>
              <a:t>prepending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1"/>
          </p:nvPr>
        </p:nvSpPr>
        <p:spPr>
          <a:xfrm>
            <a:off x="518746" y="3114000"/>
            <a:ext cx="10949531" cy="993065"/>
          </a:xfrm>
        </p:spPr>
        <p:txBody>
          <a:bodyPr/>
          <a:lstStyle/>
          <a:p>
            <a:r>
              <a:rPr lang="en-US" dirty="0"/>
              <a:t>&lt;input type="button" value</a:t>
            </a:r>
            <a:r>
              <a:rPr lang="en-US" dirty="0" smtClean="0"/>
              <a:t>="Play" </a:t>
            </a:r>
            <a:br>
              <a:rPr lang="en-US" dirty="0" smtClean="0"/>
            </a:br>
            <a:r>
              <a:rPr lang="en-US" dirty="0" smtClean="0"/>
              <a:t>         class</a:t>
            </a:r>
            <a:r>
              <a:rPr lang="en-US" dirty="0"/>
              <a:t>="</a:t>
            </a:r>
            <a:r>
              <a:rPr lang="en-US" dirty="0" err="1"/>
              <a:t>btn</a:t>
            </a:r>
            <a:r>
              <a:rPr lang="en-US" dirty="0"/>
              <a:t>" </a:t>
            </a:r>
            <a:r>
              <a:rPr lang="en-US" dirty="0" err="1">
                <a:solidFill>
                  <a:schemeClr val="bg1"/>
                </a:solidFill>
              </a:rPr>
              <a:t>th:attrappend</a:t>
            </a:r>
            <a:r>
              <a:rPr lang="en-US" dirty="0"/>
              <a:t>="class=${' ' + </a:t>
            </a:r>
            <a:r>
              <a:rPr lang="en-US" dirty="0" err="1"/>
              <a:t>cssStyle</a:t>
            </a:r>
            <a:r>
              <a:rPr lang="en-US" dirty="0"/>
              <a:t>}" /&gt;</a:t>
            </a:r>
          </a:p>
        </p:txBody>
      </p:sp>
      <p:sp>
        <p:nvSpPr>
          <p:cNvPr id="10" name="Текстов контейнер 6"/>
          <p:cNvSpPr txBox="1">
            <a:spLocks/>
          </p:cNvSpPr>
          <p:nvPr/>
        </p:nvSpPr>
        <p:spPr>
          <a:xfrm>
            <a:off x="516691" y="5004000"/>
            <a:ext cx="10949531" cy="9930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th:each</a:t>
            </a:r>
            <a:r>
              <a:rPr lang="en-US" dirty="0" smtClean="0"/>
              <a:t>="error </a:t>
            </a:r>
            <a:r>
              <a:rPr lang="en-US" dirty="0"/>
              <a:t>: </a:t>
            </a:r>
            <a:r>
              <a:rPr lang="en-US" dirty="0" smtClean="0"/>
              <a:t>${errors}" class</a:t>
            </a:r>
            <a:r>
              <a:rPr lang="en-US" dirty="0"/>
              <a:t>="row" </a:t>
            </a:r>
            <a:r>
              <a:rPr lang="en-US" dirty="0" smtClean="0"/>
              <a:t>                               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chemeClr val="bg1"/>
                </a:solidFill>
              </a:rPr>
              <a:t>th:classappend</a:t>
            </a:r>
            <a:r>
              <a:rPr lang="en-US" dirty="0" smtClean="0"/>
              <a:t>="${error} 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 smtClean="0"/>
              <a:t> '</a:t>
            </a:r>
            <a:r>
              <a:rPr lang="en-US" dirty="0" err="1" smtClean="0"/>
              <a:t>bg</a:t>
            </a:r>
            <a:r>
              <a:rPr lang="en-US" dirty="0" smtClean="0"/>
              <a:t>-danger'"&gt;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7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940053" cy="5201066"/>
          </a:xfrm>
        </p:spPr>
        <p:txBody>
          <a:bodyPr/>
          <a:lstStyle/>
          <a:p>
            <a:r>
              <a:rPr lang="en-US" dirty="0"/>
              <a:t>In Thymeleaf you can create almost normal HTML forms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have a controller that will accept an object of given type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Thymeleaf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075" y="1865549"/>
            <a:ext cx="760267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th:action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="@{/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user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th:method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="post"&gt;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="number"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="id"/&gt;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&lt;input 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="name"/&gt;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="submit"/&gt;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&lt;/form&gt;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075" y="5196862"/>
            <a:ext cx="985188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@PostMapping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("/user")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public ModelAndView register(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@ModelAttribute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User user) { ...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9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Often we </a:t>
            </a:r>
            <a:r>
              <a:rPr lang="en-US" dirty="0"/>
              <a:t>want to include in our templates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r>
              <a:rPr lang="en-US" dirty="0"/>
              <a:t> from other </a:t>
            </a:r>
            <a:r>
              <a:rPr lang="en-US" b="1" dirty="0" smtClean="0">
                <a:solidFill>
                  <a:schemeClr val="bg1"/>
                </a:solidFill>
              </a:rPr>
              <a:t>templates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/>
              <a:t>Common uses for this are footers, headers, </a:t>
            </a:r>
            <a:r>
              <a:rPr lang="en-US" dirty="0" smtClean="0"/>
              <a:t>menus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fragments available for inclusion, which we can do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using the </a:t>
            </a:r>
            <a:r>
              <a:rPr lang="en-US" b="1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than we can easily include in our home page using one of the </a:t>
            </a:r>
            <a:r>
              <a:rPr lang="en-US" b="1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  <a:endParaRPr lang="en-US" dirty="0" smtClean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9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Create class with fragments </a:t>
            </a: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236" y="2394000"/>
            <a:ext cx="7589764" cy="3317932"/>
          </a:xfrm>
        </p:spPr>
        <p:txBody>
          <a:bodyPr/>
          <a:lstStyle/>
          <a:p>
            <a:r>
              <a:rPr lang="en-US" dirty="0"/>
              <a:t>&lt;html </a:t>
            </a:r>
            <a:r>
              <a:rPr lang="en-US" dirty="0" err="1"/>
              <a:t>xmlns</a:t>
            </a:r>
            <a:r>
              <a:rPr lang="en-US" dirty="0"/>
              <a:t>="http://www.w3.org/1999/xhtml"</a:t>
            </a:r>
          </a:p>
          <a:p>
            <a:r>
              <a:rPr lang="en-US" dirty="0"/>
              <a:t>      </a:t>
            </a:r>
            <a:r>
              <a:rPr lang="en-US" dirty="0" err="1"/>
              <a:t>xmlns:th</a:t>
            </a:r>
            <a:r>
              <a:rPr lang="en-US" dirty="0"/>
              <a:t>="http://www.thymeleaf.org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  &lt;body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&lt;div </a:t>
            </a:r>
            <a:r>
              <a:rPr lang="en-US" dirty="0" err="1">
                <a:solidFill>
                  <a:schemeClr val="bg1"/>
                </a:solidFill>
              </a:rPr>
              <a:t>th:fragment</a:t>
            </a:r>
            <a:r>
              <a:rPr lang="en-US" dirty="0"/>
              <a:t>="copy"&gt;</a:t>
            </a:r>
          </a:p>
          <a:p>
            <a:r>
              <a:rPr lang="en-US" dirty="0"/>
              <a:t>      &amp;copy; </a:t>
            </a:r>
            <a:r>
              <a:rPr lang="en-US" dirty="0" smtClean="0"/>
              <a:t>Spring Team 2021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&lt;/div&gt;  </a:t>
            </a:r>
            <a:endParaRPr lang="en-US" dirty="0"/>
          </a:p>
          <a:p>
            <a:r>
              <a:rPr lang="en-US" dirty="0"/>
              <a:t>  &lt;/body</a:t>
            </a:r>
            <a:r>
              <a:rPr lang="en-US" dirty="0" smtClean="0"/>
              <a:t>&gt;  </a:t>
            </a:r>
            <a:endParaRPr lang="en-US" dirty="0"/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536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Easily </a:t>
            </a:r>
            <a:r>
              <a:rPr lang="en-US" dirty="0"/>
              <a:t>include in our home page using one of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th:include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</a:rPr>
              <a:t>th:replace</a:t>
            </a:r>
            <a:r>
              <a:rPr lang="en-US" dirty="0"/>
              <a:t> attributes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966000" y="2844000"/>
            <a:ext cx="8624764" cy="293045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 smtClean="0"/>
              <a:t>  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</a:t>
            </a:r>
            <a:r>
              <a:rPr lang="en-US" dirty="0" smtClean="0"/>
              <a:t>footer::copy"&gt;&lt;/footer&gt;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//OR</a:t>
            </a:r>
          </a:p>
          <a:p>
            <a:r>
              <a:rPr lang="en-US" dirty="0" smtClean="0"/>
              <a:t>  &lt;footer </a:t>
            </a:r>
            <a:r>
              <a:rPr lang="en-US" dirty="0" err="1" smtClean="0">
                <a:solidFill>
                  <a:schemeClr val="bg1"/>
                </a:solidFill>
              </a:rPr>
              <a:t>th:replace</a:t>
            </a:r>
            <a:r>
              <a:rPr lang="en-US" dirty="0" smtClean="0"/>
              <a:t>="footer::copy"&gt;&lt;/footer&gt;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...</a:t>
            </a:r>
            <a:endParaRPr lang="en-US" dirty="0"/>
          </a:p>
          <a:p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41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Thymeleaf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The </a:t>
            </a:r>
            <a:r>
              <a:rPr lang="en-US" dirty="0" smtClean="0"/>
              <a:t>template engine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Additional Spring 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Components </a:t>
            </a:r>
            <a:r>
              <a:rPr lang="en-US" dirty="0"/>
              <a:t>and </a:t>
            </a:r>
            <a:r>
              <a:rPr lang="en-US" dirty="0" smtClean="0"/>
              <a:t>Extras</a:t>
            </a:r>
          </a:p>
          <a:p>
            <a:pPr marL="547377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smtClean="0"/>
              <a:t>Working with HTTP Sessions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Cookies and Headers</a:t>
            </a:r>
          </a:p>
          <a:p>
            <a:pPr marL="33027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smtClean="0"/>
              <a:t>The result is</a:t>
            </a:r>
            <a:endParaRPr lang="en-US" b="1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include and replace</a:t>
            </a:r>
            <a:endParaRPr lang="en-US" dirty="0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1"/>
          </p:nvPr>
        </p:nvSpPr>
        <p:spPr>
          <a:xfrm>
            <a:off x="2316000" y="1539000"/>
            <a:ext cx="8190000" cy="1380543"/>
          </a:xfrm>
        </p:spPr>
        <p:txBody>
          <a:bodyPr/>
          <a:lstStyle/>
          <a:p>
            <a:r>
              <a:rPr lang="en-US" dirty="0" smtClean="0"/>
              <a:t>&lt;footer </a:t>
            </a:r>
            <a:r>
              <a:rPr lang="en-US" dirty="0" err="1">
                <a:solidFill>
                  <a:schemeClr val="bg1"/>
                </a:solidFill>
              </a:rPr>
              <a:t>th:include</a:t>
            </a:r>
            <a:r>
              <a:rPr lang="en-US" dirty="0"/>
              <a:t>="footer :: copy</a:t>
            </a:r>
            <a:r>
              <a:rPr lang="en-US" dirty="0" smtClean="0"/>
              <a:t>"&gt;&lt;/footer&gt;</a:t>
            </a:r>
          </a:p>
          <a:p>
            <a:r>
              <a:rPr lang="en-US" dirty="0" smtClean="0"/>
              <a:t>&lt;footer </a:t>
            </a:r>
            <a:r>
              <a:rPr lang="en-US" dirty="0" err="1" smtClean="0">
                <a:solidFill>
                  <a:schemeClr val="bg1"/>
                </a:solidFill>
              </a:rPr>
              <a:t>th:replace</a:t>
            </a:r>
            <a:r>
              <a:rPr lang="en-US" dirty="0" smtClean="0"/>
              <a:t>="</a:t>
            </a:r>
            <a:r>
              <a:rPr lang="en-US" dirty="0"/>
              <a:t>footer :: copy"&gt;&lt;/ </a:t>
            </a:r>
            <a:r>
              <a:rPr lang="en-US" dirty="0" smtClean="0"/>
              <a:t>footer&gt;</a:t>
            </a:r>
          </a:p>
          <a:p>
            <a:r>
              <a:rPr lang="en-US" dirty="0" smtClean="0"/>
              <a:t> ...</a:t>
            </a:r>
          </a:p>
        </p:txBody>
      </p:sp>
      <p:sp>
        <p:nvSpPr>
          <p:cNvPr id="6" name="Текстов контейнер 4"/>
          <p:cNvSpPr txBox="1">
            <a:spLocks/>
          </p:cNvSpPr>
          <p:nvPr/>
        </p:nvSpPr>
        <p:spPr>
          <a:xfrm>
            <a:off x="3306000" y="3474000"/>
            <a:ext cx="5212383" cy="29304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footer&gt;</a:t>
            </a:r>
          </a:p>
          <a:p>
            <a:r>
              <a:rPr lang="en-US" dirty="0"/>
              <a:t>    </a:t>
            </a:r>
            <a:r>
              <a:rPr lang="en-US" dirty="0" smtClean="0"/>
              <a:t>&amp;</a:t>
            </a:r>
            <a:r>
              <a:rPr lang="en-US" dirty="0"/>
              <a:t>copy; Spring Team </a:t>
            </a:r>
            <a:r>
              <a:rPr lang="en-US" dirty="0" smtClean="0"/>
              <a:t>2021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&lt;/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</a:rPr>
              <a:t>&lt;div&gt;</a:t>
            </a:r>
          </a:p>
          <a:p>
            <a:r>
              <a:rPr lang="en-US" dirty="0"/>
              <a:t>    &amp;copy; Spring </a:t>
            </a:r>
            <a:r>
              <a:rPr lang="en-US"/>
              <a:t>Team </a:t>
            </a:r>
            <a:r>
              <a:rPr lang="en-US" smtClean="0"/>
              <a:t>2021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&lt;/div</a:t>
            </a:r>
            <a:r>
              <a:rPr lang="en-US" dirty="0" smtClean="0">
                <a:solidFill>
                  <a:schemeClr val="bg1"/>
                </a:solidFill>
              </a:rPr>
              <a:t>&gt;  </a:t>
            </a:r>
            <a:r>
              <a:rPr lang="en-US" dirty="0" smtClean="0"/>
              <a:t>	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Create Fragment </a:t>
            </a:r>
            <a:r>
              <a:rPr lang="en-US" b="1" dirty="0" smtClean="0">
                <a:solidFill>
                  <a:schemeClr val="bg1"/>
                </a:solidFill>
              </a:rPr>
              <a:t>without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th:fragment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Fragment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in </a:t>
            </a:r>
            <a:r>
              <a:rPr lang="en-US" dirty="0" err="1" smtClean="0"/>
              <a:t>Thymeleaf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4655" y="2458786"/>
            <a:ext cx="104400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footer&gt; Spring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2020 &lt;/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footer&gt;</a:t>
            </a:r>
            <a:endParaRPr lang="en-US" sz="26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66000" y="5136443"/>
            <a:ext cx="10440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&lt;th:block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th:include="~{/fragments/footer}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&gt;	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th:block&gt;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...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66000" y="4644000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index.html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84655" y="1964306"/>
            <a:ext cx="10440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footer.html</a:t>
            </a:r>
            <a:endParaRPr lang="nn-NO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91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Additional Spring Functionalities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the annotation is used at the </a:t>
            </a:r>
            <a:r>
              <a:rPr lang="en-US" b="1" dirty="0">
                <a:solidFill>
                  <a:schemeClr val="accent1"/>
                </a:solidFill>
              </a:rPr>
              <a:t>method </a:t>
            </a:r>
            <a:r>
              <a:rPr lang="en-US" b="1" dirty="0" smtClean="0">
                <a:solidFill>
                  <a:schemeClr val="accent1"/>
                </a:solidFill>
              </a:rPr>
              <a:t>level</a:t>
            </a:r>
            <a:r>
              <a:rPr lang="en-US" dirty="0" smtClean="0"/>
              <a:t>, </a:t>
            </a:r>
            <a:r>
              <a:rPr lang="en-US" dirty="0"/>
              <a:t>it indicates </a:t>
            </a:r>
            <a:r>
              <a:rPr lang="en-US" b="1" dirty="0">
                <a:solidFill>
                  <a:schemeClr val="accent1"/>
                </a:solidFill>
              </a:rPr>
              <a:t>the purpose </a:t>
            </a:r>
            <a:r>
              <a:rPr lang="en-US" b="1" dirty="0" smtClean="0">
                <a:solidFill>
                  <a:schemeClr val="accent1"/>
                </a:solidFill>
              </a:rPr>
              <a:t>of </a:t>
            </a:r>
            <a:r>
              <a:rPr lang="en-US" b="1" dirty="0">
                <a:solidFill>
                  <a:schemeClr val="accent1"/>
                </a:solidFill>
              </a:rPr>
              <a:t>that </a:t>
            </a:r>
            <a:r>
              <a:rPr lang="en-US" b="1" dirty="0" smtClean="0">
                <a:solidFill>
                  <a:schemeClr val="accent1"/>
                </a:solidFill>
              </a:rPr>
              <a:t>method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to </a:t>
            </a:r>
            <a:r>
              <a:rPr lang="en-US" dirty="0"/>
              <a:t>add one or more </a:t>
            </a:r>
            <a:r>
              <a:rPr lang="en-US" dirty="0" smtClean="0"/>
              <a:t>model attributes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the </a:t>
            </a:r>
            <a:r>
              <a:rPr lang="en-US" dirty="0" smtClean="0"/>
              <a:t>example, a </a:t>
            </a:r>
            <a:r>
              <a:rPr lang="en-US" dirty="0"/>
              <a:t>method adds an attribute named </a:t>
            </a:r>
            <a:r>
              <a:rPr lang="en-US" dirty="0" smtClean="0"/>
              <a:t>message to </a:t>
            </a:r>
            <a:r>
              <a:rPr lang="en-US" dirty="0"/>
              <a:t>all models defined in the controller class</a:t>
            </a: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ModelAttribute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41000" y="4374000"/>
            <a:ext cx="10949531" cy="17680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addAttributes</a:t>
            </a:r>
            <a:r>
              <a:rPr lang="en-US" dirty="0"/>
              <a:t>(Model model)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model.addAttribute</a:t>
            </a:r>
            <a:r>
              <a:rPr lang="en-US" dirty="0" smtClean="0"/>
              <a:t>("message", "Welcome </a:t>
            </a:r>
            <a:r>
              <a:rPr lang="en-US" dirty="0"/>
              <a:t>to </a:t>
            </a:r>
            <a:r>
              <a:rPr lang="en-US" dirty="0" err="1" smtClean="0"/>
              <a:t>SoftUni</a:t>
            </a:r>
            <a:r>
              <a:rPr lang="en-US" dirty="0" smtClean="0"/>
              <a:t>!");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used as a </a:t>
            </a:r>
            <a:r>
              <a:rPr lang="en-US" sz="3200" b="1" dirty="0">
                <a:solidFill>
                  <a:schemeClr val="bg1"/>
                </a:solidFill>
              </a:rPr>
              <a:t>method argument</a:t>
            </a:r>
            <a:r>
              <a:rPr lang="en-US" sz="3200" dirty="0"/>
              <a:t>, it </a:t>
            </a:r>
            <a:r>
              <a:rPr lang="en-US" sz="3200" b="1" dirty="0">
                <a:solidFill>
                  <a:schemeClr val="bg1"/>
                </a:solidFill>
              </a:rPr>
              <a:t>indicates the argument </a:t>
            </a:r>
            <a:r>
              <a:rPr lang="en-US" sz="3200" dirty="0"/>
              <a:t>should be retrieved from the </a:t>
            </a:r>
            <a:r>
              <a:rPr lang="en-US" sz="3200" dirty="0" smtClean="0"/>
              <a:t>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When </a:t>
            </a:r>
            <a:r>
              <a:rPr lang="en-US" sz="3200" b="1" dirty="0">
                <a:solidFill>
                  <a:schemeClr val="bg1"/>
                </a:solidFill>
              </a:rPr>
              <a:t>not present</a:t>
            </a:r>
            <a:r>
              <a:rPr lang="en-US" sz="3200" dirty="0"/>
              <a:t>, it should be </a:t>
            </a:r>
            <a:r>
              <a:rPr lang="en-US" sz="3200" b="1" dirty="0">
                <a:solidFill>
                  <a:schemeClr val="bg1"/>
                </a:solidFill>
              </a:rPr>
              <a:t>first instantiated </a:t>
            </a:r>
            <a:r>
              <a:rPr lang="en-US" sz="3200" dirty="0"/>
              <a:t>and then added to the </a:t>
            </a:r>
            <a:r>
              <a:rPr lang="en-US" sz="3200" dirty="0" smtClean="0"/>
              <a:t>model.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/>
              <a:t>Once </a:t>
            </a:r>
            <a:r>
              <a:rPr lang="en-US" sz="3200" b="1" dirty="0">
                <a:solidFill>
                  <a:schemeClr val="bg1"/>
                </a:solidFill>
              </a:rPr>
              <a:t>present in the model</a:t>
            </a:r>
            <a:r>
              <a:rPr lang="en-US" sz="3200" dirty="0"/>
              <a:t>, the arguments </a:t>
            </a:r>
            <a:r>
              <a:rPr lang="en-US" sz="3200" b="1" dirty="0" smtClean="0">
                <a:solidFill>
                  <a:schemeClr val="bg1"/>
                </a:solidFill>
              </a:rPr>
              <a:t>fields should </a:t>
            </a:r>
            <a:r>
              <a:rPr lang="en-US" sz="3200" b="1" dirty="0">
                <a:solidFill>
                  <a:schemeClr val="bg1"/>
                </a:solidFill>
              </a:rPr>
              <a:t>be populated </a:t>
            </a:r>
            <a:r>
              <a:rPr lang="en-US" sz="3200" dirty="0"/>
              <a:t>from all request </a:t>
            </a:r>
            <a:r>
              <a:rPr lang="en-US" sz="3200" dirty="0" smtClean="0"/>
              <a:t>parameters </a:t>
            </a:r>
            <a:r>
              <a:rPr lang="en-US" sz="3200" dirty="0"/>
              <a:t>that have matching names.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ModelAttribute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6" name="Текстов контейнер 15"/>
          <p:cNvSpPr>
            <a:spLocks noGrp="1"/>
          </p:cNvSpPr>
          <p:nvPr>
            <p:ph type="body" sz="quarter" idx="10"/>
          </p:nvPr>
        </p:nvSpPr>
        <p:spPr>
          <a:xfrm>
            <a:off x="287056" y="1296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Example of using 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en-US" b="1" dirty="0" err="1" smtClean="0">
                <a:solidFill>
                  <a:schemeClr val="bg1"/>
                </a:solidFill>
                <a:latin typeface="+mj-lt"/>
              </a:rPr>
              <a:t>ModelAttribute</a:t>
            </a:r>
            <a:r>
              <a:rPr lang="en-U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 smtClean="0"/>
              <a:t>as </a:t>
            </a:r>
            <a:r>
              <a:rPr lang="en-US" sz="3600" dirty="0"/>
              <a:t>a method argument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ModelAttribute Examples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146000" y="2574000"/>
            <a:ext cx="9405000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"/cars/add", </a:t>
            </a:r>
          </a:p>
          <a:p>
            <a:r>
              <a:rPr lang="en-US" dirty="0"/>
              <a:t>	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/>
              <a:t>public String submit(</a:t>
            </a: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ModelAttribute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"car"</a:t>
            </a:r>
            <a:r>
              <a:rPr lang="en-US" dirty="0"/>
              <a:t>)Car car)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Some code ...</a:t>
            </a:r>
          </a:p>
          <a:p>
            <a:r>
              <a:rPr lang="en-US" dirty="0"/>
              <a:t> return "</a:t>
            </a:r>
            <a:r>
              <a:rPr lang="en-US" dirty="0" err="1"/>
              <a:t>carView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  <a:latin typeface="+mj-lt"/>
              </a:rPr>
              <a:t>CrossOrigin</a:t>
            </a:r>
            <a:endParaRPr lang="en-US" dirty="0" smtClean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annotated method or type as permitting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cross </a:t>
            </a:r>
            <a:r>
              <a:rPr lang="en-US" dirty="0"/>
              <a:t>origin requests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CrossOrigin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721000" y="3573922"/>
            <a:ext cx="5535000" cy="213780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CrossOrigin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@</a:t>
            </a:r>
            <a:r>
              <a:rPr lang="en-US" dirty="0" err="1"/>
              <a:t>RequestMapping</a:t>
            </a:r>
            <a:r>
              <a:rPr lang="en-US" dirty="0" smtClean="0"/>
              <a:t>("/hello")</a:t>
            </a:r>
            <a:endParaRPr lang="en-US" dirty="0"/>
          </a:p>
          <a:p>
            <a:r>
              <a:rPr lang="en-US" dirty="0" smtClean="0"/>
              <a:t>public String </a:t>
            </a:r>
            <a:r>
              <a:rPr lang="en-US" dirty="0"/>
              <a:t>hello() {</a:t>
            </a:r>
          </a:p>
          <a:p>
            <a:r>
              <a:rPr lang="en-US" dirty="0"/>
              <a:t>	</a:t>
            </a:r>
            <a:r>
              <a:rPr lang="en-US" dirty="0" smtClean="0"/>
              <a:t>return "Hello </a:t>
            </a:r>
            <a:r>
              <a:rPr lang="en-US" dirty="0"/>
              <a:t>World</a:t>
            </a:r>
            <a:r>
              <a:rPr lang="en-US" dirty="0" smtClean="0"/>
              <a:t>!";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@Qualifier </a:t>
            </a:r>
            <a:r>
              <a:rPr lang="en-US" dirty="0"/>
              <a:t>along with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@</a:t>
            </a:r>
            <a:r>
              <a:rPr lang="en-US" b="1" dirty="0" err="1">
                <a:solidFill>
                  <a:schemeClr val="accent1"/>
                </a:solidFill>
                <a:latin typeface="+mj-lt"/>
              </a:rPr>
              <a:t>Autowired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to provide the bean id or bean name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Qualifier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7" y="2844000"/>
            <a:ext cx="5069764" cy="2930455"/>
          </a:xfrm>
        </p:spPr>
        <p:txBody>
          <a:bodyPr/>
          <a:lstStyle/>
          <a:p>
            <a:r>
              <a:rPr lang="en-US" dirty="0" smtClean="0"/>
              <a:t>@Component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@Qualifier("bike")</a:t>
            </a:r>
          </a:p>
          <a:p>
            <a:r>
              <a:rPr lang="en-US" dirty="0" smtClean="0"/>
              <a:t>class </a:t>
            </a:r>
            <a:r>
              <a:rPr lang="en-US" dirty="0"/>
              <a:t>Bike implements Vehicle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private String make;</a:t>
            </a:r>
          </a:p>
          <a:p>
            <a:r>
              <a:rPr lang="en-US" dirty="0" smtClean="0"/>
              <a:t>   private String model;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06000" y="2844000"/>
            <a:ext cx="5069764" cy="33179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@Component</a:t>
            </a:r>
          </a:p>
          <a:p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 smtClean="0">
                <a:solidFill>
                  <a:schemeClr val="bg1"/>
                </a:solidFill>
              </a:rPr>
              <a:t>("car")</a:t>
            </a:r>
          </a:p>
          <a:p>
            <a:r>
              <a:rPr lang="en-US" dirty="0" smtClean="0"/>
              <a:t>class </a:t>
            </a:r>
            <a:r>
              <a:rPr lang="en-US" dirty="0"/>
              <a:t>Car implements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Vehicle {</a:t>
            </a:r>
          </a:p>
          <a:p>
            <a:r>
              <a:rPr lang="en-US" dirty="0"/>
              <a:t> </a:t>
            </a:r>
            <a:r>
              <a:rPr lang="en-US" dirty="0" smtClean="0"/>
              <a:t>  private String make;</a:t>
            </a:r>
          </a:p>
          <a:p>
            <a:r>
              <a:rPr lang="en-US" dirty="0" smtClean="0"/>
              <a:t>   private String model;</a:t>
            </a:r>
          </a:p>
          <a:p>
            <a:r>
              <a:rPr lang="en-US" dirty="0"/>
              <a:t> </a:t>
            </a:r>
            <a:r>
              <a:rPr lang="en-US" dirty="0" smtClean="0"/>
              <a:t>  private Integer seats;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we want to get Bike, we need to specify it with adding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  <a:latin typeface="+mj-lt"/>
              </a:rPr>
              <a:t>@Qualifier("bike")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before injecting Vehicle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Qualifier(2)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2241062" y="2934000"/>
            <a:ext cx="7709880" cy="1768021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Autowired</a:t>
            </a:r>
            <a:endParaRPr lang="en-US" dirty="0"/>
          </a:p>
          <a:p>
            <a:r>
              <a:rPr lang="en-US" dirty="0" smtClean="0"/>
              <a:t>Biker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@Qualifier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bg1"/>
                </a:solidFill>
              </a:rPr>
              <a:t>"bike"</a:t>
            </a:r>
            <a:r>
              <a:rPr lang="en-US" dirty="0" smtClean="0"/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Vehicle vehicle) 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this.vehicle</a:t>
            </a:r>
            <a:r>
              <a:rPr lang="en-US" dirty="0" smtClean="0"/>
              <a:t> </a:t>
            </a:r>
            <a:r>
              <a:rPr lang="en-US" dirty="0"/>
              <a:t>= vehicle;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use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  <a:r>
              <a:rPr lang="en-US" dirty="0"/>
              <a:t>to simplify this case: </a:t>
            </a:r>
            <a:endParaRPr lang="en-US" dirty="0" smtClean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we mark the most frequently used bean with </a:t>
            </a:r>
            <a:r>
              <a:rPr lang="en-US" b="1" dirty="0">
                <a:solidFill>
                  <a:schemeClr val="accent1"/>
                </a:solidFill>
              </a:rPr>
              <a:t>@Primary 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371000" y="3357418"/>
            <a:ext cx="3915000" cy="1750324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@</a:t>
            </a:r>
            <a:r>
              <a:rPr lang="fr-FR" dirty="0">
                <a:solidFill>
                  <a:schemeClr val="bg1"/>
                </a:solidFill>
              </a:rPr>
              <a:t>Primary</a:t>
            </a:r>
          </a:p>
          <a:p>
            <a:r>
              <a:rPr lang="fr-FR" dirty="0" smtClean="0"/>
              <a:t>class </a:t>
            </a:r>
            <a:r>
              <a:rPr lang="fr-FR" dirty="0"/>
              <a:t>Car implements Vehicle </a:t>
            </a:r>
            <a:r>
              <a:rPr lang="fr-FR" dirty="0" smtClean="0"/>
              <a:t>{...}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321000" y="3542308"/>
            <a:ext cx="3959216" cy="1380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Bike implements Vehicle {}</a:t>
            </a:r>
          </a:p>
        </p:txBody>
      </p:sp>
    </p:spTree>
    <p:extLst>
      <p:ext uri="{BB962C8B-B14F-4D97-AF65-F5344CB8AC3E}">
        <p14:creationId xmlns:p14="http://schemas.microsoft.com/office/powerpoint/2010/main" val="33386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(2)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721213" y="2473407"/>
            <a:ext cx="4844764" cy="2155499"/>
          </a:xfrm>
        </p:spPr>
        <p:txBody>
          <a:bodyPr/>
          <a:lstStyle/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Driver </a:t>
            </a:r>
            <a:r>
              <a:rPr lang="fr-FR" dirty="0" smtClean="0"/>
              <a:t>{</a:t>
            </a:r>
            <a:r>
              <a:rPr lang="fr-FR" dirty="0"/>
              <a:t>		    </a:t>
            </a:r>
            <a:r>
              <a:rPr lang="fr-FR" dirty="0" smtClean="0"/>
              <a:t>	@</a:t>
            </a:r>
            <a:r>
              <a:rPr lang="fr-FR" dirty="0"/>
              <a:t>Autowired</a:t>
            </a:r>
          </a:p>
          <a:p>
            <a:r>
              <a:rPr lang="fr-FR" dirty="0" smtClean="0"/>
              <a:t>	Vehicle </a:t>
            </a:r>
            <a:r>
              <a:rPr lang="fr-FR" dirty="0"/>
              <a:t>vehicle;</a:t>
            </a:r>
          </a:p>
          <a:p>
            <a:r>
              <a:rPr lang="fr-FR" dirty="0" smtClean="0"/>
              <a:t>}</a:t>
            </a:r>
            <a:endParaRPr lang="en-US" dirty="0"/>
          </a:p>
        </p:txBody>
      </p:sp>
      <p:sp>
        <p:nvSpPr>
          <p:cNvPr id="6" name="Текстов контейнер 8"/>
          <p:cNvSpPr txBox="1">
            <a:spLocks/>
          </p:cNvSpPr>
          <p:nvPr/>
        </p:nvSpPr>
        <p:spPr>
          <a:xfrm>
            <a:off x="6096002" y="2473407"/>
            <a:ext cx="4844764" cy="25429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@Component</a:t>
            </a:r>
          </a:p>
          <a:p>
            <a:r>
              <a:rPr lang="fr-FR" dirty="0" smtClean="0"/>
              <a:t>class </a:t>
            </a:r>
            <a:r>
              <a:rPr lang="fr-FR" dirty="0"/>
              <a:t>Biker </a:t>
            </a:r>
            <a:r>
              <a:rPr lang="fr-FR" dirty="0" smtClean="0"/>
              <a:t>{</a:t>
            </a:r>
          </a:p>
          <a:p>
            <a:r>
              <a:rPr lang="fr-FR" dirty="0"/>
              <a:t>	</a:t>
            </a:r>
            <a:r>
              <a:rPr lang="fr-FR" dirty="0" smtClean="0"/>
              <a:t>@Autowired</a:t>
            </a:r>
            <a:r>
              <a:rPr lang="fr-FR" dirty="0"/>
              <a:t>	    </a:t>
            </a:r>
            <a:r>
              <a:rPr lang="fr-FR" dirty="0" smtClean="0"/>
              <a:t>	@</a:t>
            </a:r>
            <a:r>
              <a:rPr lang="fr-FR" dirty="0"/>
              <a:t>Qualifier</a:t>
            </a:r>
            <a:r>
              <a:rPr lang="fr-FR" dirty="0" smtClean="0"/>
              <a:t>("bike")</a:t>
            </a:r>
            <a:endParaRPr lang="fr-FR" dirty="0"/>
          </a:p>
          <a:p>
            <a:r>
              <a:rPr lang="fr-FR" dirty="0" smtClean="0"/>
              <a:t>	Vehicle </a:t>
            </a:r>
            <a:r>
              <a:rPr lang="fr-FR" dirty="0"/>
              <a:t>vehicle;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7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example of</a:t>
            </a:r>
            <a:r>
              <a:rPr lang="en-US" b="1" dirty="0" smtClean="0">
                <a:solidFill>
                  <a:schemeClr val="bg1"/>
                </a:solidFill>
              </a:rPr>
              <a:t> @Primary </a:t>
            </a:r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5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>
          <a:xfrm>
            <a:off x="606000" y="5004000"/>
            <a:ext cx="10961783" cy="768084"/>
          </a:xfrm>
        </p:spPr>
        <p:txBody>
          <a:bodyPr/>
          <a:lstStyle/>
          <a:p>
            <a:r>
              <a:rPr lang="en-US" dirty="0" smtClean="0"/>
              <a:t> Working with Http Sessions, Cookies and Headers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59000"/>
            <a:ext cx="2510657" cy="2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376010" cy="5201066"/>
          </a:xfrm>
        </p:spPr>
        <p:txBody>
          <a:bodyPr>
            <a:normAutofit/>
          </a:bodyPr>
          <a:lstStyle/>
          <a:p>
            <a:r>
              <a:rPr lang="en-US" dirty="0"/>
              <a:t>The session will be </a:t>
            </a:r>
            <a:r>
              <a:rPr lang="en-US" b="1" dirty="0">
                <a:solidFill>
                  <a:schemeClr val="bg1"/>
                </a:solidFill>
              </a:rPr>
              <a:t>injected from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container when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Later the session attributes can be accessed from Thymeleaf using the expression syntax and the </a:t>
            </a:r>
            <a:r>
              <a:rPr lang="en-US" b="1" dirty="0">
                <a:solidFill>
                  <a:schemeClr val="bg1"/>
                </a:solidFill>
              </a:rPr>
              <a:t>#session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Session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2034000"/>
            <a:ext cx="7355521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@GetMapping</a:t>
            </a:r>
            <a:r>
              <a:rPr lang="en-US" sz="2200" b="1" noProof="1" smtClean="0">
                <a:latin typeface="Consolas" pitchFamily="49" charset="0"/>
              </a:rPr>
              <a:t>("/")</a:t>
            </a:r>
            <a:endParaRPr lang="en-US" sz="22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public String home(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HttpSession</a:t>
            </a:r>
            <a:r>
              <a:rPr lang="en-US" sz="2200" b="1" noProof="1">
                <a:latin typeface="Consolas" pitchFamily="49" charset="0"/>
              </a:rPr>
              <a:t> httpSession)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httpSession.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setAttribute</a:t>
            </a:r>
            <a:r>
              <a:rPr lang="en-US" sz="2200" b="1" noProof="1" smtClean="0">
                <a:latin typeface="Consolas" pitchFamily="49" charset="0"/>
              </a:rPr>
              <a:t>("id", </a:t>
            </a:r>
            <a:r>
              <a:rPr lang="en-US" sz="2200" b="1" noProof="1">
                <a:latin typeface="Consolas" pitchFamily="49" charset="0"/>
              </a:rPr>
              <a:t>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The annotation </a:t>
            </a:r>
            <a:r>
              <a:rPr lang="en-US" b="1" dirty="0" smtClean="0">
                <a:solidFill>
                  <a:schemeClr val="accent1"/>
                </a:solidFill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HTTP </a:t>
            </a:r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2214000"/>
            <a:ext cx="10064764" cy="215549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readCookie</a:t>
            </a:r>
            <a:r>
              <a:rPr lang="en-US" dirty="0" smtClean="0">
                <a:solidFill>
                  <a:schemeClr val="bg1"/>
                </a:solidFill>
              </a:rPr>
              <a:t>(@</a:t>
            </a:r>
            <a:r>
              <a:rPr lang="en-US" dirty="0" err="1">
                <a:solidFill>
                  <a:schemeClr val="bg1"/>
                </a:solidFill>
              </a:rPr>
              <a:t>CookieValue</a:t>
            </a:r>
            <a:r>
              <a:rPr lang="en-US" dirty="0">
                <a:solidFill>
                  <a:schemeClr val="bg1"/>
                </a:solidFill>
              </a:rPr>
              <a:t>(value = </a:t>
            </a:r>
            <a:r>
              <a:rPr lang="en-US" dirty="0" smtClean="0">
                <a:solidFill>
                  <a:schemeClr val="bg1"/>
                </a:solidFill>
              </a:rPr>
              <a:t>"username", </a:t>
            </a:r>
            <a:r>
              <a:rPr lang="en-US" dirty="0" err="1">
                <a:solidFill>
                  <a:schemeClr val="bg1"/>
                </a:solidFill>
              </a:rPr>
              <a:t>defaultValue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bg1"/>
                </a:solidFill>
              </a:rPr>
              <a:t>"Guest") </a:t>
            </a:r>
            <a:r>
              <a:rPr lang="en-US" dirty="0"/>
              <a:t>String username) {</a:t>
            </a:r>
          </a:p>
          <a:p>
            <a:r>
              <a:rPr lang="en-US" dirty="0"/>
              <a:t>    	</a:t>
            </a:r>
            <a:r>
              <a:rPr lang="en-US" dirty="0" smtClean="0"/>
              <a:t>return </a:t>
            </a:r>
            <a:r>
              <a:rPr lang="en-US" dirty="0"/>
              <a:t>"</a:t>
            </a:r>
            <a:r>
              <a:rPr lang="en-US" dirty="0" smtClean="0"/>
              <a:t>login";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@</a:t>
            </a:r>
            <a:r>
              <a:rPr lang="en-US" b="1" dirty="0" err="1" smtClean="0">
                <a:solidFill>
                  <a:schemeClr val="accent1"/>
                </a:solidFill>
              </a:rPr>
              <a:t>CookieValue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HTTP Cookie</a:t>
            </a:r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011000" y="2214000"/>
            <a:ext cx="9929764" cy="331793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("/change-username")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/>
              <a:t>String </a:t>
            </a:r>
            <a:r>
              <a:rPr lang="en-US" dirty="0" err="1"/>
              <a:t>setCookie</a:t>
            </a:r>
            <a:r>
              <a:rPr lang="en-US" dirty="0"/>
              <a:t>(</a:t>
            </a:r>
            <a:r>
              <a:rPr lang="en-US" dirty="0" err="1"/>
              <a:t>HttpServletResponse</a:t>
            </a:r>
            <a:r>
              <a:rPr lang="en-US" dirty="0"/>
              <a:t> response) {</a:t>
            </a:r>
          </a:p>
          <a:p>
            <a:r>
              <a:rPr lang="en-US" dirty="0"/>
              <a:t>    	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create a cookie</a:t>
            </a:r>
          </a:p>
          <a:p>
            <a:r>
              <a:rPr lang="en-US" dirty="0"/>
              <a:t>    	</a:t>
            </a:r>
            <a:r>
              <a:rPr lang="en-US" dirty="0" smtClean="0"/>
              <a:t>Cookie </a:t>
            </a:r>
            <a:r>
              <a:rPr lang="en-US" dirty="0" err="1"/>
              <a:t>cookie</a:t>
            </a:r>
            <a:r>
              <a:rPr lang="en-US" dirty="0"/>
              <a:t> = new Cookie</a:t>
            </a:r>
            <a:r>
              <a:rPr lang="en-US" dirty="0" smtClean="0"/>
              <a:t>("username", "</a:t>
            </a:r>
            <a:r>
              <a:rPr lang="en-US" dirty="0" err="1" smtClean="0"/>
              <a:t>Pesho</a:t>
            </a:r>
            <a:r>
              <a:rPr lang="en-US" dirty="0" smtClean="0"/>
              <a:t>");</a:t>
            </a:r>
            <a:endParaRPr lang="en-US" dirty="0"/>
          </a:p>
          <a:p>
            <a:r>
              <a:rPr lang="en-US" dirty="0"/>
              <a:t>    	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add cookie to response</a:t>
            </a:r>
          </a:p>
          <a:p>
            <a:r>
              <a:rPr lang="en-US" dirty="0"/>
              <a:t>    	</a:t>
            </a:r>
            <a:r>
              <a:rPr lang="en-US" dirty="0" err="1" smtClean="0">
                <a:solidFill>
                  <a:schemeClr val="bg1"/>
                </a:solidFill>
              </a:rPr>
              <a:t>response.addCookie</a:t>
            </a:r>
            <a:r>
              <a:rPr lang="en-US" dirty="0" smtClean="0">
                <a:solidFill>
                  <a:schemeClr val="bg1"/>
                </a:solidFill>
              </a:rPr>
              <a:t>(cookie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;</a:t>
            </a:r>
          </a:p>
          <a:p>
            <a:r>
              <a:rPr lang="en-US" dirty="0"/>
              <a:t>    	</a:t>
            </a:r>
            <a:r>
              <a:rPr lang="en-US" dirty="0" smtClean="0"/>
              <a:t>return "index";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21234" y="1931154"/>
            <a:ext cx="10949531" cy="3758117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/>
              <a:t> </a:t>
            </a:r>
            <a:r>
              <a:rPr lang="en-US" sz="2000" dirty="0" smtClean="0"/>
              <a:t>cookie </a:t>
            </a:r>
            <a:r>
              <a:rPr lang="en-US" sz="2000" dirty="0"/>
              <a:t>= </a:t>
            </a:r>
            <a:r>
              <a:rPr lang="en-US" sz="2000" dirty="0" err="1">
                <a:solidFill>
                  <a:schemeClr val="bg1"/>
                </a:solidFill>
              </a:rPr>
              <a:t>ResponseCookie</a:t>
            </a:r>
            <a:r>
              <a:rPr lang="en-US" sz="2000" dirty="0" err="1"/>
              <a:t>.from</a:t>
            </a:r>
            <a:r>
              <a:rPr lang="en-US" sz="2000" dirty="0"/>
              <a:t>("</a:t>
            </a:r>
            <a:r>
              <a:rPr lang="en-US" sz="2000" dirty="0" smtClean="0"/>
              <a:t>username", "</a:t>
            </a:r>
            <a:r>
              <a:rPr lang="en-US" sz="2000" dirty="0" err="1" smtClean="0"/>
              <a:t>pesho</a:t>
            </a:r>
            <a:r>
              <a:rPr lang="en-US" sz="2000" dirty="0" smtClean="0"/>
              <a:t>")</a:t>
            </a:r>
            <a:endParaRPr lang="en-US" sz="2000" dirty="0"/>
          </a:p>
          <a:p>
            <a:r>
              <a:rPr lang="en-US" sz="2000" dirty="0"/>
              <a:t>    .</a:t>
            </a:r>
            <a:r>
              <a:rPr lang="en-US" sz="2000" dirty="0" err="1"/>
              <a:t>httpOnly</a:t>
            </a:r>
            <a:r>
              <a:rPr lang="en-US" sz="2000" dirty="0"/>
              <a:t>(true)</a:t>
            </a:r>
          </a:p>
          <a:p>
            <a:r>
              <a:rPr lang="en-US" sz="2000" dirty="0"/>
              <a:t>    .secure(true)</a:t>
            </a:r>
          </a:p>
          <a:p>
            <a:r>
              <a:rPr lang="en-US" sz="2000" dirty="0"/>
              <a:t>    .path("/")</a:t>
            </a:r>
          </a:p>
          <a:p>
            <a:r>
              <a:rPr lang="en-US" sz="2000" dirty="0"/>
              <a:t>    .</a:t>
            </a:r>
            <a:r>
              <a:rPr lang="en-US" sz="2000" dirty="0" err="1"/>
              <a:t>maxAge</a:t>
            </a:r>
            <a:r>
              <a:rPr lang="en-US" sz="2000" dirty="0"/>
              <a:t>(60)</a:t>
            </a:r>
          </a:p>
          <a:p>
            <a:r>
              <a:rPr lang="en-US" sz="2000" dirty="0"/>
              <a:t>    .domain</a:t>
            </a:r>
            <a:r>
              <a:rPr lang="en-US" sz="2000" dirty="0" smtClean="0"/>
              <a:t>("softuni.bg")</a:t>
            </a:r>
            <a:endParaRPr lang="en-US" sz="2000" dirty="0"/>
          </a:p>
          <a:p>
            <a:r>
              <a:rPr lang="en-US" sz="2000" dirty="0"/>
              <a:t>    .build</a:t>
            </a:r>
            <a:r>
              <a:rPr lang="en-US" sz="2000" dirty="0" smtClean="0"/>
              <a:t>();</a:t>
            </a:r>
          </a:p>
          <a:p>
            <a:r>
              <a:rPr lang="en-US" sz="2000" dirty="0" err="1"/>
              <a:t>ResponseEntity</a:t>
            </a:r>
            <a:endParaRPr lang="en-US" sz="2000" dirty="0"/>
          </a:p>
          <a:p>
            <a:r>
              <a:rPr lang="en-US" sz="2000" dirty="0"/>
              <a:t>    .ok()</a:t>
            </a:r>
          </a:p>
          <a:p>
            <a:r>
              <a:rPr lang="en-US" sz="2000" dirty="0"/>
              <a:t>    .header(</a:t>
            </a:r>
            <a:r>
              <a:rPr lang="en-US" sz="2000" dirty="0" err="1">
                <a:solidFill>
                  <a:schemeClr val="bg1"/>
                </a:solidFill>
              </a:rPr>
              <a:t>HttpHeaders.SET_COOKIE</a:t>
            </a:r>
            <a:r>
              <a:rPr lang="en-US" sz="2000" dirty="0"/>
              <a:t>, </a:t>
            </a:r>
            <a:r>
              <a:rPr lang="en-US" sz="2000" dirty="0" err="1" smtClean="0"/>
              <a:t>cookie.toString</a:t>
            </a:r>
            <a:r>
              <a:rPr lang="en-US" sz="2000" dirty="0"/>
              <a:t>())</a:t>
            </a:r>
          </a:p>
          <a:p>
            <a:r>
              <a:rPr lang="en-US" sz="2000" dirty="0"/>
              <a:t>    .build();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755499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dirty="0"/>
              <a:t>the </a:t>
            </a:r>
            <a:r>
              <a:rPr lang="en-US" b="1" dirty="0" err="1" smtClean="0">
                <a:solidFill>
                  <a:schemeClr val="bg1"/>
                </a:solidFill>
              </a:rPr>
              <a:t>ResponseCookie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HTTP Cookie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Reading </a:t>
            </a:r>
            <a:r>
              <a:rPr lang="en-US" b="1" dirty="0">
                <a:solidFill>
                  <a:schemeClr val="bg1"/>
                </a:solidFill>
              </a:rPr>
              <a:t>HTTP </a:t>
            </a:r>
            <a:r>
              <a:rPr lang="en-US" b="1" dirty="0" smtClean="0">
                <a:solidFill>
                  <a:schemeClr val="bg1"/>
                </a:solidFill>
              </a:rPr>
              <a:t>Header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RequestHeader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409987" y="2169000"/>
            <a:ext cx="11372030" cy="293045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 smtClean="0"/>
              <a:t>("/greeting")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ResponseEntity</a:t>
            </a:r>
            <a:r>
              <a:rPr lang="en-US" dirty="0"/>
              <a:t>&lt;String&gt; greeting</a:t>
            </a:r>
            <a:r>
              <a:rPr lang="en-US" dirty="0" smtClean="0"/>
              <a:t>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RequestHeader</a:t>
            </a:r>
            <a:r>
              <a:rPr lang="en-US" dirty="0" smtClean="0">
                <a:solidFill>
                  <a:schemeClr val="bg1"/>
                </a:solidFill>
              </a:rPr>
              <a:t>("accept-language") </a:t>
            </a:r>
            <a:r>
              <a:rPr lang="en-US" dirty="0"/>
              <a:t>String language) {</a:t>
            </a:r>
          </a:p>
          <a:p>
            <a:r>
              <a:rPr lang="en-US" dirty="0"/>
              <a:t>    	</a:t>
            </a:r>
            <a:r>
              <a:rPr lang="en-US" dirty="0" smtClean="0"/>
              <a:t>// </a:t>
            </a:r>
            <a:r>
              <a:rPr lang="en-US" dirty="0"/>
              <a:t>code that uses the language variable</a:t>
            </a:r>
          </a:p>
          <a:p>
            <a:r>
              <a:rPr lang="en-US" dirty="0"/>
              <a:t>    	</a:t>
            </a:r>
            <a:r>
              <a:rPr lang="en-US" dirty="0" smtClean="0"/>
              <a:t>return </a:t>
            </a:r>
            <a:r>
              <a:rPr lang="en-US" dirty="0"/>
              <a:t>new </a:t>
            </a:r>
            <a:r>
              <a:rPr lang="en-US" dirty="0" err="1" smtClean="0"/>
              <a:t>ResponseEntity</a:t>
            </a:r>
            <a:r>
              <a:rPr lang="en-US" dirty="0" smtClean="0"/>
              <a:t>&lt;String&gt;("greeting", 		</a:t>
            </a:r>
            <a:r>
              <a:rPr lang="en-US" dirty="0" err="1" smtClean="0"/>
              <a:t>HttpStatus.OK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specify the desired </a:t>
            </a:r>
            <a:r>
              <a:rPr lang="en-US" b="1" dirty="0">
                <a:solidFill>
                  <a:schemeClr val="bg1"/>
                </a:solidFill>
              </a:rPr>
              <a:t>HTTP status </a:t>
            </a:r>
            <a:r>
              <a:rPr lang="en-US" dirty="0"/>
              <a:t>of the response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ResponseStatus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621236" y="2349000"/>
            <a:ext cx="10949531" cy="2137802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(method = </a:t>
            </a:r>
            <a:r>
              <a:rPr lang="en-US" dirty="0" err="1"/>
              <a:t>RequestMethod.POST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ResponseStatus</a:t>
            </a:r>
            <a:r>
              <a:rPr lang="en-US" dirty="0"/>
              <a:t>(</a:t>
            </a:r>
            <a:r>
              <a:rPr lang="en-US" dirty="0" err="1"/>
              <a:t>HttpStatus.</a:t>
            </a:r>
            <a:r>
              <a:rPr lang="en-US" dirty="0" err="1">
                <a:solidFill>
                  <a:schemeClr val="bg1"/>
                </a:solidFill>
              </a:rPr>
              <a:t>CREATED</a:t>
            </a:r>
            <a:r>
              <a:rPr lang="en-US" dirty="0"/>
              <a:t>)</a:t>
            </a:r>
          </a:p>
          <a:p>
            <a:r>
              <a:rPr lang="en-US" dirty="0"/>
              <a:t>public void </a:t>
            </a:r>
            <a:r>
              <a:rPr lang="en-US" dirty="0" err="1"/>
              <a:t>storeEmployee</a:t>
            </a:r>
            <a:r>
              <a:rPr lang="en-US" dirty="0"/>
              <a:t>(@</a:t>
            </a:r>
            <a:r>
              <a:rPr lang="en-US" dirty="0" err="1"/>
              <a:t>RequestBody</a:t>
            </a:r>
            <a:r>
              <a:rPr lang="en-US" dirty="0"/>
              <a:t> Employee employee) {</a:t>
            </a:r>
          </a:p>
          <a:p>
            <a:r>
              <a:rPr lang="en-US" dirty="0"/>
              <a:t>   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84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Request &amp; Response Body</a:t>
            </a:r>
            <a:endParaRPr lang="en-US" dirty="0"/>
          </a:p>
        </p:txBody>
      </p:sp>
      <p:sp>
        <p:nvSpPr>
          <p:cNvPr id="2" name="Контейнер за номер на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584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aps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HttpRequest</a:t>
            </a:r>
            <a:r>
              <a:rPr lang="en-US" b="1" dirty="0">
                <a:solidFill>
                  <a:schemeClr val="bg1"/>
                </a:solidFill>
              </a:rPr>
              <a:t> body </a:t>
            </a:r>
            <a:r>
              <a:rPr lang="en-US" dirty="0"/>
              <a:t>to a transfer or domain object, </a:t>
            </a:r>
            <a:r>
              <a:rPr lang="en-US" dirty="0" smtClean="0"/>
              <a:t>enabling </a:t>
            </a:r>
            <a:r>
              <a:rPr lang="en-US" dirty="0"/>
              <a:t>automatic deserialization of the inbound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HttpRequest</a:t>
            </a:r>
            <a:r>
              <a:rPr lang="en-US" dirty="0" smtClean="0"/>
              <a:t> </a:t>
            </a:r>
            <a:r>
              <a:rPr lang="en-US" dirty="0"/>
              <a:t>body </a:t>
            </a:r>
            <a:r>
              <a:rPr lang="en-US" dirty="0" smtClean="0"/>
              <a:t>on to </a:t>
            </a:r>
            <a:r>
              <a:rPr lang="en-US" dirty="0"/>
              <a:t>a Java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RequestBody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1686000" y="3339000"/>
            <a:ext cx="8624764" cy="2542977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PostMapping</a:t>
            </a:r>
            <a:r>
              <a:rPr lang="en-US" dirty="0" smtClean="0"/>
              <a:t>("/students/add")</a:t>
            </a:r>
            <a:endParaRPr lang="en-US" dirty="0"/>
          </a:p>
          <a:p>
            <a:r>
              <a:rPr lang="en-US" dirty="0" smtClean="0"/>
              <a:t>public </a:t>
            </a:r>
            <a:r>
              <a:rPr lang="en-US" dirty="0" err="1"/>
              <a:t>ResponseEntity</a:t>
            </a:r>
            <a:r>
              <a:rPr lang="en-US" dirty="0"/>
              <a:t> </a:t>
            </a:r>
            <a:r>
              <a:rPr lang="en-US" dirty="0" err="1"/>
              <a:t>postController</a:t>
            </a:r>
            <a:r>
              <a:rPr lang="en-US" dirty="0"/>
              <a:t>(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RequestBody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StudentAddBindingModel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bindingModel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myService.add</a:t>
            </a:r>
            <a:r>
              <a:rPr lang="en-US" dirty="0" smtClean="0"/>
              <a:t>(</a:t>
            </a:r>
            <a:r>
              <a:rPr lang="en-US" dirty="0" err="1" smtClean="0"/>
              <a:t>bindingModel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ResponseEntity.ok</a:t>
            </a:r>
            <a:r>
              <a:rPr lang="en-US" dirty="0"/>
              <a:t>(</a:t>
            </a:r>
            <a:r>
              <a:rPr lang="en-US" dirty="0" err="1"/>
              <a:t>HttpStatus.OK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43" y="867743"/>
            <a:ext cx="3602114" cy="360916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Thymeleaf</a:t>
            </a:r>
            <a:endParaRPr lang="en-US"/>
          </a:p>
        </p:txBody>
      </p:sp>
      <p:sp>
        <p:nvSpPr>
          <p:cNvPr id="4" name="Подзаглавие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The Templating Engine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ells </a:t>
            </a:r>
            <a:r>
              <a:rPr lang="en-US" dirty="0"/>
              <a:t>a controller that the object returned is automatically serialized into </a:t>
            </a:r>
            <a:r>
              <a:rPr lang="en-US" dirty="0" smtClean="0"/>
              <a:t>JSON and </a:t>
            </a:r>
            <a:r>
              <a:rPr lang="en-US" dirty="0"/>
              <a:t>passed back into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solidFill>
                  <a:schemeClr val="bg1"/>
                </a:solidFill>
              </a:rPr>
              <a:t>HttpResponse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Заглавие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/>
              <a:t>ResponseBody</a:t>
            </a:r>
            <a:endParaRPr lang="en-US" dirty="0"/>
          </a:p>
        </p:txBody>
      </p:sp>
      <p:sp>
        <p:nvSpPr>
          <p:cNvPr id="9" name="Текстов контейнер 8"/>
          <p:cNvSpPr>
            <a:spLocks noGrp="1"/>
          </p:cNvSpPr>
          <p:nvPr>
            <p:ph type="body" sz="quarter" idx="11"/>
          </p:nvPr>
        </p:nvSpPr>
        <p:spPr>
          <a:xfrm>
            <a:off x="876000" y="3114000"/>
            <a:ext cx="6910088" cy="2542977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GetMapping</a:t>
            </a:r>
            <a:r>
              <a:rPr lang="en-US" dirty="0" smtClean="0"/>
              <a:t>("/response")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ResponseBody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/>
              <a:t>public Exercise </a:t>
            </a:r>
            <a:r>
              <a:rPr lang="en-US" dirty="0" err="1" smtClean="0"/>
              <a:t>getLastEx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i="1" dirty="0" smtClean="0">
                <a:solidFill>
                  <a:schemeClr val="accent2"/>
                </a:solidFill>
              </a:rPr>
              <a:t>// Get exercise from service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 smtClean="0"/>
              <a:t>	return exercise;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00" y="4835592"/>
            <a:ext cx="4474863" cy="10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Thymeleaf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Work with variables and objects</a:t>
            </a:r>
          </a:p>
          <a:p>
            <a:pPr lvl="1"/>
            <a:r>
              <a:rPr lang="en-US" sz="3000" b="1" dirty="0">
                <a:solidFill>
                  <a:schemeClr val="bg2"/>
                </a:solidFill>
              </a:rPr>
              <a:t>Create forms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HTTP Sessions</a:t>
            </a:r>
          </a:p>
          <a:p>
            <a:pPr lvl="1"/>
            <a:r>
              <a:rPr lang="en-US" sz="3000" b="1" dirty="0" smtClean="0">
                <a:solidFill>
                  <a:schemeClr val="bg2"/>
                </a:solidFill>
              </a:rPr>
              <a:t>Cookies</a:t>
            </a:r>
          </a:p>
          <a:p>
            <a:pPr lvl="1"/>
            <a:r>
              <a:rPr lang="en-US" sz="3000" b="1" dirty="0" smtClean="0">
                <a:solidFill>
                  <a:schemeClr val="bg2"/>
                </a:solidFill>
              </a:rPr>
              <a:t>Headers</a:t>
            </a:r>
          </a:p>
          <a:p>
            <a:pPr>
              <a:buClr>
                <a:schemeClr val="bg2"/>
              </a:buClr>
            </a:pPr>
            <a:r>
              <a:rPr lang="en-US" sz="3200" b="1" dirty="0" smtClean="0">
                <a:solidFill>
                  <a:schemeClr val="accent1"/>
                </a:solidFill>
              </a:rPr>
              <a:t>Additional Spring Extras and Components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Thymeleaf is </a:t>
            </a:r>
            <a:r>
              <a:rPr lang="en-US" dirty="0" smtClean="0"/>
              <a:t>a </a:t>
            </a:r>
            <a:r>
              <a:rPr lang="en-US" dirty="0"/>
              <a:t>modern server-side Java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template </a:t>
            </a:r>
            <a:r>
              <a:rPr lang="en-US" b="1" dirty="0">
                <a:solidFill>
                  <a:schemeClr val="bg1"/>
                </a:solidFill>
              </a:rPr>
              <a:t>engine </a:t>
            </a:r>
            <a:r>
              <a:rPr lang="en-US" dirty="0"/>
              <a:t>used in Spring </a:t>
            </a:r>
          </a:p>
          <a:p>
            <a:r>
              <a:rPr lang="en-US" dirty="0"/>
              <a:t>It allows us to</a:t>
            </a:r>
          </a:p>
          <a:p>
            <a:pPr lvl="1"/>
            <a:r>
              <a:rPr lang="en-US" dirty="0"/>
              <a:t>Use variables</a:t>
            </a:r>
            <a:r>
              <a:rPr lang="bg-BG" dirty="0"/>
              <a:t> </a:t>
            </a:r>
            <a:r>
              <a:rPr lang="en-US" dirty="0"/>
              <a:t>in our views</a:t>
            </a:r>
          </a:p>
          <a:p>
            <a:pPr lvl="1"/>
            <a:r>
              <a:rPr lang="en-US" dirty="0"/>
              <a:t>Execute operations on our variables</a:t>
            </a:r>
          </a:p>
          <a:p>
            <a:pPr lvl="1"/>
            <a:r>
              <a:rPr lang="en-US" dirty="0"/>
              <a:t>Iterate over collections</a:t>
            </a:r>
            <a:endParaRPr lang="bg-BG" dirty="0"/>
          </a:p>
          <a:p>
            <a:pPr lvl="1"/>
            <a:r>
              <a:rPr lang="en-US" dirty="0"/>
              <a:t>Make our views dynamical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Thymeleaf?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4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Use Spring </a:t>
            </a:r>
            <a:r>
              <a:rPr lang="en-US" noProof="1" smtClean="0"/>
              <a:t>Initializer</a:t>
            </a:r>
            <a:r>
              <a:rPr lang="en-US" dirty="0" smtClean="0"/>
              <a:t> </a:t>
            </a:r>
            <a:r>
              <a:rPr lang="en-US" dirty="0"/>
              <a:t>to import Thymeleaf, or use this dependency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the Thymeleaf library in your html file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Thymeleaf?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2623" y="2518333"/>
            <a:ext cx="99576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&lt;groupId&gt;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org.springframework.boot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&lt;artifactId&gt;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spring-boot-starter-thymeleaf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2622" y="5320266"/>
            <a:ext cx="995766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&lt;html lang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="en"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xmlns:th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="http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://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www.thymeleaf.org"</a:t>
            </a: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&gt;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20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</a:t>
            </a:r>
            <a:r>
              <a:rPr lang="en-US" dirty="0" smtClean="0"/>
              <a:t>can change </a:t>
            </a:r>
            <a:r>
              <a:rPr lang="en-US" dirty="0"/>
              <a:t>the Thymeleaf version in your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Thymeleaf Version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51000" y="2193964"/>
            <a:ext cx="698355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&lt;properties&gt;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3.0.12.RELEASE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  &lt;/thymeleaf.version&gt;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&lt;thymeleaf-layout-dialect.version&gt;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2.5.2</a:t>
            </a:r>
            <a:endParaRPr lang="nn-NO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  &lt;/thymeleaf-layout-dialect.version&gt;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&lt;/properties&gt;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7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Thymeleaf tags and attributes begin with </a:t>
            </a:r>
            <a:r>
              <a:rPr lang="en-US" b="1" noProof="1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/>
              <a:t> by default</a:t>
            </a:r>
          </a:p>
          <a:p>
            <a:r>
              <a:rPr lang="en-US" dirty="0"/>
              <a:t>Example of Thymeleaf attribute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of Thymeleaf tag(element processor)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th:block</a:t>
            </a:r>
            <a:r>
              <a:rPr lang="en-US" b="1" dirty="0"/>
              <a:t> </a:t>
            </a:r>
            <a:r>
              <a:rPr lang="en-US" dirty="0"/>
              <a:t>is an attribute container that </a:t>
            </a:r>
            <a:r>
              <a:rPr lang="en-US" b="1" dirty="0">
                <a:solidFill>
                  <a:schemeClr val="bg1"/>
                </a:solidFill>
              </a:rPr>
              <a:t>disappears</a:t>
            </a:r>
            <a:r>
              <a:rPr lang="en-US" dirty="0"/>
              <a:t> in the HTML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Tags and Attributes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590801"/>
            <a:ext cx="4828309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&lt;p 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nn-NO" sz="2600" b="1" noProof="1" smtClean="0">
                <a:latin typeface="Consolas" pitchFamily="49" charset="0"/>
                <a:cs typeface="Consolas" pitchFamily="49" charset="0"/>
              </a:rPr>
              <a:t>="Example"&gt;&lt;/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p&gt;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969327"/>
            <a:ext cx="482830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/th:block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8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 rot="21600000">
            <a:off x="192001" y="1151122"/>
            <a:ext cx="5580726" cy="5355878"/>
          </a:xfrm>
        </p:spPr>
        <p:txBody>
          <a:bodyPr>
            <a:normAutofit/>
          </a:bodyPr>
          <a:lstStyle/>
          <a:p>
            <a:r>
              <a:rPr lang="en-US" dirty="0"/>
              <a:t>Variable Expressions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Selection </a:t>
            </a:r>
            <a:r>
              <a:rPr lang="en-US" dirty="0" smtClean="0"/>
              <a:t>Expressions</a:t>
            </a:r>
          </a:p>
          <a:p>
            <a:endParaRPr lang="en-US" dirty="0"/>
          </a:p>
          <a:p>
            <a:r>
              <a:rPr lang="en-US" dirty="0" smtClean="0"/>
              <a:t>Accessing Bean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Thymeleaf Standard Expressions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1207" y="2315513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${...}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1207" y="4041925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*{...}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078785-5D9B-48DF-A31E-4B060D11EBB9}"/>
              </a:ext>
            </a:extLst>
          </p:cNvPr>
          <p:cNvSpPr txBox="1">
            <a:spLocks/>
          </p:cNvSpPr>
          <p:nvPr/>
        </p:nvSpPr>
        <p:spPr>
          <a:xfrm rot="21600000">
            <a:off x="6611274" y="1151123"/>
            <a:ext cx="5580726" cy="456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Link (URL) Expressions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Fragment Expressions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11000" y="2315512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@{...}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11000" y="4041924"/>
            <a:ext cx="1429556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~{...}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511207" y="5468780"/>
            <a:ext cx="156979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${@...}</a:t>
            </a:r>
            <a:endParaRPr lang="nn-NO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1776</Words>
  <Application>Microsoft Office PowerPoint</Application>
  <PresentationFormat>Широк екран</PresentationFormat>
  <Paragraphs>433</Paragraphs>
  <Slides>44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Table of Contents</vt:lpstr>
      <vt:lpstr>Questions</vt:lpstr>
      <vt:lpstr>Thymeleaf</vt:lpstr>
      <vt:lpstr>What is Thymeleaf?</vt:lpstr>
      <vt:lpstr>How to Use Thymeleaf?</vt:lpstr>
      <vt:lpstr>Change Thymeleaf Version</vt:lpstr>
      <vt:lpstr>Thymeleaf Tags and Attributes</vt:lpstr>
      <vt:lpstr>Thymeleaf Standard Expressions</vt:lpstr>
      <vt:lpstr>Thymeleaf Variable Expressions</vt:lpstr>
      <vt:lpstr>If else &amp; switch</vt:lpstr>
      <vt:lpstr>Default expressions (Elvis operator)</vt:lpstr>
      <vt:lpstr>Thymeleaf Link Expressions</vt:lpstr>
      <vt:lpstr>Iteration</vt:lpstr>
      <vt:lpstr>Appending and prepending</vt:lpstr>
      <vt:lpstr>Forms in Thymeleaf</vt:lpstr>
      <vt:lpstr>Fragments in Thymeleaf</vt:lpstr>
      <vt:lpstr>Fragments in Thymeleaf</vt:lpstr>
      <vt:lpstr>Fragments in Thymeleaf</vt:lpstr>
      <vt:lpstr>Difference between include and replace</vt:lpstr>
      <vt:lpstr>Fragments in Thymeleaf</vt:lpstr>
      <vt:lpstr>Additional Spring Functionalities</vt:lpstr>
      <vt:lpstr>ModelAttribute (1)</vt:lpstr>
      <vt:lpstr>ModelAttribute (2)</vt:lpstr>
      <vt:lpstr>ModelAttribute Examples</vt:lpstr>
      <vt:lpstr>CrossOrigin</vt:lpstr>
      <vt:lpstr>Qualifier</vt:lpstr>
      <vt:lpstr>Qualifier(2)</vt:lpstr>
      <vt:lpstr>@Primary</vt:lpstr>
      <vt:lpstr>Primary (2)</vt:lpstr>
      <vt:lpstr> Working with Http Sessions, Cookies and Headers</vt:lpstr>
      <vt:lpstr>Working with the Session</vt:lpstr>
      <vt:lpstr>Reading HTTP Cookie</vt:lpstr>
      <vt:lpstr>Setting HTTP Cookie</vt:lpstr>
      <vt:lpstr>Setting HTTP Cookie (2)</vt:lpstr>
      <vt:lpstr>RequestHeader</vt:lpstr>
      <vt:lpstr>ResponseStatus</vt:lpstr>
      <vt:lpstr>Request &amp; Response Body</vt:lpstr>
      <vt:lpstr>@RequestBody</vt:lpstr>
      <vt:lpstr>@ResponseBody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Essentials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Ch</cp:lastModifiedBy>
  <cp:revision>477</cp:revision>
  <dcterms:created xsi:type="dcterms:W3CDTF">2018-05-23T13:08:44Z</dcterms:created>
  <dcterms:modified xsi:type="dcterms:W3CDTF">2021-03-22T12:33:25Z</dcterms:modified>
  <cp:category>computer programming;programming;software development;software engineering</cp:category>
</cp:coreProperties>
</file>