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90" r:id="rId17"/>
    <p:sldId id="270" r:id="rId18"/>
    <p:sldId id="271" r:id="rId19"/>
    <p:sldId id="272" r:id="rId20"/>
    <p:sldId id="273" r:id="rId21"/>
    <p:sldId id="274" r:id="rId22"/>
    <p:sldId id="284" r:id="rId23"/>
    <p:sldId id="285" r:id="rId24"/>
    <p:sldId id="286" r:id="rId25"/>
    <p:sldId id="287" r:id="rId26"/>
    <p:sldId id="288" r:id="rId27"/>
    <p:sldId id="289" r:id="rId28"/>
    <p:sldId id="281" r:id="rId29"/>
    <p:sldId id="283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16C6C9-A12A-45B2-9BBB-34A3B944981E}">
          <p14:sldIdLst>
            <p14:sldId id="256"/>
            <p14:sldId id="257"/>
            <p14:sldId id="258"/>
          </p14:sldIdLst>
        </p14:section>
        <p14:section name="What is HATEOAS" id="{93990D0A-C854-4A9C-809E-8D6145F925E7}">
          <p14:sldIdLst>
            <p14:sldId id="259"/>
            <p14:sldId id="260"/>
            <p14:sldId id="261"/>
          </p14:sldIdLst>
        </p14:section>
        <p14:section name="HATEOAS Example" id="{43903486-F4B5-45FD-B3AC-D745B1502F5B}">
          <p14:sldIdLst>
            <p14:sldId id="262"/>
            <p14:sldId id="263"/>
            <p14:sldId id="264"/>
            <p14:sldId id="265"/>
          </p14:sldIdLst>
        </p14:section>
        <p14:section name="Implement HATEOAS in Spring" id="{917E00C2-419F-400B-BF90-0DC24557FD1E}">
          <p14:sldIdLst>
            <p14:sldId id="266"/>
            <p14:sldId id="267"/>
            <p14:sldId id="268"/>
            <p14:sldId id="269"/>
            <p14:sldId id="291"/>
            <p14:sldId id="290"/>
            <p14:sldId id="270"/>
            <p14:sldId id="271"/>
            <p14:sldId id="272"/>
            <p14:sldId id="273"/>
          </p14:sldIdLst>
        </p14:section>
        <p14:section name="HAL Explorer" id="{904806FF-4D2D-4DA1-9971-321CDC06BE27}">
          <p14:sldIdLst>
            <p14:sldId id="274"/>
            <p14:sldId id="284"/>
            <p14:sldId id="285"/>
            <p14:sldId id="286"/>
            <p14:sldId id="287"/>
            <p14:sldId id="288"/>
          </p14:sldIdLst>
        </p14:section>
        <p14:section name="Conclusion" id="{269233DF-5F12-43D5-B6F7-D756F58ABEEA}">
          <p14:sldIdLst>
            <p14:sldId id="28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306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dirty="0" smtClean="0"/>
              <a:t>ypermedia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s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dirty="0" smtClean="0"/>
              <a:t>ngine 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tate</a:t>
            </a:r>
            <a:br>
              <a:rPr lang="en-US" dirty="0" smtClean="0"/>
            </a:br>
            <a:r>
              <a:rPr lang="en-US" dirty="0" smtClean="0"/>
              <a:t>(HATEOAS)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00" y="1899000"/>
            <a:ext cx="4948390" cy="33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links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describes the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Student and his related resources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In example above – self, update, delete …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that's performed with the link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important that this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intuitive as it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the purpose of the </a:t>
            </a:r>
            <a:r>
              <a:rPr lang="en-US" dirty="0" smtClean="0"/>
              <a:t>link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href</a:t>
            </a:r>
            <a:r>
              <a:rPr lang="en-US" dirty="0" smtClean="0"/>
              <a:t> -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used to perform the action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described in </a:t>
            </a:r>
            <a:r>
              <a:rPr lang="en-US" dirty="0" smtClean="0"/>
              <a:t>links</a:t>
            </a:r>
            <a:endParaRPr lang="en-US" dirty="0" smtClean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r>
              <a:rPr lang="en-US" dirty="0" smtClean="0"/>
              <a:t>&amp; 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Implement HATEOAS in Spring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1418409"/>
            <a:ext cx="217932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Adding hypermedia links to RESTful responses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something you </a:t>
            </a:r>
            <a:r>
              <a:rPr lang="en-US" dirty="0"/>
              <a:t>could implement on your </a:t>
            </a:r>
            <a:r>
              <a:rPr lang="en-US" dirty="0" smtClean="0"/>
              <a:t>own, but … 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Spring HATEOAS </a:t>
            </a:r>
            <a:r>
              <a:rPr lang="en-US" dirty="0"/>
              <a:t>makes it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very easy</a:t>
            </a:r>
            <a:endParaRPr lang="en-US" dirty="0" smtClean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15331" y="3654000"/>
            <a:ext cx="10961435" cy="21558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org.springframework.hateoas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/>
              <a:t>artifactId</a:t>
            </a:r>
            <a:r>
              <a:rPr lang="en-US" dirty="0"/>
              <a:t>&gt;spring-</a:t>
            </a:r>
            <a:r>
              <a:rPr lang="en-US" dirty="0" err="1"/>
              <a:t>hateoas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HATEOAS in Spring Framework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картина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6821" r="6682" b="4508"/>
          <a:stretch/>
        </p:blipFill>
        <p:spPr>
          <a:xfrm>
            <a:off x="129444" y="1837506"/>
            <a:ext cx="3828525" cy="4023361"/>
          </a:xfrm>
        </p:spPr>
      </p:pic>
      <p:sp>
        <p:nvSpPr>
          <p:cNvPr id="8" name="Текстов контейне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smtClean="0"/>
              <a:t>Our example app have small base </a:t>
            </a:r>
            <a:br>
              <a:rPr lang="en-US" sz="3600" dirty="0" smtClean="0"/>
            </a:br>
            <a:r>
              <a:rPr lang="en-US" sz="3600" dirty="0" smtClean="0"/>
              <a:t>with some relations </a:t>
            </a:r>
            <a:br>
              <a:rPr lang="en-US" sz="3600" dirty="0" smtClean="0"/>
            </a:br>
            <a:r>
              <a:rPr lang="en-US" sz="3600" dirty="0" smtClean="0"/>
              <a:t>between entities</a:t>
            </a:r>
          </a:p>
          <a:p>
            <a:pPr lvl="1"/>
            <a:r>
              <a:rPr lang="en-US" sz="3600" dirty="0" smtClean="0"/>
              <a:t>We have </a:t>
            </a:r>
            <a:r>
              <a:rPr lang="en-US" sz="3600" b="1" dirty="0" smtClean="0">
                <a:solidFill>
                  <a:schemeClr val="bg1"/>
                </a:solidFill>
              </a:rPr>
              <a:t>Students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>Orders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and</a:t>
            </a:r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Courses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 DB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 </a:t>
            </a:r>
            <a:r>
              <a:rPr lang="en-US" dirty="0" smtClean="0"/>
              <a:t>extend </a:t>
            </a:r>
            <a:r>
              <a:rPr lang="en-US" b="1" dirty="0" smtClean="0">
                <a:solidFill>
                  <a:schemeClr val="bg1"/>
                </a:solidFill>
              </a:rPr>
              <a:t>RepresentationModel &lt;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&gt; </a:t>
            </a:r>
            <a:r>
              <a:rPr lang="en-US" dirty="0" smtClean="0"/>
              <a:t>we can added </a:t>
            </a:r>
            <a:br>
              <a:rPr lang="en-US" dirty="0" smtClean="0"/>
            </a:br>
            <a:r>
              <a:rPr lang="en-US" dirty="0" smtClean="0"/>
              <a:t>links directly to our entity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need two methods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WebMvcLinkBuilder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that’s why we must import them</a:t>
            </a:r>
            <a:endParaRPr lang="en-US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70263" y="4155663"/>
            <a:ext cx="11106504" cy="9719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import </a:t>
            </a:r>
            <a:r>
              <a:rPr lang="en-US" sz="1900" dirty="0"/>
              <a:t>static org.springframework.hateoas.server.mvc.WebMvcLinkBuilder.</a:t>
            </a:r>
            <a:r>
              <a:rPr lang="en-US" sz="1900" dirty="0">
                <a:solidFill>
                  <a:schemeClr val="bg1"/>
                </a:solidFill>
              </a:rPr>
              <a:t>linkTo</a:t>
            </a:r>
            <a:r>
              <a:rPr lang="en-US" sz="19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import static org.springframework.hateoas.server.mvc.WebMvcLinkBuilder.</a:t>
            </a:r>
            <a:r>
              <a:rPr lang="en-US" sz="1900" dirty="0">
                <a:solidFill>
                  <a:schemeClr val="bg1"/>
                </a:solidFill>
              </a:rPr>
              <a:t>methodOn</a:t>
            </a:r>
            <a:r>
              <a:rPr lang="en-US" sz="1900" dirty="0"/>
              <a:t>;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Controllers to Work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	</a:t>
            </a:r>
            <a:r>
              <a:rPr lang="en-US" sz="2400" dirty="0" smtClean="0">
                <a:solidFill>
                  <a:schemeClr val="accent2"/>
                </a:solidFill>
              </a:rPr>
              <a:t>// Without </a:t>
            </a:r>
            <a:r>
              <a:rPr lang="en-US" sz="2400" dirty="0">
                <a:solidFill>
                  <a:schemeClr val="accent2"/>
                </a:solidFill>
              </a:rPr>
              <a:t>extending </a:t>
            </a:r>
            <a:r>
              <a:rPr lang="en-US" sz="2400" dirty="0" err="1" smtClean="0">
                <a:solidFill>
                  <a:schemeClr val="accent2"/>
                </a:solidFill>
              </a:rPr>
              <a:t>RepresentationModel</a:t>
            </a:r>
            <a:r>
              <a:rPr lang="en-US" sz="2400" dirty="0" smtClean="0">
                <a:solidFill>
                  <a:schemeClr val="accent2"/>
                </a:solidFill>
              </a:rPr>
              <a:t>&lt;T&gt;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Optional&lt;Student&gt; </a:t>
            </a:r>
            <a:r>
              <a:rPr lang="en-US" sz="2400" dirty="0" err="1"/>
              <a:t>studentOpt</a:t>
            </a:r>
            <a:r>
              <a:rPr lang="en-US" sz="2400" dirty="0"/>
              <a:t> </a:t>
            </a:r>
            <a:r>
              <a:rPr lang="en-US" sz="2400" dirty="0" smtClean="0"/>
              <a:t>= 			</a:t>
            </a:r>
            <a:r>
              <a:rPr lang="en-US" sz="2400" dirty="0" err="1" smtClean="0"/>
              <a:t>this.studentRepository.findById</a:t>
            </a:r>
            <a:r>
              <a:rPr lang="en-US" sz="2400" dirty="0" smtClean="0"/>
              <a:t>(id);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return </a:t>
            </a:r>
            <a:r>
              <a:rPr lang="en-US" sz="2400" dirty="0" err="1" smtClean="0"/>
              <a:t>studentOpt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.map(s </a:t>
            </a:r>
            <a:r>
              <a:rPr lang="en-US" sz="2400" dirty="0"/>
              <a:t>-&gt; </a:t>
            </a:r>
            <a:r>
              <a:rPr lang="en-US" sz="2400" dirty="0" err="1"/>
              <a:t>ResponseEntity.ok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EntityModel.of</a:t>
            </a:r>
            <a:r>
              <a:rPr lang="en-US" sz="2400" dirty="0" smtClean="0"/>
              <a:t>(s</a:t>
            </a:r>
            <a:r>
              <a:rPr lang="en-US" sz="2400" dirty="0"/>
              <a:t>, </a:t>
            </a:r>
            <a:r>
              <a:rPr lang="en-US" sz="2400" dirty="0" err="1"/>
              <a:t>getStudentLinks</a:t>
            </a:r>
            <a:r>
              <a:rPr lang="en-US" sz="2400" dirty="0"/>
              <a:t>(s</a:t>
            </a:r>
            <a:r>
              <a:rPr lang="en-US" sz="2400" dirty="0" smtClean="0"/>
              <a:t>))))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orElse</a:t>
            </a:r>
            <a:r>
              <a:rPr lang="en-US" sz="2400" dirty="0" smtClean="0"/>
              <a:t>(</a:t>
            </a:r>
            <a:r>
              <a:rPr lang="en-US" sz="2400" dirty="0" err="1" smtClean="0"/>
              <a:t>ResponseEntity.notFound</a:t>
            </a:r>
            <a:r>
              <a:rPr lang="en-US" sz="2400" dirty="0"/>
              <a:t>().build());</a:t>
            </a:r>
            <a:r>
              <a:rPr lang="en-US" sz="2400" dirty="0" smtClean="0"/>
              <a:t>	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//continue to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Work in Controller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2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 smtClean="0">
                <a:solidFill>
                  <a:schemeClr val="accent2"/>
                </a:solidFill>
              </a:rPr>
              <a:t>// Without </a:t>
            </a:r>
            <a:r>
              <a:rPr lang="en-US" sz="2400" dirty="0">
                <a:solidFill>
                  <a:schemeClr val="accent2"/>
                </a:solidFill>
              </a:rPr>
              <a:t>extending </a:t>
            </a:r>
            <a:r>
              <a:rPr lang="en-US" sz="2400" dirty="0" smtClean="0">
                <a:solidFill>
                  <a:schemeClr val="accent2"/>
                </a:solidFill>
              </a:rPr>
              <a:t>RepresentationModel&lt;T&gt;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private Link[] </a:t>
            </a:r>
            <a:r>
              <a:rPr lang="en-US" sz="2400" dirty="0" err="1"/>
              <a:t>getStudentLinks</a:t>
            </a:r>
            <a:r>
              <a:rPr lang="en-US" sz="2400" dirty="0"/>
              <a:t>(Student student)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Link self = 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/>
              <a:t>getStudent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>
                <a:solidFill>
                  <a:schemeClr val="bg1"/>
                </a:solidFill>
              </a:rPr>
              <a:t>withSelfRel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Link orders = 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.</a:t>
            </a:r>
            <a:r>
              <a:rPr lang="en-US" sz="2400" dirty="0" err="1"/>
              <a:t>getAllOrdersByStudentId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("orders");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return </a:t>
            </a:r>
            <a:r>
              <a:rPr lang="en-US" sz="2400" dirty="0" err="1"/>
              <a:t>List.of</a:t>
            </a:r>
            <a:r>
              <a:rPr lang="en-US" sz="2400" dirty="0"/>
              <a:t>(self, orders).</a:t>
            </a:r>
            <a:r>
              <a:rPr lang="en-US" sz="2400" dirty="0" err="1"/>
              <a:t>toArray</a:t>
            </a:r>
            <a:r>
              <a:rPr lang="en-US" sz="2400" dirty="0"/>
              <a:t>(new Link[0]);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Work in Controller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25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</a:t>
            </a:r>
            <a:r>
              <a:rPr lang="en-US" sz="2400" dirty="0" smtClean="0">
                <a:solidFill>
                  <a:schemeClr val="accent2"/>
                </a:solidFill>
              </a:rPr>
              <a:t>E</a:t>
            </a:r>
            <a:r>
              <a:rPr lang="en-US" sz="2400" dirty="0" smtClean="0">
                <a:solidFill>
                  <a:schemeClr val="accent2"/>
                </a:solidFill>
              </a:rPr>
              <a:t>xtending </a:t>
            </a:r>
            <a:r>
              <a:rPr lang="en-US" sz="2400" dirty="0">
                <a:solidFill>
                  <a:schemeClr val="accent2"/>
                </a:solidFill>
              </a:rPr>
              <a:t>RepresentationModel&lt;T</a:t>
            </a:r>
            <a:r>
              <a:rPr lang="en-US" sz="2400" dirty="0" smtClean="0">
                <a:solidFill>
                  <a:schemeClr val="accent2"/>
                </a:solidFill>
              </a:rPr>
              <a:t>&gt;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Student </a:t>
            </a:r>
            <a:r>
              <a:rPr lang="en-US" sz="2400" dirty="0" err="1" smtClean="0">
                <a:solidFill>
                  <a:schemeClr val="tx1"/>
                </a:solidFill>
              </a:rPr>
              <a:t>student</a:t>
            </a:r>
            <a:r>
              <a:rPr lang="en-US" sz="2400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this.studentService.findById</a:t>
            </a:r>
            <a:r>
              <a:rPr lang="en-US" sz="2400" dirty="0" smtClean="0">
                <a:solidFill>
                  <a:schemeClr val="tx1"/>
                </a:solidFill>
              </a:rPr>
              <a:t>(id);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	.</a:t>
            </a:r>
            <a:r>
              <a:rPr lang="en-US" sz="2400" dirty="0" err="1" smtClean="0"/>
              <a:t>getStudent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student.getId</a:t>
            </a:r>
            <a:r>
              <a:rPr lang="en-US" sz="2400" dirty="0" smtClean="0"/>
              <a:t>()))</a:t>
            </a:r>
            <a:br>
              <a:rPr lang="en-US" sz="2400" dirty="0" smtClean="0"/>
            </a:br>
            <a:r>
              <a:rPr lang="en-US" sz="2400" dirty="0" smtClean="0"/>
              <a:t>					.</a:t>
            </a:r>
            <a:r>
              <a:rPr lang="en-US" sz="2400" dirty="0" err="1" smtClean="0">
                <a:solidFill>
                  <a:schemeClr val="bg1"/>
                </a:solidFill>
              </a:rPr>
              <a:t>withSelfRel</a:t>
            </a:r>
            <a:r>
              <a:rPr lang="en-US" sz="2400" dirty="0" smtClean="0"/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.</a:t>
            </a:r>
            <a:r>
              <a:rPr lang="en-US" sz="2400" dirty="0" err="1" smtClean="0"/>
              <a:t>deleteStudent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student.getId</a:t>
            </a:r>
            <a:r>
              <a:rPr lang="en-US" sz="2400" dirty="0" smtClean="0"/>
              <a:t>()))</a:t>
            </a:r>
            <a:br>
              <a:rPr lang="en-US" sz="2400" dirty="0" smtClean="0"/>
            </a:br>
            <a:r>
              <a:rPr lang="en-US" sz="2400" dirty="0" smtClean="0"/>
              <a:t>					.</a:t>
            </a:r>
            <a:r>
              <a:rPr lang="en-US" sz="2400" dirty="0" err="1" smtClean="0">
                <a:solidFill>
                  <a:schemeClr val="bg1"/>
                </a:solidFill>
              </a:rPr>
              <a:t>withRel</a:t>
            </a:r>
            <a:r>
              <a:rPr lang="en-US" sz="2400" dirty="0" smtClean="0"/>
              <a:t>("delete"));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//continue to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 in Controller(1)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0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Extending </a:t>
            </a:r>
            <a:r>
              <a:rPr lang="en-US" sz="2400" dirty="0">
                <a:solidFill>
                  <a:schemeClr val="accent2"/>
                </a:solidFill>
              </a:rPr>
              <a:t>RepresentationModel&lt;T</a:t>
            </a:r>
            <a:r>
              <a:rPr lang="en-US" sz="2400" dirty="0" smtClean="0">
                <a:solidFill>
                  <a:schemeClr val="accent2"/>
                </a:solidFill>
              </a:rPr>
              <a:t>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.</a:t>
            </a:r>
            <a:r>
              <a:rPr lang="en-US" sz="2400" dirty="0" err="1"/>
              <a:t>updateStudent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(), student</a:t>
            </a:r>
            <a:r>
              <a:rPr lang="en-US" sz="2400" dirty="0" smtClean="0"/>
              <a:t>))</a:t>
            </a:r>
            <a:br>
              <a:rPr lang="en-US" sz="2400" dirty="0" smtClean="0"/>
            </a:br>
            <a:r>
              <a:rPr lang="en-US" sz="2400" dirty="0" smtClean="0"/>
              <a:t>	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("update</a:t>
            </a:r>
            <a:r>
              <a:rPr lang="en-US" sz="2400" dirty="0" smtClean="0"/>
              <a:t>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OrdersController.class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.</a:t>
            </a:r>
            <a:r>
              <a:rPr lang="en-US" sz="2400" dirty="0" err="1"/>
              <a:t>findAllOrdersByUserId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 smtClean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("orders"));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/>
              <a:t>ResponseEntity.ok</a:t>
            </a:r>
            <a:r>
              <a:rPr lang="en-US" sz="2400" dirty="0"/>
              <a:t>(student);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 in Controller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 structure </a:t>
            </a:r>
            <a:r>
              <a:rPr lang="en-US" dirty="0"/>
              <a:t>of the API can be </a:t>
            </a:r>
            <a:r>
              <a:rPr lang="en-US" b="1" dirty="0">
                <a:solidFill>
                  <a:schemeClr val="bg1"/>
                </a:solidFill>
              </a:rPr>
              <a:t>changed without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affecting</a:t>
            </a:r>
            <a:r>
              <a:rPr lang="en-US" dirty="0" smtClean="0"/>
              <a:t> clients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URL structure is changed in the service, clients will automatically pick up the new URL structure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via hypermedia</a:t>
            </a:r>
          </a:p>
          <a:p>
            <a:r>
              <a:rPr lang="en-US" dirty="0"/>
              <a:t>Hypermedia APIs are </a:t>
            </a:r>
            <a:r>
              <a:rPr lang="en-US" b="1" dirty="0" smtClean="0">
                <a:solidFill>
                  <a:schemeClr val="bg1"/>
                </a:solidFill>
              </a:rPr>
              <a:t>explorable</a:t>
            </a:r>
          </a:p>
          <a:p>
            <a:r>
              <a:rPr lang="en-US" dirty="0" smtClean="0"/>
              <a:t>Guiding </a:t>
            </a:r>
            <a:r>
              <a:rPr lang="en-US" dirty="0"/>
              <a:t>clients toward the next step in the workflow by </a:t>
            </a:r>
            <a:r>
              <a:rPr lang="en-US" b="1" dirty="0">
                <a:solidFill>
                  <a:schemeClr val="bg1"/>
                </a:solidFill>
              </a:rPr>
              <a:t>providing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relevant</a:t>
            </a:r>
            <a:r>
              <a:rPr lang="en-US" dirty="0"/>
              <a:t> based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current application state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Using HATEOAS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3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What is HATEOAS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HATEOS Examples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Implement HATEOAS in Spring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3200" dirty="0" smtClean="0"/>
              <a:t>Benefits &amp; Negatives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HAL Explorer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Adds </a:t>
            </a:r>
            <a:r>
              <a:rPr lang="en-US" b="1" dirty="0" smtClean="0">
                <a:solidFill>
                  <a:schemeClr val="bg1"/>
                </a:solidFill>
              </a:rPr>
              <a:t>extra </a:t>
            </a:r>
            <a:r>
              <a:rPr lang="en-US" b="1" dirty="0">
                <a:solidFill>
                  <a:schemeClr val="bg1"/>
                </a:solidFill>
              </a:rPr>
              <a:t>complexity </a:t>
            </a:r>
            <a:r>
              <a:rPr lang="en-US" dirty="0" smtClean="0"/>
              <a:t>to </a:t>
            </a:r>
            <a:r>
              <a:rPr lang="en-US" dirty="0"/>
              <a:t>the API,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affects </a:t>
            </a:r>
            <a:r>
              <a:rPr lang="en-US" dirty="0" smtClean="0"/>
              <a:t>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needs to handle the </a:t>
            </a:r>
            <a:r>
              <a:rPr lang="en-US" b="1" dirty="0">
                <a:solidFill>
                  <a:schemeClr val="bg1"/>
                </a:solidFill>
              </a:rPr>
              <a:t>extra work </a:t>
            </a:r>
            <a:r>
              <a:rPr lang="en-US" dirty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links </a:t>
            </a:r>
            <a:r>
              <a:rPr lang="en-US" dirty="0"/>
              <a:t>to each </a:t>
            </a:r>
            <a:r>
              <a:rPr lang="en-US" dirty="0" smtClean="0"/>
              <a:t>response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complex </a:t>
            </a:r>
            <a:r>
              <a:rPr lang="en-US" dirty="0"/>
              <a:t>to</a:t>
            </a:r>
            <a:r>
              <a:rPr lang="en-US" b="1" dirty="0">
                <a:solidFill>
                  <a:schemeClr val="bg1"/>
                </a:solidFill>
              </a:rPr>
              <a:t> build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test </a:t>
            </a:r>
            <a:r>
              <a:rPr lang="en-US" dirty="0"/>
              <a:t>than a vanilla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CRUD </a:t>
            </a:r>
            <a:r>
              <a:rPr lang="en-US" dirty="0"/>
              <a:t>REST </a:t>
            </a:r>
            <a:r>
              <a:rPr lang="en-US" dirty="0" smtClean="0"/>
              <a:t>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also have to deal with the </a:t>
            </a:r>
            <a:r>
              <a:rPr lang="en-US" b="1" dirty="0">
                <a:solidFill>
                  <a:schemeClr val="bg1"/>
                </a:solidFill>
              </a:rPr>
              <a:t>extra complexity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>
                <a:solidFill>
                  <a:schemeClr val="bg1"/>
                </a:solidFill>
              </a:rPr>
              <a:t>hypermedia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Negatives of Using HATEOAS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6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>
          <a:xfrm>
            <a:off x="651000" y="5184000"/>
            <a:ext cx="10961783" cy="768084"/>
          </a:xfrm>
        </p:spPr>
        <p:txBody>
          <a:bodyPr/>
          <a:lstStyle/>
          <a:p>
            <a:r>
              <a:rPr lang="en-US" dirty="0" smtClean="0"/>
              <a:t>HAL Explorer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044000"/>
            <a:ext cx="3105000" cy="31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use </a:t>
            </a:r>
            <a:r>
              <a:rPr lang="en-US" b="1" dirty="0" smtClean="0">
                <a:solidFill>
                  <a:schemeClr val="bg1"/>
                </a:solidFill>
              </a:rPr>
              <a:t>HAL Explorer </a:t>
            </a:r>
            <a:r>
              <a:rPr lang="en-US" dirty="0" smtClean="0"/>
              <a:t>we need to add </a:t>
            </a:r>
            <a:r>
              <a:rPr lang="en-US" b="1" dirty="0" smtClean="0">
                <a:solidFill>
                  <a:schemeClr val="bg1"/>
                </a:solidFill>
              </a:rPr>
              <a:t>dependency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Explorer</a:t>
            </a:r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3306000" y="2439000"/>
            <a:ext cx="7111023" cy="3378206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84189" y="2844000"/>
            <a:ext cx="10924220" cy="1768021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r>
              <a:rPr lang="en-US" dirty="0"/>
              <a:t>     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org.springframework.data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&gt;spring-data-rest-</a:t>
            </a:r>
            <a:r>
              <a:rPr lang="en-US" dirty="0" err="1"/>
              <a:t>hal</a:t>
            </a:r>
            <a:r>
              <a:rPr lang="en-US" dirty="0"/>
              <a:t>-explorer&lt;/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432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539000"/>
            <a:ext cx="10680697" cy="48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8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(2)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623768"/>
            <a:ext cx="10680697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56000" y="3159001"/>
            <a:ext cx="900000" cy="270000"/>
          </a:xfrm>
          <a:prstGeom prst="wedgeRoundRectCallout">
            <a:avLst>
              <a:gd name="adj1" fmla="val 117476"/>
              <a:gd name="adj2" fmla="val -4780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GET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26000" y="3609000"/>
            <a:ext cx="1022203" cy="270000"/>
          </a:xfrm>
          <a:prstGeom prst="wedgeRoundRectCallout">
            <a:avLst>
              <a:gd name="adj1" fmla="val 56926"/>
              <a:gd name="adj2" fmla="val -1470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POST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051000" y="3969000"/>
            <a:ext cx="900000" cy="270000"/>
          </a:xfrm>
          <a:prstGeom prst="wedgeRoundRectCallout">
            <a:avLst>
              <a:gd name="adj1" fmla="val -2596"/>
              <a:gd name="adj2" fmla="val -29753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PUT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86000" y="3609000"/>
            <a:ext cx="1170000" cy="270000"/>
          </a:xfrm>
          <a:prstGeom prst="wedgeRoundRectCallout">
            <a:avLst>
              <a:gd name="adj1" fmla="val -51226"/>
              <a:gd name="adj2" fmla="val -1470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PATCH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346000" y="3149600"/>
            <a:ext cx="1306000" cy="279401"/>
          </a:xfrm>
          <a:prstGeom prst="wedgeRoundRectCallout">
            <a:avLst>
              <a:gd name="adj1" fmla="val -94645"/>
              <a:gd name="adj2" fmla="val -4438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DELETE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1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(3)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2" y="1623768"/>
            <a:ext cx="10349492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(3)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1623768"/>
            <a:ext cx="10665000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0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HATEOAS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What is HATEOAS</a:t>
            </a: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HATEOAS Examples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Implementing it in Spring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HAL Explorer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Working with HAL Explorer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3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HATEOAS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HATEOAS </a:t>
            </a:r>
            <a:r>
              <a:rPr lang="en-US" sz="3200" dirty="0" smtClean="0"/>
              <a:t>is </a:t>
            </a:r>
            <a:r>
              <a:rPr lang="en-US" sz="3200" dirty="0"/>
              <a:t>a constraint of the REST application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architecture 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Keeps </a:t>
            </a:r>
            <a:r>
              <a:rPr lang="en-US" sz="3200" dirty="0"/>
              <a:t>the </a:t>
            </a:r>
            <a:r>
              <a:rPr lang="en-US" sz="3200" dirty="0" smtClean="0"/>
              <a:t>RESTful </a:t>
            </a:r>
            <a:r>
              <a:rPr lang="en-US" sz="3200" dirty="0"/>
              <a:t>style architecture </a:t>
            </a:r>
            <a:r>
              <a:rPr lang="en-US" sz="3200" b="1" dirty="0" smtClean="0">
                <a:solidFill>
                  <a:schemeClr val="accent1"/>
                </a:solidFill>
              </a:rPr>
              <a:t>unique </a:t>
            </a:r>
            <a:r>
              <a:rPr lang="en-US" sz="3200" b="1" dirty="0">
                <a:solidFill>
                  <a:schemeClr val="accent1"/>
                </a:solidFill>
              </a:rPr>
              <a:t>from most other </a:t>
            </a:r>
            <a:r>
              <a:rPr lang="en-US" sz="3200" b="1" dirty="0" smtClean="0">
                <a:solidFill>
                  <a:schemeClr val="accent1"/>
                </a:solidFill>
              </a:rPr>
              <a:t>network application </a:t>
            </a:r>
            <a:r>
              <a:rPr lang="en-US" sz="3200" dirty="0" smtClean="0"/>
              <a:t>architectures 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Uses </a:t>
            </a:r>
            <a:r>
              <a:rPr lang="en-US" sz="3200" b="1" dirty="0">
                <a:solidFill>
                  <a:schemeClr val="bg1"/>
                </a:solidFill>
              </a:rPr>
              <a:t>hypermedia</a:t>
            </a:r>
            <a:r>
              <a:rPr lang="en-US" sz="3200" dirty="0"/>
              <a:t> to describe what future actions are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available </a:t>
            </a:r>
            <a:r>
              <a:rPr lang="en-US" sz="3200" dirty="0"/>
              <a:t>to </a:t>
            </a:r>
            <a:r>
              <a:rPr lang="en-US" sz="3200" dirty="0" smtClean="0"/>
              <a:t>the client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Allowable actions are derived in the API based on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current application </a:t>
            </a:r>
            <a:r>
              <a:rPr lang="en-US" sz="3200" dirty="0"/>
              <a:t>state and returned to the client as a </a:t>
            </a:r>
            <a:r>
              <a:rPr lang="en-US" sz="3200" b="1" dirty="0">
                <a:solidFill>
                  <a:schemeClr val="bg1"/>
                </a:solidFill>
              </a:rPr>
              <a:t>collection of links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Hypermedia As the Engine of Application State</a:t>
            </a:r>
            <a:endParaRPr lang="en-US" sz="3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Client uses </a:t>
            </a:r>
            <a:r>
              <a:rPr lang="en-US" sz="3200" dirty="0"/>
              <a:t>these </a:t>
            </a:r>
            <a:r>
              <a:rPr lang="en-US" sz="3200" b="1" dirty="0">
                <a:solidFill>
                  <a:schemeClr val="bg1"/>
                </a:solidFill>
              </a:rPr>
              <a:t>links to drive further </a:t>
            </a:r>
            <a:r>
              <a:rPr lang="en-US" sz="3200" dirty="0"/>
              <a:t>interactions with the </a:t>
            </a:r>
            <a:r>
              <a:rPr lang="en-US" sz="3200" dirty="0" smtClean="0"/>
              <a:t>API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Tells </a:t>
            </a:r>
            <a:r>
              <a:rPr lang="en-US" sz="3200" dirty="0"/>
              <a:t>the client what </a:t>
            </a:r>
            <a:r>
              <a:rPr lang="en-US" sz="3200" b="1" dirty="0">
                <a:solidFill>
                  <a:schemeClr val="bg1"/>
                </a:solidFill>
              </a:rPr>
              <a:t>options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available</a:t>
            </a:r>
            <a:r>
              <a:rPr lang="en-US" sz="3200" dirty="0"/>
              <a:t> at a given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point </a:t>
            </a:r>
            <a:r>
              <a:rPr lang="en-US" sz="3200" dirty="0"/>
              <a:t>in time. 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Doesn't </a:t>
            </a:r>
            <a:r>
              <a:rPr lang="en-US" sz="3000" dirty="0"/>
              <a:t>tell them how each link </a:t>
            </a:r>
            <a:r>
              <a:rPr lang="en-US" sz="3000" dirty="0" smtClean="0"/>
              <a:t>should </a:t>
            </a:r>
            <a:r>
              <a:rPr lang="en-US" sz="3000" dirty="0"/>
              <a:t>be used or exactly what information should be </a:t>
            </a:r>
            <a:r>
              <a:rPr lang="en-US" sz="3000" dirty="0" smtClean="0"/>
              <a:t>sent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It is </a:t>
            </a:r>
            <a:r>
              <a:rPr lang="en-US" sz="3200" dirty="0"/>
              <a:t>conceptually the same as a </a:t>
            </a:r>
            <a:r>
              <a:rPr lang="en-US" sz="3200" b="1" dirty="0">
                <a:solidFill>
                  <a:schemeClr val="bg1"/>
                </a:solidFill>
              </a:rPr>
              <a:t>web user browsing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through </a:t>
            </a:r>
            <a:r>
              <a:rPr lang="en-US" sz="3200" dirty="0"/>
              <a:t>web </a:t>
            </a:r>
            <a:r>
              <a:rPr lang="en-US" sz="3200" dirty="0" smtClean="0"/>
              <a:t>pages </a:t>
            </a:r>
            <a:r>
              <a:rPr lang="en-US" sz="3200" dirty="0"/>
              <a:t>by clicking the </a:t>
            </a:r>
            <a:r>
              <a:rPr lang="en-US" sz="3200" b="1" dirty="0">
                <a:solidFill>
                  <a:schemeClr val="bg1"/>
                </a:solidFill>
              </a:rPr>
              <a:t>relevant hyperlinks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/>
              <a:t>to </a:t>
            </a:r>
            <a:r>
              <a:rPr lang="en-US" sz="3200" dirty="0"/>
              <a:t>achieve a final </a:t>
            </a:r>
            <a:r>
              <a:rPr lang="en-US" sz="3200" dirty="0" smtClean="0"/>
              <a:t>goal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Hypermedia As the Engine of Application State (2)</a:t>
            </a:r>
            <a:endParaRPr lang="en-US" sz="31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HATEOAS Example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Simple response </a:t>
            </a:r>
            <a:r>
              <a:rPr lang="en-US" b="1" dirty="0" smtClean="0">
                <a:solidFill>
                  <a:schemeClr val="bg1"/>
                </a:solidFill>
              </a:rPr>
              <a:t>without </a:t>
            </a:r>
            <a:r>
              <a:rPr lang="en-US" dirty="0" smtClean="0"/>
              <a:t>using</a:t>
            </a:r>
            <a:r>
              <a:rPr lang="en-US" b="1" dirty="0" smtClean="0">
                <a:solidFill>
                  <a:schemeClr val="bg1"/>
                </a:solidFill>
              </a:rPr>
              <a:t> HATEOAS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We have a simple REST controller that returns entity in </a:t>
            </a:r>
            <a:br>
              <a:rPr lang="en-US" dirty="0" smtClean="0"/>
            </a:br>
            <a:r>
              <a:rPr lang="en-US" dirty="0" smtClean="0"/>
              <a:t>JSON format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 Example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15283" y="3788938"/>
            <a:ext cx="10961435" cy="734854"/>
          </a:xfrm>
        </p:spPr>
        <p:txBody>
          <a:bodyPr/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b="1" dirty="0" smtClean="0"/>
              <a:t>{ "</a:t>
            </a:r>
            <a:r>
              <a:rPr lang="en-US" b="1" dirty="0"/>
              <a:t>id" :2</a:t>
            </a:r>
            <a:r>
              <a:rPr lang="en-US" b="1" dirty="0" smtClean="0"/>
              <a:t>, "</a:t>
            </a:r>
            <a:r>
              <a:rPr lang="en-US" b="1" dirty="0"/>
              <a:t>name</a:t>
            </a:r>
            <a:r>
              <a:rPr lang="en-US" b="1" dirty="0" smtClean="0"/>
              <a:t>": "</a:t>
            </a:r>
            <a:r>
              <a:rPr lang="en-US" b="1" dirty="0"/>
              <a:t>Pesho</a:t>
            </a:r>
            <a:r>
              <a:rPr lang="en-US" b="1" dirty="0" smtClean="0"/>
              <a:t>", "</a:t>
            </a:r>
            <a:r>
              <a:rPr lang="en-US" b="1" dirty="0"/>
              <a:t>age":</a:t>
            </a:r>
            <a:r>
              <a:rPr lang="en-US" b="1" dirty="0" smtClean="0"/>
              <a:t>12 }</a:t>
            </a:r>
            <a:endParaRPr lang="en-US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HATEOAS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 Example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58529" y="2116892"/>
            <a:ext cx="11176122" cy="4000683"/>
          </a:xfrm>
        </p:spPr>
        <p:txBody>
          <a:bodyPr/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 smtClean="0"/>
              <a:t>{ "</a:t>
            </a:r>
            <a:r>
              <a:rPr lang="en-US" sz="2800" b="1" dirty="0"/>
              <a:t>id":2,"name":"Pesho","age":12</a:t>
            </a:r>
            <a:r>
              <a:rPr lang="en-US" sz="2800" b="1" dirty="0" smtClean="0"/>
              <a:t>," </a:t>
            </a:r>
            <a:br>
              <a:rPr lang="en-US" sz="2800" b="1" dirty="0" smtClean="0"/>
            </a:b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chemeClr val="bg1"/>
                </a:solidFill>
              </a:rPr>
              <a:t>_</a:t>
            </a:r>
            <a:r>
              <a:rPr lang="en-US" sz="2800" b="1" dirty="0">
                <a:solidFill>
                  <a:schemeClr val="bg1"/>
                </a:solidFill>
              </a:rPr>
              <a:t>links</a:t>
            </a:r>
            <a:r>
              <a:rPr lang="en-US" sz="2800" b="1" dirty="0" smtClean="0"/>
              <a:t>":{ </a:t>
            </a:r>
            <a:br>
              <a:rPr lang="en-US" sz="2800" b="1" dirty="0" smtClean="0"/>
            </a:br>
            <a:r>
              <a:rPr lang="en-US" sz="2800" b="1" dirty="0" smtClean="0"/>
              <a:t>    "</a:t>
            </a:r>
            <a:r>
              <a:rPr lang="en-US" sz="2800" b="1" dirty="0"/>
              <a:t>self":{"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"</a:t>
            </a:r>
            <a:r>
              <a:rPr lang="en-US" sz="2800" b="1" dirty="0"/>
              <a:t>delete":{"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":"http://localhost:8080/students/delete/2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 smtClean="0"/>
              <a:t>   "</a:t>
            </a:r>
            <a:r>
              <a:rPr lang="en-US" sz="2800" b="1" dirty="0"/>
              <a:t>update":{"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":"http://localhost:8080/students/update/2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"</a:t>
            </a:r>
            <a:r>
              <a:rPr lang="en-US" sz="2800" b="1" dirty="0"/>
              <a:t>orders":{"</a:t>
            </a:r>
            <a:r>
              <a:rPr lang="en-US" sz="2800" b="1" dirty="0" err="1"/>
              <a:t>href</a:t>
            </a:r>
            <a:r>
              <a:rPr lang="en-US" sz="2800" b="1" dirty="0"/>
              <a:t>":"http://</a:t>
            </a:r>
            <a:r>
              <a:rPr lang="en-US" sz="2800" b="1" dirty="0" smtClean="0"/>
              <a:t>localhost:8080/orders/</a:t>
            </a:r>
            <a:r>
              <a:rPr lang="en-US" sz="2800" b="1" dirty="0" err="1" smtClean="0"/>
              <a:t>allByStudentId</a:t>
            </a:r>
            <a:r>
              <a:rPr lang="en-US" sz="2800" b="1" dirty="0" smtClean="0"/>
              <a:t>/2"}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} }</a:t>
            </a:r>
            <a:endParaRPr lang="en-US" sz="2800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6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591</Words>
  <Application>Microsoft Office PowerPoint</Application>
  <PresentationFormat>Широк екран</PresentationFormat>
  <Paragraphs>180</Paragraphs>
  <Slides>30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Hypermedia As the Engine of Application State (HATEOAS)</vt:lpstr>
      <vt:lpstr>Table of Contents</vt:lpstr>
      <vt:lpstr>Have a Question?</vt:lpstr>
      <vt:lpstr>What is HATEOAS</vt:lpstr>
      <vt:lpstr>Hypermedia As the Engine of Application State</vt:lpstr>
      <vt:lpstr>Hypermedia As the Engine of Application State (2)</vt:lpstr>
      <vt:lpstr>HATEOAS Example</vt:lpstr>
      <vt:lpstr>HATEOAS Example</vt:lpstr>
      <vt:lpstr>HATEOAS Example (2)</vt:lpstr>
      <vt:lpstr>Links &amp; Href</vt:lpstr>
      <vt:lpstr>Implement HATEOAS in Spring</vt:lpstr>
      <vt:lpstr>Using HATEOAS in Spring Framework</vt:lpstr>
      <vt:lpstr>Example App DB</vt:lpstr>
      <vt:lpstr>Prepare Controllers to Work</vt:lpstr>
      <vt:lpstr>Main Work in Controller</vt:lpstr>
      <vt:lpstr>Main Work in Controller</vt:lpstr>
      <vt:lpstr>Main Work in Controller(1)</vt:lpstr>
      <vt:lpstr>Main Work in Controller (3)</vt:lpstr>
      <vt:lpstr>Benefits of Using HATEOAS</vt:lpstr>
      <vt:lpstr>Negatives of Using HATEOAS</vt:lpstr>
      <vt:lpstr>HAL Explorer</vt:lpstr>
      <vt:lpstr>HAL Explorer</vt:lpstr>
      <vt:lpstr>HAL Explorer Example </vt:lpstr>
      <vt:lpstr>HAL Explorer Example (2)</vt:lpstr>
      <vt:lpstr>HAL Explorer Example (3)</vt:lpstr>
      <vt:lpstr>HAL Explorer Example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HATEOAS</dc:title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95</cp:revision>
  <dcterms:created xsi:type="dcterms:W3CDTF">2018-05-23T13:08:44Z</dcterms:created>
  <dcterms:modified xsi:type="dcterms:W3CDTF">2021-03-01T08:38:13Z</dcterms:modified>
  <cp:category>computer programming;programming;software development;software engineering</cp:category>
</cp:coreProperties>
</file>