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86" r:id="rId7"/>
    <p:sldId id="261" r:id="rId8"/>
    <p:sldId id="292" r:id="rId9"/>
    <p:sldId id="293" r:id="rId10"/>
    <p:sldId id="296" r:id="rId11"/>
    <p:sldId id="297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89" r:id="rId20"/>
    <p:sldId id="269" r:id="rId21"/>
    <p:sldId id="270" r:id="rId22"/>
    <p:sldId id="271" r:id="rId23"/>
    <p:sldId id="272" r:id="rId24"/>
    <p:sldId id="273" r:id="rId25"/>
    <p:sldId id="288" r:id="rId26"/>
    <p:sldId id="274" r:id="rId27"/>
    <p:sldId id="295" r:id="rId28"/>
    <p:sldId id="291" r:id="rId29"/>
    <p:sldId id="276" r:id="rId30"/>
    <p:sldId id="290" r:id="rId31"/>
    <p:sldId id="275" r:id="rId32"/>
    <p:sldId id="277" r:id="rId33"/>
    <p:sldId id="283" r:id="rId34"/>
    <p:sldId id="285" r:id="rId35"/>
    <p:sldId id="28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1B2A234-B2D9-422B-8CA6-6FE0F893BA0B}">
          <p14:sldIdLst>
            <p14:sldId id="256"/>
            <p14:sldId id="257"/>
            <p14:sldId id="258"/>
          </p14:sldIdLst>
        </p14:section>
        <p14:section name="Error Handling" id="{27B76345-109A-474B-B98C-27F3BFD558F7}">
          <p14:sldIdLst>
            <p14:sldId id="259"/>
            <p14:sldId id="260"/>
            <p14:sldId id="286"/>
            <p14:sldId id="261"/>
            <p14:sldId id="292"/>
            <p14:sldId id="293"/>
            <p14:sldId id="296"/>
            <p14:sldId id="297"/>
          </p14:sldIdLst>
        </p14:section>
        <p14:section name="HTTP Status Codes" id="{5D990881-8599-4998-AF2D-DE550EC8867F}">
          <p14:sldIdLst>
            <p14:sldId id="262"/>
            <p14:sldId id="263"/>
            <p14:sldId id="264"/>
          </p14:sldIdLst>
        </p14:section>
        <p14:section name="Controller-Based Error Handling" id="{92E641E5-F01B-403C-B1BE-938CE0C58085}">
          <p14:sldIdLst>
            <p14:sldId id="265"/>
            <p14:sldId id="266"/>
            <p14:sldId id="267"/>
            <p14:sldId id="268"/>
            <p14:sldId id="289"/>
            <p14:sldId id="269"/>
          </p14:sldIdLst>
        </p14:section>
        <p14:section name="Global Application Exception Handling" id="{E18CEFF2-FCE4-4741-9281-A5D872389D07}">
          <p14:sldIdLst>
            <p14:sldId id="270"/>
            <p14:sldId id="271"/>
            <p14:sldId id="272"/>
            <p14:sldId id="273"/>
            <p14:sldId id="288"/>
            <p14:sldId id="274"/>
            <p14:sldId id="295"/>
          </p14:sldIdLst>
        </p14:section>
        <p14:section name="Exception techniques use cases" id="{5579695F-B260-47D4-A388-5A8ADE2A09C5}">
          <p14:sldIdLst>
            <p14:sldId id="291"/>
            <p14:sldId id="276"/>
            <p14:sldId id="290"/>
            <p14:sldId id="275"/>
          </p14:sldIdLst>
        </p14:section>
        <p14:section name="Conclusion" id="{B076E5FE-DCC0-47C3-8095-A65C8C53CEE6}">
          <p14:sldIdLst>
            <p14:sldId id="277"/>
            <p14:sldId id="283"/>
            <p14:sldId id="285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14" autoAdjust="0"/>
  </p:normalViewPr>
  <p:slideViewPr>
    <p:cSldViewPr showGuides="1">
      <p:cViewPr varScale="1">
        <p:scale>
          <a:sx n="88" d="100"/>
          <a:sy n="88" d="100"/>
        </p:scale>
        <p:origin x="494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4241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7980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3637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53.sv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47.sv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51.svg"/><Relationship Id="rId5" Type="http://schemas.openxmlformats.org/officeDocument/2006/relationships/image" Target="../media/image45.sv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49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sv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sv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7" Type="http://schemas.openxmlformats.org/officeDocument/2006/relationships/image" Target="../media/image73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71.sv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svg"/><Relationship Id="rId7" Type="http://schemas.openxmlformats.org/officeDocument/2006/relationships/image" Target="../media/image81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79.sv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5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00" y="1303142"/>
            <a:ext cx="11401799" cy="882654"/>
          </a:xfrm>
        </p:spPr>
        <p:txBody>
          <a:bodyPr>
            <a:normAutofit/>
          </a:bodyPr>
          <a:lstStyle/>
          <a:p>
            <a:r>
              <a:rPr lang="en-US" dirty="0"/>
              <a:t>Exception Responses, Exception Handlers, Global Handlers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916124"/>
            <a:ext cx="2951518" cy="38278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98912"/>
            <a:ext cx="2951518" cy="341556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2DAD13-CDF4-49AF-BDDC-740FE65A6205}"/>
              </a:ext>
            </a:extLst>
          </p:cNvPr>
          <p:cNvGrpSpPr/>
          <p:nvPr/>
        </p:nvGrpSpPr>
        <p:grpSpPr>
          <a:xfrm>
            <a:off x="1162879" y="1938479"/>
            <a:ext cx="7343005" cy="2846881"/>
            <a:chOff x="1162879" y="1938479"/>
            <a:chExt cx="7343005" cy="2846881"/>
          </a:xfrm>
        </p:grpSpPr>
        <p:pic>
          <p:nvPicPr>
            <p:cNvPr id="5" name="Graphic 4" descr="Warning">
              <a:extLst>
                <a:ext uri="{FF2B5EF4-FFF2-40B4-BE49-F238E27FC236}">
                  <a16:creationId xmlns:a16="http://schemas.microsoft.com/office/drawing/2014/main" id="{06A46081-132F-443F-BF18-16610709D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046328" y="1938479"/>
              <a:ext cx="1293158" cy="1293158"/>
            </a:xfrm>
            <a:prstGeom prst="rect">
              <a:avLst/>
            </a:prstGeom>
          </p:spPr>
        </p:pic>
        <p:pic>
          <p:nvPicPr>
            <p:cNvPr id="14" name="Graphic 13" descr="Link">
              <a:extLst>
                <a:ext uri="{FF2B5EF4-FFF2-40B4-BE49-F238E27FC236}">
                  <a16:creationId xmlns:a16="http://schemas.microsoft.com/office/drawing/2014/main" id="{1884A06B-4299-406D-8876-E513384A6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2700702">
              <a:off x="5251964" y="3074097"/>
              <a:ext cx="914400" cy="9144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1AB7DEA-F271-4EAA-86D7-E53A5BD024E9}"/>
                </a:ext>
              </a:extLst>
            </p:cNvPr>
            <p:cNvGrpSpPr/>
            <p:nvPr/>
          </p:nvGrpSpPr>
          <p:grpSpPr>
            <a:xfrm>
              <a:off x="1162879" y="2276061"/>
              <a:ext cx="2757270" cy="2509299"/>
              <a:chOff x="1429625" y="2301066"/>
              <a:chExt cx="2460465" cy="2460464"/>
            </a:xfrm>
            <a:solidFill>
              <a:schemeClr val="tx1"/>
            </a:solidFill>
          </p:grpSpPr>
          <p:pic>
            <p:nvPicPr>
              <p:cNvPr id="7" name="Graphic 6" descr="Plug">
                <a:extLst>
                  <a:ext uri="{FF2B5EF4-FFF2-40B4-BE49-F238E27FC236}">
                    <a16:creationId xmlns:a16="http://schemas.microsoft.com/office/drawing/2014/main" id="{6BCFD44E-9643-4B01-BC74-59321A09A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 rot="5400000">
                <a:off x="1429625" y="2301066"/>
                <a:ext cx="2460464" cy="2460464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F1A989-5BC6-40F7-9B3F-FB0AC70EF7BF}"/>
                  </a:ext>
                </a:extLst>
              </p:cNvPr>
              <p:cNvSpPr/>
              <p:nvPr/>
            </p:nvSpPr>
            <p:spPr bwMode="auto">
              <a:xfrm>
                <a:off x="3480620" y="3178536"/>
                <a:ext cx="409470" cy="60653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70D761DC-0E02-45F5-B5EA-23051C4E8278}"/>
                </a:ext>
              </a:extLst>
            </p:cNvPr>
            <p:cNvSpPr/>
            <p:nvPr/>
          </p:nvSpPr>
          <p:spPr bwMode="auto">
            <a:xfrm>
              <a:off x="3420000" y="3438000"/>
              <a:ext cx="2952000" cy="180000"/>
            </a:xfrm>
            <a:prstGeom prst="rightArrow">
              <a:avLst/>
            </a:prstGeom>
            <a:solidFill>
              <a:schemeClr val="dk2"/>
            </a:solidFill>
            <a:ln w="1778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2" name="Graphic 21" descr="Monitor">
              <a:extLst>
                <a:ext uri="{FF2B5EF4-FFF2-40B4-BE49-F238E27FC236}">
                  <a16:creationId xmlns:a16="http://schemas.microsoft.com/office/drawing/2014/main" id="{95AC4AAB-844E-40BA-9BC7-70E959915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6339486" y="2449519"/>
              <a:ext cx="2166398" cy="2166398"/>
            </a:xfrm>
            <a:prstGeom prst="rect">
              <a:avLst/>
            </a:prstGeom>
          </p:spPr>
        </p:pic>
        <p:pic>
          <p:nvPicPr>
            <p:cNvPr id="24" name="Graphic 23" descr="Forbidden">
              <a:extLst>
                <a:ext uri="{FF2B5EF4-FFF2-40B4-BE49-F238E27FC236}">
                  <a16:creationId xmlns:a16="http://schemas.microsoft.com/office/drawing/2014/main" id="{42941732-E076-4020-BCD0-4CFC7115C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6919722" y="2884718"/>
              <a:ext cx="1003195" cy="1003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C56AD-819D-42D8-8446-824F10B42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dirty="0" smtClean="0"/>
              <a:t>Spring </a:t>
            </a:r>
            <a:r>
              <a:rPr lang="en-US" sz="3400" dirty="0"/>
              <a:t>Boot maps </a:t>
            </a:r>
            <a:r>
              <a:rPr lang="en-US" sz="3400" b="1" dirty="0">
                <a:solidFill>
                  <a:schemeClr val="bg1"/>
                </a:solidFill>
              </a:rPr>
              <a:t>/error </a:t>
            </a:r>
            <a:r>
              <a:rPr lang="en-US" sz="3400" dirty="0"/>
              <a:t>to </a:t>
            </a:r>
            <a:r>
              <a:rPr lang="en-US" sz="3400" b="1" dirty="0" err="1">
                <a:solidFill>
                  <a:schemeClr val="bg1"/>
                </a:solidFill>
              </a:rPr>
              <a:t>BasicErrorController</a:t>
            </a:r>
            <a:r>
              <a:rPr lang="en-US" sz="3400" dirty="0"/>
              <a:t> which populates model with error attributes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and </a:t>
            </a:r>
            <a:r>
              <a:rPr lang="en-US" sz="3400" dirty="0"/>
              <a:t>then returns 'error' as the view </a:t>
            </a:r>
            <a:r>
              <a:rPr lang="en-US" sz="3400" dirty="0" smtClean="0"/>
              <a:t>name</a:t>
            </a:r>
          </a:p>
          <a:p>
            <a:pPr>
              <a:buClr>
                <a:schemeClr val="tx1"/>
              </a:buClr>
            </a:pP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dirty="0"/>
              <a:t>To replace </a:t>
            </a:r>
            <a:r>
              <a:rPr lang="en-US" sz="3400" dirty="0" err="1"/>
              <a:t>BasicErrorController</a:t>
            </a:r>
            <a:r>
              <a:rPr lang="en-US" sz="3400" dirty="0"/>
              <a:t> with our own custom controller which can map to </a:t>
            </a:r>
            <a:r>
              <a:rPr lang="en-US" sz="3400" dirty="0" smtClean="0"/>
              <a:t>/error, </a:t>
            </a:r>
            <a:r>
              <a:rPr lang="en-US" sz="3400" dirty="0"/>
              <a:t>we need to </a:t>
            </a:r>
            <a:r>
              <a:rPr lang="en-US" sz="3400" b="1" dirty="0">
                <a:solidFill>
                  <a:schemeClr val="bg1"/>
                </a:solidFill>
              </a:rPr>
              <a:t>implement</a:t>
            </a:r>
            <a:r>
              <a:rPr lang="en-US" sz="3400" dirty="0"/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ErrorController</a:t>
            </a:r>
            <a:r>
              <a:rPr lang="en-US" sz="3400" dirty="0"/>
              <a:t> interface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F2B209-38BD-4585-B414-FB49F4CB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ErrorController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73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31A086-497C-42E6-AD30-C3979952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ErrorController</a:t>
            </a:r>
            <a:r>
              <a:rPr lang="en-US" dirty="0"/>
              <a:t> I</a:t>
            </a:r>
            <a:r>
              <a:rPr lang="en-US" dirty="0" smtClean="0"/>
              <a:t>nterface (2)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A078E3-3943-4BAD-8C50-A00010C51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20" y="1719000"/>
            <a:ext cx="11260593" cy="4341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MyErrorController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ErrorController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RequestMapping("/error")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@ResponseBody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handle(HttpServletRequest request){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//Some code ...</a:t>
            </a:r>
            <a:endParaRPr lang="en-US" sz="22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getErrorPath()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/error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90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HTTP Status Codes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31AD48-F394-46FD-A2F0-F1F13044BADD}"/>
              </a:ext>
            </a:extLst>
          </p:cNvPr>
          <p:cNvGrpSpPr/>
          <p:nvPr/>
        </p:nvGrpSpPr>
        <p:grpSpPr>
          <a:xfrm>
            <a:off x="4587349" y="1050795"/>
            <a:ext cx="3017302" cy="3017302"/>
            <a:chOff x="4587349" y="1050795"/>
            <a:chExt cx="3017302" cy="3017302"/>
          </a:xfrm>
          <a:solidFill>
            <a:schemeClr val="bg2"/>
          </a:solidFill>
        </p:grpSpPr>
        <p:pic>
          <p:nvPicPr>
            <p:cNvPr id="10" name="Graphic 9" descr="Cloud Computing">
              <a:extLst>
                <a:ext uri="{FF2B5EF4-FFF2-40B4-BE49-F238E27FC236}">
                  <a16:creationId xmlns:a16="http://schemas.microsoft.com/office/drawing/2014/main" id="{01FF33FD-461D-483D-83A3-AEEE2CC78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587349" y="1050795"/>
              <a:ext cx="3017302" cy="3017302"/>
            </a:xfrm>
            <a:prstGeom prst="rect">
              <a:avLst/>
            </a:prstGeom>
          </p:spPr>
        </p:pic>
        <p:pic>
          <p:nvPicPr>
            <p:cNvPr id="8" name="Graphic 7" descr="No sign">
              <a:extLst>
                <a:ext uri="{FF2B5EF4-FFF2-40B4-BE49-F238E27FC236}">
                  <a16:creationId xmlns:a16="http://schemas.microsoft.com/office/drawing/2014/main" id="{E0425752-5CF1-4756-A602-10A6609F1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196439" y="2627761"/>
              <a:ext cx="722581" cy="722581"/>
            </a:xfrm>
            <a:prstGeom prst="rect">
              <a:avLst/>
            </a:prstGeom>
          </p:spPr>
        </p:pic>
      </p:grp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Annotated Custom Exceptions</a:t>
            </a:r>
          </a:p>
        </p:txBody>
      </p:sp>
    </p:spTree>
    <p:extLst>
      <p:ext uri="{BB962C8B-B14F-4D97-AF65-F5344CB8AC3E}">
        <p14:creationId xmlns:p14="http://schemas.microsoft.com/office/powerpoint/2010/main" val="15298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37BE7-BFC6-44E6-9BE1-121D566602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3275" cy="5201066"/>
          </a:xfrm>
        </p:spPr>
        <p:txBody>
          <a:bodyPr>
            <a:normAutofit/>
          </a:bodyPr>
          <a:lstStyle/>
          <a:p>
            <a:r>
              <a:rPr lang="en-US" sz="3200" dirty="0"/>
              <a:t>Unhandled exceptions during a request produce HTTP 500 response</a:t>
            </a:r>
          </a:p>
          <a:p>
            <a:r>
              <a:rPr lang="en-US" sz="3200" dirty="0"/>
              <a:t>Any custom exception can be annotated with </a:t>
            </a:r>
            <a:r>
              <a:rPr lang="en-US" sz="3200" b="1" noProof="1">
                <a:solidFill>
                  <a:schemeClr val="bg1"/>
                </a:solidFill>
              </a:rPr>
              <a:t>@</a:t>
            </a:r>
            <a:r>
              <a:rPr lang="en-US" sz="3200" b="1" dirty="0">
                <a:solidFill>
                  <a:schemeClr val="bg1"/>
                </a:solidFill>
              </a:rPr>
              <a:t>ResponseStatus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Supports all HTTP status codes</a:t>
            </a:r>
          </a:p>
          <a:p>
            <a:pPr lvl="1"/>
            <a:r>
              <a:rPr lang="en-US" sz="3000" dirty="0"/>
              <a:t>When thrown and unhandled – produces error page with </a:t>
            </a:r>
            <a:br>
              <a:rPr lang="en-US" sz="3000" dirty="0"/>
            </a:br>
            <a:r>
              <a:rPr lang="en-US" sz="3000" dirty="0"/>
              <a:t>appropriate response</a:t>
            </a:r>
          </a:p>
          <a:p>
            <a:pPr marL="609219" lvl="1" indent="0">
              <a:buNone/>
            </a:pP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49F8CB-673E-48EC-BDC3-FCE35993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C8AF85-1758-4899-852E-2B79FB0D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038" y="4599000"/>
            <a:ext cx="11520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@ResponseStatus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HttpStatus.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NOT_FOUND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reason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"Product was not found.")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class ProductNotFoundException extends RuntimeException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Exception definition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82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BD2FBF-F681-4A1B-8811-9A26622D9F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controller action, throwing the exception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F28BFB-95B0-4334-B09C-C0FE66D4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50865F-B97D-4CED-BEC9-CB6BCD012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93" y="1801725"/>
            <a:ext cx="11579875" cy="26966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@GetMapping("/products/details/{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ModelAndView productDetails(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@PathVariable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String id, ModelAndView modelAndView)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Product product = this.productRepository.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findProductById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(id);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if(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product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 throw new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ProductNotFoundException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(id);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modelAndView.addObject("product", product);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return this.view("product/details", modelAndView);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FAF2B9-1ECD-453D-9344-DCC46B10D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516" y="4256531"/>
            <a:ext cx="7782684" cy="25007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D6B7570-FF50-47CB-B92D-B0DB17924157}"/>
              </a:ext>
            </a:extLst>
          </p:cNvPr>
          <p:cNvSpPr/>
          <p:nvPr/>
        </p:nvSpPr>
        <p:spPr bwMode="auto">
          <a:xfrm>
            <a:off x="8209934" y="3519948"/>
            <a:ext cx="2133601" cy="913982"/>
          </a:xfrm>
          <a:prstGeom prst="wedgeRoundRectCallout">
            <a:avLst>
              <a:gd name="adj1" fmla="val -20833"/>
              <a:gd name="adj2" fmla="val 65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requested URL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194BD5D8-AA17-4277-85BF-E8385EA0703F}"/>
              </a:ext>
            </a:extLst>
          </p:cNvPr>
          <p:cNvSpPr/>
          <p:nvPr/>
        </p:nvSpPr>
        <p:spPr bwMode="auto">
          <a:xfrm>
            <a:off x="1012723" y="5379264"/>
            <a:ext cx="2831689" cy="913982"/>
          </a:xfrm>
          <a:prstGeom prst="wedgeRoundRectCallout">
            <a:avLst>
              <a:gd name="adj1" fmla="val 57699"/>
              <a:gd name="adj2" fmla="val 388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produced HTTP Status &amp; Message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BC4F1F9-4908-47FB-85CF-8DACA5A0CE3D}"/>
              </a:ext>
            </a:extLst>
          </p:cNvPr>
          <p:cNvSpPr/>
          <p:nvPr/>
        </p:nvSpPr>
        <p:spPr bwMode="auto">
          <a:xfrm>
            <a:off x="9488582" y="5238171"/>
            <a:ext cx="2403986" cy="913982"/>
          </a:xfrm>
          <a:prstGeom prst="wedgeRoundRectCallout">
            <a:avLst>
              <a:gd name="adj1" fmla="val -20833"/>
              <a:gd name="adj2" fmla="val 65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exception's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448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Warning">
            <a:extLst>
              <a:ext uri="{FF2B5EF4-FFF2-40B4-BE49-F238E27FC236}">
                <a16:creationId xmlns:a16="http://schemas.microsoft.com/office/drawing/2014/main" id="{CD736518-32B8-4E57-B597-8841B9859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963264" y="1229032"/>
            <a:ext cx="1656724" cy="16567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Controller-Based Error Handling</a:t>
            </a:r>
            <a:endParaRPr lang="en-US" dirty="0"/>
          </a:p>
        </p:txBody>
      </p:sp>
      <p:pic>
        <p:nvPicPr>
          <p:cNvPr id="9" name="Graphic 8" descr="Game controller">
            <a:extLst>
              <a:ext uri="{FF2B5EF4-FFF2-40B4-BE49-F238E27FC236}">
                <a16:creationId xmlns:a16="http://schemas.microsoft.com/office/drawing/2014/main" id="{14D3EBC0-75EA-4EC7-A11B-8169BC130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699820" y="2052451"/>
            <a:ext cx="1919794" cy="1919794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Exceptions &amp; Views</a:t>
            </a:r>
          </a:p>
        </p:txBody>
      </p:sp>
    </p:spTree>
    <p:extLst>
      <p:ext uri="{BB962C8B-B14F-4D97-AF65-F5344CB8AC3E}">
        <p14:creationId xmlns:p14="http://schemas.microsoft.com/office/powerpoint/2010/main" val="45937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74E87-3B19-488B-A24C-6F42FFFA81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4"/>
            <a:ext cx="11873779" cy="5561125"/>
          </a:xfrm>
        </p:spPr>
        <p:txBody>
          <a:bodyPr>
            <a:normAutofit/>
          </a:bodyPr>
          <a:lstStyle/>
          <a:p>
            <a:r>
              <a:rPr lang="en-US" sz="3300" dirty="0"/>
              <a:t>You can </a:t>
            </a:r>
            <a:r>
              <a:rPr lang="en-US" sz="3300" dirty="0" smtClean="0"/>
              <a:t>define </a:t>
            </a:r>
            <a:r>
              <a:rPr lang="en-US" sz="3300" dirty="0"/>
              <a:t>Controller-specific Exception Handlers</a:t>
            </a:r>
          </a:p>
          <a:p>
            <a:pPr lvl="1"/>
            <a:r>
              <a:rPr lang="en-US" sz="3100" dirty="0" smtClean="0"/>
              <a:t>Annotated </a:t>
            </a:r>
            <a:r>
              <a:rPr lang="en-US" sz="3100" dirty="0"/>
              <a:t>with </a:t>
            </a:r>
            <a:r>
              <a:rPr lang="en-US" sz="3100" b="1" dirty="0">
                <a:solidFill>
                  <a:schemeClr val="bg1"/>
                </a:solidFill>
              </a:rPr>
              <a:t>@ExceptionHandler </a:t>
            </a:r>
            <a:r>
              <a:rPr lang="en-US" sz="3100" dirty="0"/>
              <a:t>annotation</a:t>
            </a:r>
          </a:p>
          <a:p>
            <a:pPr lvl="1"/>
            <a:r>
              <a:rPr lang="en-US" sz="3100" dirty="0"/>
              <a:t>They work </a:t>
            </a:r>
            <a:r>
              <a:rPr lang="en-US" sz="3100" b="1" dirty="0">
                <a:solidFill>
                  <a:schemeClr val="bg1"/>
                </a:solidFill>
              </a:rPr>
              <a:t>only</a:t>
            </a:r>
            <a:r>
              <a:rPr lang="en-US" sz="3100" dirty="0"/>
              <a:t> for the </a:t>
            </a:r>
            <a:r>
              <a:rPr lang="en-US" sz="3100" b="1" dirty="0">
                <a:solidFill>
                  <a:schemeClr val="bg1"/>
                </a:solidFill>
              </a:rPr>
              <a:t>Controller</a:t>
            </a:r>
            <a:r>
              <a:rPr lang="en-US" sz="3100" dirty="0"/>
              <a:t> they are defined in</a:t>
            </a:r>
          </a:p>
          <a:p>
            <a:pPr lvl="1"/>
            <a:r>
              <a:rPr lang="en-US" sz="3100" dirty="0"/>
              <a:t>Can be annotated with </a:t>
            </a:r>
            <a:r>
              <a:rPr lang="en-US" sz="3100" b="1" dirty="0">
                <a:solidFill>
                  <a:schemeClr val="bg1"/>
                </a:solidFill>
              </a:rPr>
              <a:t>@ResponseStatus </a:t>
            </a:r>
            <a:r>
              <a:rPr lang="en-US" sz="3100" dirty="0"/>
              <a:t>to convert HTTP status</a:t>
            </a:r>
          </a:p>
          <a:p>
            <a:pPr lvl="1"/>
            <a:r>
              <a:rPr lang="en-US" sz="3100" dirty="0"/>
              <a:t>Can accept the </a:t>
            </a:r>
            <a:r>
              <a:rPr lang="en-US" sz="3100" b="1" dirty="0">
                <a:solidFill>
                  <a:schemeClr val="bg1"/>
                </a:solidFill>
              </a:rPr>
              <a:t>caught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</a:rPr>
              <a:t>exception</a:t>
            </a:r>
            <a:r>
              <a:rPr lang="en-US" sz="3100" dirty="0"/>
              <a:t> as a </a:t>
            </a:r>
            <a:r>
              <a:rPr lang="en-US" sz="3100" b="1" dirty="0">
                <a:solidFill>
                  <a:schemeClr val="bg1"/>
                </a:solidFill>
              </a:rPr>
              <a:t>parameter</a:t>
            </a:r>
          </a:p>
          <a:p>
            <a:pPr lvl="1"/>
            <a:r>
              <a:rPr lang="en-US" sz="3100" dirty="0"/>
              <a:t>Can return </a:t>
            </a:r>
            <a:r>
              <a:rPr lang="en-US" sz="3100" b="1" dirty="0">
                <a:solidFill>
                  <a:schemeClr val="bg1"/>
                </a:solidFill>
              </a:rPr>
              <a:t>ModelAndView</a:t>
            </a:r>
            <a:r>
              <a:rPr lang="en-US" sz="3100" dirty="0"/>
              <a:t> or </a:t>
            </a:r>
            <a:r>
              <a:rPr lang="en-US" sz="3100" b="1" dirty="0">
                <a:solidFill>
                  <a:schemeClr val="bg1"/>
                </a:solidFill>
              </a:rPr>
              <a:t>String</a:t>
            </a:r>
            <a:r>
              <a:rPr lang="en-US" sz="3100" dirty="0"/>
              <a:t> (view name)</a:t>
            </a:r>
          </a:p>
          <a:p>
            <a:pPr lvl="1"/>
            <a:r>
              <a:rPr lang="en-US" dirty="0"/>
              <a:t>Can catch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exception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9058D7-7206-4413-B2BE-2A81722B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91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81674D-4175-4FE2-AB71-DC82EBFB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3DAB71-D680-4BB0-A980-29CA11FE4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78938"/>
            <a:ext cx="10661400" cy="2919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@ExceptionHandler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PersistenceException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.class,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TransactionException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.class})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handleDbExceptions(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DatabaseException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ModelAndView modelAndView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modelAndView.addObject("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", e.getMessage());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return modelAndView;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2AD41F-C529-4CF9-A56F-3AFDC90FC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1" y="4426044"/>
            <a:ext cx="10661399" cy="23396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&lt;head&gt;...&lt;/head&gt;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&lt;h1&gt;An error occurred while processing your request!&lt;/h1&gt;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&lt;p th:text="|Error: ${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}|"&gt;&lt;/p&gt;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&lt;/body&gt;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CEBFD-C994-4194-A8AD-98F72F6D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00" y="3950594"/>
            <a:ext cx="7296150" cy="1104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D665C48-02E6-459C-B3A3-9C03B62C8D5A}"/>
              </a:ext>
            </a:extLst>
          </p:cNvPr>
          <p:cNvSpPr/>
          <p:nvPr/>
        </p:nvSpPr>
        <p:spPr bwMode="auto">
          <a:xfrm>
            <a:off x="9919305" y="2484000"/>
            <a:ext cx="1625394" cy="913982"/>
          </a:xfrm>
          <a:prstGeom prst="wedgeRoundRectCallout">
            <a:avLst>
              <a:gd name="adj1" fmla="val -61524"/>
              <a:gd name="adj2" fmla="val -478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Exception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159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99498E-C269-42DB-8946-552FE68082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/>
              <a:t>Handler methods have </a:t>
            </a:r>
            <a:r>
              <a:rPr lang="en-US" b="1" noProof="1">
                <a:solidFill>
                  <a:schemeClr val="bg1"/>
                </a:solidFill>
              </a:rPr>
              <a:t>flexible signatures</a:t>
            </a:r>
          </a:p>
          <a:p>
            <a:pPr lvl="1"/>
            <a:r>
              <a:rPr lang="en-US" noProof="1"/>
              <a:t>You can pass in servlet-related objects as parameters</a:t>
            </a:r>
          </a:p>
          <a:p>
            <a:pPr lvl="2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HttpServletRequest</a:t>
            </a:r>
          </a:p>
          <a:p>
            <a:pPr lvl="2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HttpServletResponse</a:t>
            </a:r>
            <a:endParaRPr lang="en-US" b="1" noProof="1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HttpSession</a:t>
            </a:r>
            <a:endParaRPr lang="en-US" noProof="1"/>
          </a:p>
          <a:p>
            <a:pPr lvl="2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Principal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94E234-409B-4686-8A3F-40A21A80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608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99498E-C269-42DB-8946-552FE68082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The </a:t>
            </a:r>
            <a:r>
              <a:rPr lang="en-US" b="1" noProof="1">
                <a:solidFill>
                  <a:schemeClr val="bg1"/>
                </a:solidFill>
              </a:rPr>
              <a:t>Model</a:t>
            </a:r>
            <a:r>
              <a:rPr lang="en-US" noProof="1"/>
              <a:t> or </a:t>
            </a:r>
            <a:r>
              <a:rPr lang="en-US" b="1" noProof="1">
                <a:solidFill>
                  <a:schemeClr val="bg1"/>
                </a:solidFill>
              </a:rPr>
              <a:t>ModelAndView</a:t>
            </a:r>
            <a:r>
              <a:rPr lang="en-US" noProof="1"/>
              <a:t> cannot be a </a:t>
            </a:r>
            <a:r>
              <a:rPr lang="en-US" noProof="1" smtClean="0"/>
              <a:t/>
            </a:r>
            <a:br>
              <a:rPr lang="en-US" noProof="1" smtClean="0"/>
            </a:br>
            <a:r>
              <a:rPr lang="en-US" noProof="1" smtClean="0"/>
              <a:t>parameter </a:t>
            </a:r>
            <a:r>
              <a:rPr lang="en-US" noProof="1"/>
              <a:t>though</a:t>
            </a:r>
          </a:p>
          <a:p>
            <a:pPr lvl="1"/>
            <a:r>
              <a:rPr lang="en-US" noProof="1"/>
              <a:t>Instead of passing it, you have to setup it inside the method</a:t>
            </a:r>
          </a:p>
          <a:p>
            <a:pPr lvl="1"/>
            <a:r>
              <a:rPr lang="en-US" noProof="1"/>
              <a:t>Nevertheless, this is not an issue because the </a:t>
            </a:r>
            <a:r>
              <a:rPr lang="en-US" b="1" noProof="1" smtClean="0">
                <a:solidFill>
                  <a:schemeClr val="bg1"/>
                </a:solidFill>
              </a:rPr>
              <a:t>IoC</a:t>
            </a:r>
            <a:r>
              <a:rPr lang="en-US" noProof="1" smtClean="0"/>
              <a:t> </a:t>
            </a:r>
            <a:r>
              <a:rPr lang="en-US" b="1" noProof="1">
                <a:solidFill>
                  <a:schemeClr val="bg1"/>
                </a:solidFill>
              </a:rPr>
              <a:t>container</a:t>
            </a:r>
            <a:r>
              <a:rPr lang="en-US" noProof="1"/>
              <a:t> </a:t>
            </a:r>
            <a:r>
              <a:rPr lang="en-US" noProof="1" smtClean="0"/>
              <a:t>would </a:t>
            </a:r>
            <a:r>
              <a:rPr lang="en-US" noProof="1"/>
              <a:t>have done the same (pass </a:t>
            </a:r>
            <a:r>
              <a:rPr lang="en-US" noProof="1" smtClean="0"/>
              <a:t>an </a:t>
            </a:r>
            <a:r>
              <a:rPr lang="en-US" b="1" noProof="1" smtClean="0">
                <a:solidFill>
                  <a:schemeClr val="bg1"/>
                </a:solidFill>
              </a:rPr>
              <a:t>empty </a:t>
            </a:r>
            <a:r>
              <a:rPr lang="en-US" b="1" noProof="1">
                <a:solidFill>
                  <a:schemeClr val="bg1"/>
                </a:solidFill>
              </a:rPr>
              <a:t>instance</a:t>
            </a:r>
            <a:r>
              <a:rPr lang="en-US" noProof="1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94E234-409B-4686-8A3F-40A21A80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35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dirty="0"/>
              <a:t>Error Handling</a:t>
            </a:r>
            <a:endParaRPr lang="bg-BG" dirty="0"/>
          </a:p>
          <a:p>
            <a:pPr>
              <a:lnSpc>
                <a:spcPts val="4000"/>
              </a:lnSpc>
            </a:pPr>
            <a:r>
              <a:rPr lang="en-US" dirty="0"/>
              <a:t>Exception Responses</a:t>
            </a:r>
            <a:endParaRPr lang="bg-BG" dirty="0"/>
          </a:p>
          <a:p>
            <a:pPr>
              <a:lnSpc>
                <a:spcPts val="4000"/>
              </a:lnSpc>
            </a:pPr>
            <a:r>
              <a:rPr lang="en-US" dirty="0"/>
              <a:t>Controller-based Exception Handling</a:t>
            </a:r>
          </a:p>
          <a:p>
            <a:pPr marL="933139" lvl="1" indent="-457200">
              <a:lnSpc>
                <a:spcPts val="4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ExceptionHandler</a:t>
            </a:r>
          </a:p>
          <a:p>
            <a:pPr>
              <a:lnSpc>
                <a:spcPts val="4000"/>
              </a:lnSpc>
            </a:pPr>
            <a:r>
              <a:rPr lang="en-US" dirty="0"/>
              <a:t>Global Application Exception Handling</a:t>
            </a:r>
          </a:p>
          <a:p>
            <a:pPr marL="933139" lvl="1" indent="-457200">
              <a:lnSpc>
                <a:spcPts val="4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 smtClean="0">
                <a:solidFill>
                  <a:schemeClr val="bg1"/>
                </a:solidFill>
              </a:rPr>
              <a:t>ControllerAdvice</a:t>
            </a:r>
            <a:endParaRPr lang="en-US" b="1" noProof="1">
              <a:solidFill>
                <a:schemeClr val="bg1"/>
              </a:solidFill>
            </a:endParaRPr>
          </a:p>
          <a:p>
            <a:pPr>
              <a:lnSpc>
                <a:spcPts val="4000"/>
              </a:lnSpc>
            </a:pPr>
            <a:r>
              <a:rPr lang="en-US" dirty="0"/>
              <a:t>Exception techniques use cases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37B998-8AED-42BA-9D8F-2D04979378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It is not a good practice for full error </a:t>
            </a:r>
            <a:r>
              <a:rPr lang="en-US" sz="3200" b="1" dirty="0" err="1">
                <a:solidFill>
                  <a:schemeClr val="bg1"/>
                </a:solidFill>
              </a:rPr>
              <a:t>stacktraces</a:t>
            </a:r>
            <a:r>
              <a:rPr lang="en-US" sz="3200" dirty="0"/>
              <a:t> to be exposed</a:t>
            </a:r>
          </a:p>
          <a:p>
            <a:pPr lvl="1"/>
            <a:r>
              <a:rPr lang="en-US" dirty="0"/>
              <a:t>Your users </a:t>
            </a:r>
            <a:r>
              <a:rPr lang="en-US" dirty="0" smtClean="0"/>
              <a:t>don't </a:t>
            </a:r>
            <a:r>
              <a:rPr lang="en-US" dirty="0"/>
              <a:t>need to see ugly exception web-pages</a:t>
            </a:r>
          </a:p>
          <a:p>
            <a:pPr lvl="1"/>
            <a:r>
              <a:rPr lang="en-US" dirty="0"/>
              <a:t>You may even have security policies which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strictly forbid </a:t>
            </a:r>
            <a:r>
              <a:rPr lang="en-US" dirty="0"/>
              <a:t>any public exception info</a:t>
            </a:r>
          </a:p>
          <a:p>
            <a:pPr lvl="1"/>
            <a:r>
              <a:rPr lang="en-US" dirty="0"/>
              <a:t>Hide as</a:t>
            </a:r>
            <a:r>
              <a:rPr lang="en-US" b="1" dirty="0">
                <a:solidFill>
                  <a:schemeClr val="bg1"/>
                </a:solidFill>
              </a:rPr>
              <a:t> much information </a:t>
            </a:r>
            <a:r>
              <a:rPr lang="en-US" dirty="0"/>
              <a:t>as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and</a:t>
            </a:r>
            <a:br>
              <a:rPr lang="en-US" dirty="0"/>
            </a:br>
            <a:r>
              <a:rPr lang="en-US" dirty="0"/>
              <a:t>present </a:t>
            </a:r>
            <a:r>
              <a:rPr lang="en-US" b="1" dirty="0">
                <a:solidFill>
                  <a:schemeClr val="bg1"/>
                </a:solidFill>
              </a:rPr>
              <a:t>User-friendly </a:t>
            </a:r>
            <a:r>
              <a:rPr lang="en-US" dirty="0"/>
              <a:t>error pages</a:t>
            </a:r>
          </a:p>
          <a:p>
            <a:pPr lvl="1"/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purposes you may view details</a:t>
            </a:r>
          </a:p>
          <a:p>
            <a:pPr lvl="2"/>
            <a:r>
              <a:rPr lang="en-US" dirty="0"/>
              <a:t>This may need an </a:t>
            </a:r>
            <a:r>
              <a:rPr lang="en-US" b="1" dirty="0">
                <a:solidFill>
                  <a:schemeClr val="bg1"/>
                </a:solidFill>
              </a:rPr>
              <a:t>environment</a:t>
            </a:r>
            <a:r>
              <a:rPr lang="en-US" dirty="0"/>
              <a:t> setup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077F8-5EE4-4072-940C-938FE99A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43AEA2-9D3A-4D5E-BA23-68594B95C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408" y="2684206"/>
            <a:ext cx="3544216" cy="371298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09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381000" y="4704825"/>
            <a:ext cx="11294999" cy="768084"/>
          </a:xfrm>
        </p:spPr>
        <p:txBody>
          <a:bodyPr/>
          <a:lstStyle/>
          <a:p>
            <a:r>
              <a:rPr lang="en-US" dirty="0"/>
              <a:t>Global Application Exception Handling</a:t>
            </a:r>
          </a:p>
        </p:txBody>
      </p:sp>
      <p:pic>
        <p:nvPicPr>
          <p:cNvPr id="10" name="Graphic 9" descr="Game controller">
            <a:extLst>
              <a:ext uri="{FF2B5EF4-FFF2-40B4-BE49-F238E27FC236}">
                <a16:creationId xmlns:a16="http://schemas.microsoft.com/office/drawing/2014/main" id="{3AA0E768-F059-47F4-AC35-D3CD92F7A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55296" y="1604793"/>
            <a:ext cx="2281407" cy="2281407"/>
          </a:xfrm>
          <a:prstGeom prst="rect">
            <a:avLst/>
          </a:prstGeom>
        </p:spPr>
      </p:pic>
      <p:pic>
        <p:nvPicPr>
          <p:cNvPr id="12" name="Graphic 11" descr="Single gear">
            <a:extLst>
              <a:ext uri="{FF2B5EF4-FFF2-40B4-BE49-F238E27FC236}">
                <a16:creationId xmlns:a16="http://schemas.microsoft.com/office/drawing/2014/main" id="{5F1B4ED3-B435-4825-A6F9-162CE13CEC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316792" y="786168"/>
            <a:ext cx="1558413" cy="1558413"/>
          </a:xfrm>
          <a:prstGeom prst="rect">
            <a:avLst/>
          </a:prstGeom>
        </p:spPr>
      </p:pic>
      <p:pic>
        <p:nvPicPr>
          <p:cNvPr id="14" name="Graphic 13" descr="Hourglass">
            <a:extLst>
              <a:ext uri="{FF2B5EF4-FFF2-40B4-BE49-F238E27FC236}">
                <a16:creationId xmlns:a16="http://schemas.microsoft.com/office/drawing/2014/main" id="{17B0A061-FF74-4483-99E3-AA705C7110EC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015698" y="2278148"/>
            <a:ext cx="927566" cy="927566"/>
          </a:xfrm>
          <a:prstGeom prst="rect">
            <a:avLst/>
          </a:prstGeom>
        </p:spPr>
      </p:pic>
      <p:pic>
        <p:nvPicPr>
          <p:cNvPr id="15" name="Graphic 14" descr="Single gear">
            <a:extLst>
              <a:ext uri="{FF2B5EF4-FFF2-40B4-BE49-F238E27FC236}">
                <a16:creationId xmlns:a16="http://schemas.microsoft.com/office/drawing/2014/main" id="{633CA4FD-7FD2-407F-9440-CBF5ED376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562271" y="1232174"/>
            <a:ext cx="1140703" cy="1140703"/>
          </a:xfrm>
          <a:prstGeom prst="rect">
            <a:avLst/>
          </a:prstGeom>
        </p:spPr>
      </p:pic>
      <p:pic>
        <p:nvPicPr>
          <p:cNvPr id="16" name="Graphic 15" descr="Single gear">
            <a:extLst>
              <a:ext uri="{FF2B5EF4-FFF2-40B4-BE49-F238E27FC236}">
                <a16:creationId xmlns:a16="http://schemas.microsoft.com/office/drawing/2014/main" id="{72CB3FC1-F097-448B-BE84-53B97804CC9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489028" y="1275855"/>
            <a:ext cx="1053340" cy="1053340"/>
          </a:xfrm>
          <a:prstGeom prst="rect">
            <a:avLst/>
          </a:prstGeom>
        </p:spPr>
      </p:pic>
      <p:pic>
        <p:nvPicPr>
          <p:cNvPr id="17" name="Graphic 16" descr="Single gear">
            <a:extLst>
              <a:ext uri="{FF2B5EF4-FFF2-40B4-BE49-F238E27FC236}">
                <a16:creationId xmlns:a16="http://schemas.microsoft.com/office/drawing/2014/main" id="{DE10D1EF-1105-492F-B670-7B327EFBF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316791" y="2998293"/>
            <a:ext cx="1558413" cy="1558413"/>
          </a:xfrm>
          <a:prstGeom prst="rect">
            <a:avLst/>
          </a:prstGeom>
        </p:spPr>
      </p:pic>
      <p:pic>
        <p:nvPicPr>
          <p:cNvPr id="18" name="Graphic 17" descr="Hourglass">
            <a:extLst>
              <a:ext uri="{FF2B5EF4-FFF2-40B4-BE49-F238E27FC236}">
                <a16:creationId xmlns:a16="http://schemas.microsoft.com/office/drawing/2014/main" id="{A59B537B-A601-44D6-B195-714F5E5D1CD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262849" y="2278148"/>
            <a:ext cx="927566" cy="92756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ControllerAdvice</a:t>
            </a:r>
            <a:r>
              <a:rPr lang="en-US" dirty="0"/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263231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872E7-BACB-4B47-AEC2-23308E63D8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There is a way to achieve Global exception handling in Spring</a:t>
            </a:r>
          </a:p>
          <a:p>
            <a:pPr lvl="1"/>
            <a:r>
              <a:rPr lang="en-US" noProof="1"/>
              <a:t>This is done through the</a:t>
            </a:r>
            <a:r>
              <a:rPr lang="en-US" b="1" noProof="1">
                <a:solidFill>
                  <a:schemeClr val="bg1"/>
                </a:solidFill>
              </a:rPr>
              <a:t> @ControllerAdvise </a:t>
            </a:r>
            <a:r>
              <a:rPr lang="en-US" noProof="1"/>
              <a:t>annotation</a:t>
            </a:r>
          </a:p>
          <a:p>
            <a:r>
              <a:rPr lang="en-US" noProof="1"/>
              <a:t>Any class annotated with </a:t>
            </a:r>
            <a:r>
              <a:rPr lang="en-US" b="1" noProof="1">
                <a:solidFill>
                  <a:schemeClr val="bg1"/>
                </a:solidFill>
              </a:rPr>
              <a:t>@ControllerAdvise </a:t>
            </a:r>
            <a:r>
              <a:rPr lang="en-US" noProof="1"/>
              <a:t>turns into an </a:t>
            </a:r>
            <a:br>
              <a:rPr lang="en-US" noProof="1"/>
            </a:br>
            <a:r>
              <a:rPr lang="en-US" b="1" noProof="1">
                <a:solidFill>
                  <a:schemeClr val="bg1"/>
                </a:solidFill>
              </a:rPr>
              <a:t>interceptor-like</a:t>
            </a:r>
            <a:r>
              <a:rPr lang="en-US" noProof="1"/>
              <a:t> controller:</a:t>
            </a:r>
          </a:p>
          <a:p>
            <a:pPr lvl="1"/>
            <a:r>
              <a:rPr lang="en-US" noProof="1"/>
              <a:t>Enables </a:t>
            </a:r>
            <a:r>
              <a:rPr lang="en-US" b="1" noProof="1">
                <a:solidFill>
                  <a:schemeClr val="bg1"/>
                </a:solidFill>
              </a:rPr>
              <a:t>global exception handling</a:t>
            </a:r>
          </a:p>
          <a:p>
            <a:pPr lvl="1"/>
            <a:r>
              <a:rPr lang="en-US" noProof="1"/>
              <a:t>Enables </a:t>
            </a:r>
            <a:r>
              <a:rPr lang="en-US" b="1" noProof="1">
                <a:solidFill>
                  <a:schemeClr val="bg1"/>
                </a:solidFill>
              </a:rPr>
              <a:t>model enhancement </a:t>
            </a:r>
            <a:r>
              <a:rPr lang="en-US" noProof="1" smtClean="0"/>
              <a:t>methods</a:t>
            </a:r>
            <a:endParaRPr lang="en-US" noProof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FEA912-1CD0-412E-B9A6-21CBA761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Exception Handling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F75C502-ADF3-4B29-96C8-A841B57A0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669133" y="3607277"/>
            <a:ext cx="2716622" cy="243833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21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D5BF99-67B4-4778-841B-2E7C3ECBED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ControllerAdvice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classes you still use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ExceptionHandler</a:t>
            </a:r>
          </a:p>
          <a:p>
            <a:pPr lvl="1"/>
            <a:r>
              <a:rPr lang="en-US" dirty="0"/>
              <a:t>However, this time it refers to the whole application</a:t>
            </a:r>
          </a:p>
          <a:p>
            <a:pPr lvl="1"/>
            <a:r>
              <a:rPr lang="en-US" dirty="0"/>
              <a:t>The error handling is not limited only to a specific controller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2561F8-0E4D-4F4E-AAB1-C875D3A6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Exception Handling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6A35C-BBBC-44DE-BCA2-5E472DB8B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79" y="3171105"/>
            <a:ext cx="115200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@ControllerAdvice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GlobalExceptionHandler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@ExceptionHandler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({TransactionException.class, PersistenceException.class})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public ModelAndView handleDatabaseErrors(DatabaseException 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ModelAndView modelAndView = new ModelAndView("index");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modelAndView.addObject("message", e.getMessage());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modelAndView.addObject("stack", {...}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Formatted Stack Trace */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return modelAndView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 }}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079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C56AD-819D-42D8-8446-824F10B42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RESTful requests </a:t>
            </a:r>
            <a:r>
              <a:rPr lang="en-US" sz="3400" dirty="0"/>
              <a:t>may also generate unexpected exceptions</a:t>
            </a:r>
          </a:p>
          <a:p>
            <a:pPr lvl="1"/>
            <a:r>
              <a:rPr lang="en-US" sz="3200" dirty="0"/>
              <a:t>HTTP Error response codes are a good choice</a:t>
            </a:r>
          </a:p>
          <a:p>
            <a:pPr lvl="1"/>
            <a:r>
              <a:rPr lang="en-US" sz="3200" dirty="0"/>
              <a:t>However sometimes you might need more than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just </a:t>
            </a:r>
            <a:r>
              <a:rPr lang="en-US" sz="3200" dirty="0"/>
              <a:t>a status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Customized Error Object</a:t>
            </a:r>
            <a:r>
              <a:rPr lang="en-US" sz="3000" dirty="0"/>
              <a:t>, which can be presented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on </a:t>
            </a:r>
            <a:r>
              <a:rPr lang="en-US" sz="3000" dirty="0"/>
              <a:t>the Client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Limited Information </a:t>
            </a:r>
            <a:r>
              <a:rPr lang="en-US" sz="3000" dirty="0"/>
              <a:t>returned to the Client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F2B209-38BD-4585-B414-FB49F4CB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Exception Handling (REST)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431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C56AD-819D-42D8-8446-824F10B42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 smtClean="0"/>
              <a:t>You can customize the </a:t>
            </a:r>
            <a:r>
              <a:rPr lang="en-US" sz="3400" b="1" dirty="0" smtClean="0">
                <a:solidFill>
                  <a:schemeClr val="bg1"/>
                </a:solidFill>
              </a:rPr>
              <a:t>Error Response </a:t>
            </a:r>
            <a:r>
              <a:rPr lang="en-US" sz="3400" dirty="0" smtClean="0"/>
              <a:t>by introducing a class</a:t>
            </a:r>
          </a:p>
          <a:p>
            <a:pPr lvl="1"/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bg1"/>
                </a:solidFill>
              </a:rPr>
              <a:t>Error Handler </a:t>
            </a:r>
            <a:r>
              <a:rPr lang="en-US" sz="3200" dirty="0" smtClean="0"/>
              <a:t>itself remains the same as in casual web apps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F2B209-38BD-4585-B414-FB49F4CB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Exception Handling (REST)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2BD1FE-1973-4183-A8CE-1329ECC87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00" y="2889000"/>
            <a:ext cx="76500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class ErrorInfo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public final String url;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public final String ex;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public ErrorInfo(String url, Exception ex)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this.url = url;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this.ex = ex.getLocalizedMessage();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876535-BE01-4686-AA62-5EA3612036C1}"/>
              </a:ext>
            </a:extLst>
          </p:cNvPr>
          <p:cNvGrpSpPr/>
          <p:nvPr/>
        </p:nvGrpSpPr>
        <p:grpSpPr>
          <a:xfrm>
            <a:off x="9093403" y="3027280"/>
            <a:ext cx="2659627" cy="2659627"/>
            <a:chOff x="8165689" y="1123725"/>
            <a:chExt cx="2659627" cy="2659627"/>
          </a:xfrm>
        </p:grpSpPr>
        <p:pic>
          <p:nvPicPr>
            <p:cNvPr id="8" name="Graphic 9" descr="Cloud Computing">
              <a:extLst>
                <a:ext uri="{FF2B5EF4-FFF2-40B4-BE49-F238E27FC236}">
                  <a16:creationId xmlns:a16="http://schemas.microsoft.com/office/drawing/2014/main" id="{ADB99E3E-96CA-4043-AFD5-31AA83E6D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165689" y="1123725"/>
              <a:ext cx="2659627" cy="2659627"/>
            </a:xfrm>
            <a:prstGeom prst="rect">
              <a:avLst/>
            </a:prstGeom>
          </p:spPr>
        </p:pic>
        <p:pic>
          <p:nvPicPr>
            <p:cNvPr id="9" name="Graphic 11" descr="Warning">
              <a:extLst>
                <a:ext uri="{FF2B5EF4-FFF2-40B4-BE49-F238E27FC236}">
                  <a16:creationId xmlns:a16="http://schemas.microsoft.com/office/drawing/2014/main" id="{68361117-C12B-44D1-A94C-1EC1482F8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696452" y="1521542"/>
              <a:ext cx="457200" cy="457200"/>
            </a:xfrm>
            <a:prstGeom prst="rect">
              <a:avLst/>
            </a:prstGeom>
          </p:spPr>
        </p:pic>
        <p:pic>
          <p:nvPicPr>
            <p:cNvPr id="10" name="Graphic 13" descr="Close">
              <a:extLst>
                <a:ext uri="{FF2B5EF4-FFF2-40B4-BE49-F238E27FC236}">
                  <a16:creationId xmlns:a16="http://schemas.microsoft.com/office/drawing/2014/main" id="{258175C2-04E0-47DA-BD1D-B46F9FF1D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8659760" y="2470411"/>
              <a:ext cx="710382" cy="710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749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31A086-497C-42E6-AD30-C3979952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Exception Handling (REST)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A078E3-3943-4BAD-8C50-A00010C51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6" y="1809000"/>
            <a:ext cx="11608305" cy="3630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@ControllerAdvice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GlobalRESTExceptionHandler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{</a:t>
            </a:r>
            <a:br>
              <a:rPr lang="en-US" sz="2200" b="1" noProof="1"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@ResponseStatus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(HttpStatus.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INTERNAL_SERVER_ERROR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@ExceptionHandler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({TransactionException.class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				PersistenceException.class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@ResponseBody ErrorInfo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handleRESTErrors(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HttpServletRequest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req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							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DbException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ErrorInfo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.getRequestURL(),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30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HandlerExceptionResolver</a:t>
            </a:r>
            <a:r>
              <a:rPr lang="en-US" dirty="0"/>
              <a:t> Interface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3766628" y="1839278"/>
            <a:ext cx="4871871" cy="726923"/>
          </a:xfrm>
          <a:prstGeom prst="rect">
            <a:avLst/>
          </a:prstGeom>
          <a:solidFill>
            <a:schemeClr val="accent2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300" b="1" dirty="0" err="1" smtClean="0">
                <a:solidFill>
                  <a:schemeClr val="bg2"/>
                </a:solidFill>
              </a:rPr>
              <a:t>HandlerExceptionResolver</a:t>
            </a:r>
            <a:endParaRPr lang="en-US" sz="33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679437" y="4194000"/>
            <a:ext cx="5297138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</a:rPr>
              <a:t>DefaultHandlerExceptionResolver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3486000" y="5274000"/>
            <a:ext cx="549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chemeClr val="bg2"/>
                </a:solidFill>
              </a:rPr>
              <a:t>ResponseHandlerExceptionResolver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6411000" y="4194000"/>
            <a:ext cx="549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chemeClr val="bg2"/>
                </a:solidFill>
              </a:rPr>
              <a:t>SimpleMappingExceptionResolver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Elbow Connector 22"/>
          <p:cNvCxnSpPr/>
          <p:nvPr/>
        </p:nvCxnSpPr>
        <p:spPr>
          <a:xfrm rot="5400000" flipH="1" flipV="1">
            <a:off x="3760389" y="2818811"/>
            <a:ext cx="1485000" cy="1090628"/>
          </a:xfrm>
          <a:prstGeom prst="bentConnector3">
            <a:avLst/>
          </a:prstGeom>
          <a:ln w="38100" cap="sq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V="1">
            <a:off x="7079305" y="2872132"/>
            <a:ext cx="1450549" cy="1018436"/>
          </a:xfrm>
          <a:prstGeom prst="bentConnector3">
            <a:avLst/>
          </a:prstGeom>
          <a:ln w="38100" cap="sq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6160780" y="2656075"/>
            <a:ext cx="22005" cy="24841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33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What to Use When?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Exception </a:t>
            </a:r>
            <a:r>
              <a:rPr lang="en-US" dirty="0" smtClean="0"/>
              <a:t>Techniques Use Cases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224000"/>
            <a:ext cx="2430000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5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FD3AC-4BEE-455C-ADD6-D105DC40C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noProof="1"/>
              <a:t>Spring offers </a:t>
            </a:r>
            <a:r>
              <a:rPr lang="en-US" sz="3400" b="1" noProof="1">
                <a:solidFill>
                  <a:schemeClr val="bg1"/>
                </a:solidFill>
              </a:rPr>
              <a:t>many</a:t>
            </a:r>
            <a:r>
              <a:rPr lang="en-US" sz="3400" noProof="1"/>
              <a:t> choices, when it comes </a:t>
            </a:r>
            <a:r>
              <a:rPr lang="en-US" sz="3400" noProof="1" smtClean="0"/>
              <a:t/>
            </a:r>
            <a:br>
              <a:rPr lang="en-US" sz="3400" noProof="1" smtClean="0"/>
            </a:br>
            <a:r>
              <a:rPr lang="en-US" sz="3400" noProof="1" smtClean="0"/>
              <a:t>to </a:t>
            </a:r>
            <a:r>
              <a:rPr lang="en-US" sz="3400" b="1" noProof="1">
                <a:solidFill>
                  <a:schemeClr val="bg1"/>
                </a:solidFill>
              </a:rPr>
              <a:t>error</a:t>
            </a:r>
            <a:r>
              <a:rPr lang="en-US" sz="3400" noProof="1"/>
              <a:t> </a:t>
            </a:r>
            <a:r>
              <a:rPr lang="en-US" sz="3400" noProof="1" smtClean="0"/>
              <a:t>handling</a:t>
            </a:r>
          </a:p>
          <a:p>
            <a:r>
              <a:rPr lang="en-US" dirty="0"/>
              <a:t>Be </a:t>
            </a:r>
            <a:r>
              <a:rPr lang="en-US" b="1" dirty="0">
                <a:solidFill>
                  <a:schemeClr val="bg1"/>
                </a:solidFill>
              </a:rPr>
              <a:t>careful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mixing</a:t>
            </a:r>
            <a:r>
              <a:rPr lang="en-US" dirty="0"/>
              <a:t> too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dirty="0"/>
              <a:t> of these</a:t>
            </a:r>
          </a:p>
          <a:p>
            <a:pPr lvl="1"/>
            <a:r>
              <a:rPr lang="en-US" dirty="0"/>
              <a:t>You may not get the behavior you </a:t>
            </a:r>
            <a:r>
              <a:rPr lang="en-US" dirty="0" smtClean="0"/>
              <a:t>wanted</a:t>
            </a:r>
            <a:endParaRPr lang="en-US" sz="3400" noProof="1" smtClean="0"/>
          </a:p>
          <a:p>
            <a:r>
              <a:rPr lang="en-US" sz="3400" noProof="1" smtClean="0"/>
              <a:t>There are some semantics, that should be </a:t>
            </a:r>
            <a:br>
              <a:rPr lang="en-US" sz="3400" noProof="1" smtClean="0"/>
            </a:br>
            <a:r>
              <a:rPr lang="en-US" sz="3400" noProof="1" smtClean="0"/>
              <a:t>followed, though</a:t>
            </a:r>
          </a:p>
          <a:p>
            <a:r>
              <a:rPr lang="en-US" dirty="0" smtClean="0"/>
              <a:t>If </a:t>
            </a:r>
            <a:r>
              <a:rPr lang="en-US" dirty="0"/>
              <a:t>you have a preference for </a:t>
            </a:r>
            <a:r>
              <a:rPr lang="en-US" b="1" dirty="0">
                <a:solidFill>
                  <a:schemeClr val="bg1"/>
                </a:solidFill>
              </a:rPr>
              <a:t>XML configuration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dirty="0" smtClean="0"/>
              <a:t>or </a:t>
            </a:r>
            <a:r>
              <a:rPr lang="en-US" b="1" dirty="0">
                <a:solidFill>
                  <a:schemeClr val="bg1"/>
                </a:solidFill>
              </a:rPr>
              <a:t>Annotations</a:t>
            </a:r>
            <a:r>
              <a:rPr lang="en-US" dirty="0"/>
              <a:t>, that’s fine </a:t>
            </a:r>
            <a:r>
              <a:rPr lang="en-US" dirty="0" smtClean="0"/>
              <a:t>too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FFB037-AE51-4793-8692-C1A917A3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Use When?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590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>
                <a:solidFill>
                  <a:schemeClr val="bg1"/>
                </a:solidFill>
              </a:rPr>
              <a:t>sli.do</a:t>
            </a:r>
            <a:r>
              <a:rPr lang="en-US" sz="6000" b="1"/>
              <a:t/>
            </a:r>
            <a:br>
              <a:rPr lang="en-US" sz="6000" b="1"/>
            </a:br>
            <a:r>
              <a:rPr lang="en-US" sz="11500" b="1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65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FD3AC-4BEE-455C-ADD6-D105DC40C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pPr marL="360363" lvl="1"/>
            <a:r>
              <a:rPr lang="en-US" sz="3400" noProof="1"/>
              <a:t>For custom exceptions</a:t>
            </a:r>
            <a:r>
              <a:rPr lang="en-US" sz="3400" noProof="1" smtClean="0"/>
              <a:t>, </a:t>
            </a:r>
            <a:r>
              <a:rPr lang="en-US" sz="3400" dirty="0"/>
              <a:t>consider adding</a:t>
            </a:r>
            <a:r>
              <a:rPr lang="en-US" sz="3400" noProof="1" smtClean="0"/>
              <a:t> </a:t>
            </a:r>
            <a:r>
              <a:rPr lang="en-US" sz="3400" b="1" noProof="1">
                <a:solidFill>
                  <a:schemeClr val="bg1"/>
                </a:solidFill>
              </a:rPr>
              <a:t>@</a:t>
            </a:r>
            <a:r>
              <a:rPr lang="en-US" sz="3400" b="1" noProof="1" smtClean="0">
                <a:solidFill>
                  <a:schemeClr val="bg1"/>
                </a:solidFill>
              </a:rPr>
              <a:t>ResponseStatus </a:t>
            </a:r>
            <a:r>
              <a:rPr lang="en-US" sz="3400" noProof="1" smtClean="0">
                <a:solidFill>
                  <a:schemeClr val="tx2"/>
                </a:solidFill>
              </a:rPr>
              <a:t>to them</a:t>
            </a:r>
          </a:p>
          <a:p>
            <a:pPr marL="360363" lvl="1"/>
            <a:r>
              <a:rPr lang="en-US" sz="3400" noProof="1"/>
              <a:t>For Controller-specific exceptions, </a:t>
            </a:r>
            <a:r>
              <a:rPr lang="en-US" sz="3400" b="1" noProof="1">
                <a:solidFill>
                  <a:schemeClr val="bg1"/>
                </a:solidFill>
              </a:rPr>
              <a:t>@ExceptionHandler </a:t>
            </a:r>
            <a:r>
              <a:rPr lang="en-US" sz="3400" noProof="1"/>
              <a:t>methods should be added alongside the </a:t>
            </a:r>
            <a:r>
              <a:rPr lang="en-US" sz="3400" noProof="1" smtClean="0"/>
              <a:t>actions</a:t>
            </a:r>
            <a:endParaRPr lang="en-US" sz="3400" noProof="1" smtClean="0">
              <a:solidFill>
                <a:schemeClr val="tx2"/>
              </a:solidFill>
            </a:endParaRPr>
          </a:p>
          <a:p>
            <a:r>
              <a:rPr lang="en-US" sz="3400" noProof="1" smtClean="0"/>
              <a:t>For all other </a:t>
            </a:r>
            <a:r>
              <a:rPr lang="en-US" sz="3400" noProof="1"/>
              <a:t>exceptions, </a:t>
            </a:r>
            <a:r>
              <a:rPr lang="en-US" sz="3400" b="1" noProof="1">
                <a:solidFill>
                  <a:schemeClr val="bg1"/>
                </a:solidFill>
              </a:rPr>
              <a:t>@ExceptionHandler </a:t>
            </a:r>
            <a:r>
              <a:rPr lang="en-US" sz="3400" noProof="1"/>
              <a:t>methods in </a:t>
            </a:r>
            <a:r>
              <a:rPr lang="en-US" sz="3400" b="1" noProof="1" smtClean="0">
                <a:solidFill>
                  <a:schemeClr val="bg1"/>
                </a:solidFill>
              </a:rPr>
              <a:t>@</a:t>
            </a:r>
            <a:r>
              <a:rPr lang="en-US" sz="3400" b="1" noProof="1">
                <a:solidFill>
                  <a:schemeClr val="bg1"/>
                </a:solidFill>
              </a:rPr>
              <a:t>ControllerAdvice </a:t>
            </a:r>
            <a:r>
              <a:rPr lang="en-US" sz="3400" noProof="1"/>
              <a:t>classes should be implemented </a:t>
            </a:r>
          </a:p>
          <a:p>
            <a:pPr lvl="1"/>
            <a:endParaRPr lang="en-US" sz="3400" noProof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FFB037-AE51-4793-8692-C1A917A3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000" noProof="1">
                <a:solidFill>
                  <a:schemeClr val="tx2"/>
                </a:solidFill>
              </a:rPr>
              <a:t>Exception techniques use cases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67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D1F61D-F2FD-467E-8D1A-3BEFF0B487B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54763" y="664709"/>
            <a:ext cx="3058759" cy="375489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279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355940"/>
            <a:ext cx="7766664" cy="5072147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noProof="1" smtClean="0">
                <a:solidFill>
                  <a:schemeClr val="bg1"/>
                </a:solidFill>
              </a:rPr>
              <a:t>Error </a:t>
            </a:r>
            <a:r>
              <a:rPr lang="en-US" sz="2800" b="1" noProof="1">
                <a:solidFill>
                  <a:schemeClr val="bg1"/>
                </a:solidFill>
              </a:rPr>
              <a:t>Handling </a:t>
            </a:r>
            <a:r>
              <a:rPr lang="en-US" sz="2800" noProof="1">
                <a:solidFill>
                  <a:schemeClr val="bg2"/>
                </a:solidFill>
              </a:rPr>
              <a:t>is essential</a:t>
            </a:r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bg2"/>
                </a:solidFill>
              </a:rPr>
              <a:t>Improves</a:t>
            </a:r>
            <a:r>
              <a:rPr lang="en-US" sz="2600" b="1" noProof="1">
                <a:solidFill>
                  <a:schemeClr val="bg1"/>
                </a:solidFill>
              </a:rPr>
              <a:t> User Experience</a:t>
            </a:r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bg2"/>
                </a:solidFill>
              </a:rPr>
              <a:t>Improves</a:t>
            </a:r>
            <a:r>
              <a:rPr lang="en-US" sz="2600" b="1" noProof="1">
                <a:solidFill>
                  <a:schemeClr val="bg1"/>
                </a:solidFill>
              </a:rPr>
              <a:t> Application maintenance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noProof="1">
                <a:solidFill>
                  <a:schemeClr val="bg1"/>
                </a:solidFill>
              </a:rPr>
              <a:t>Error Handling</a:t>
            </a:r>
            <a:r>
              <a:rPr lang="en-US" sz="2800" noProof="1">
                <a:solidFill>
                  <a:schemeClr val="bg1"/>
                </a:solidFill>
              </a:rPr>
              <a:t> </a:t>
            </a:r>
            <a:r>
              <a:rPr lang="en-US" sz="2800" noProof="1">
                <a:solidFill>
                  <a:schemeClr val="bg2"/>
                </a:solidFill>
              </a:rPr>
              <a:t>in</a:t>
            </a:r>
            <a:r>
              <a:rPr lang="en-US" sz="2800" noProof="1">
                <a:solidFill>
                  <a:schemeClr val="bg1"/>
                </a:solidFill>
              </a:rPr>
              <a:t> </a:t>
            </a:r>
            <a:r>
              <a:rPr lang="en-US" sz="2800" b="1" noProof="1">
                <a:solidFill>
                  <a:schemeClr val="bg1"/>
                </a:solidFill>
              </a:rPr>
              <a:t>Spring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600" b="1" noProof="1">
                <a:solidFill>
                  <a:schemeClr val="bg1"/>
                </a:solidFill>
              </a:rPr>
              <a:t>HTTP Error Response Status Codes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600" b="1" noProof="1">
                <a:solidFill>
                  <a:schemeClr val="bg1"/>
                </a:solidFill>
              </a:rPr>
              <a:t>@ExceptionHandler </a:t>
            </a:r>
            <a:r>
              <a:rPr lang="en-US" sz="2600" noProof="1">
                <a:solidFill>
                  <a:schemeClr val="bg2"/>
                </a:solidFill>
              </a:rPr>
              <a:t>methods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600" b="1" noProof="1">
                <a:solidFill>
                  <a:schemeClr val="bg1"/>
                </a:solidFill>
              </a:rPr>
              <a:t>@ControllerAdvice </a:t>
            </a:r>
            <a:r>
              <a:rPr lang="en-US" sz="2600" noProof="1">
                <a:solidFill>
                  <a:schemeClr val="bg2"/>
                </a:solidFill>
              </a:rPr>
              <a:t>global handlers</a:t>
            </a:r>
          </a:p>
          <a:p>
            <a:pPr>
              <a:lnSpc>
                <a:spcPct val="100000"/>
              </a:lnSpc>
            </a:pPr>
            <a:r>
              <a:rPr lang="en-US" sz="2800" noProof="1" smtClean="0">
                <a:solidFill>
                  <a:schemeClr val="bg2"/>
                </a:solidFill>
              </a:rPr>
              <a:t>Exception techniques use cases</a:t>
            </a:r>
            <a:endParaRPr lang="en-US" sz="2800" noProof="1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28CAF9FC-F1B6-4DB2-AD0A-F534F486F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70054" y="1297769"/>
            <a:ext cx="2451891" cy="245189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Anticipate! Detect! Resolve!</a:t>
            </a:r>
          </a:p>
        </p:txBody>
      </p:sp>
    </p:spTree>
    <p:extLst>
      <p:ext uri="{BB962C8B-B14F-4D97-AF65-F5344CB8AC3E}">
        <p14:creationId xmlns:p14="http://schemas.microsoft.com/office/powerpoint/2010/main" val="149475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02DA4B-24DB-493F-A684-8C629EA94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864000"/>
            <a:ext cx="10129234" cy="5940025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Error handling </a:t>
            </a:r>
            <a:r>
              <a:rPr lang="en-US" sz="3700" dirty="0"/>
              <a:t>refers to:</a:t>
            </a:r>
          </a:p>
          <a:p>
            <a:pPr lvl="1">
              <a:buClr>
                <a:schemeClr val="tx1"/>
              </a:buClr>
            </a:pPr>
            <a:r>
              <a:rPr lang="en-US" sz="3500" dirty="0"/>
              <a:t>The </a:t>
            </a:r>
            <a:r>
              <a:rPr lang="en-US" sz="3500" b="1" dirty="0">
                <a:solidFill>
                  <a:schemeClr val="bg1"/>
                </a:solidFill>
              </a:rPr>
              <a:t>anticipation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detection</a:t>
            </a:r>
            <a:r>
              <a:rPr lang="en-US" sz="3500" dirty="0"/>
              <a:t> and </a:t>
            </a:r>
            <a:r>
              <a:rPr lang="en-US" sz="3500" b="1" dirty="0" smtClean="0">
                <a:solidFill>
                  <a:schemeClr val="bg1"/>
                </a:solidFill>
              </a:rPr>
              <a:t>resolution</a:t>
            </a:r>
            <a:r>
              <a:rPr lang="en-US" sz="3500" dirty="0" smtClean="0"/>
              <a:t> </a:t>
            </a:r>
            <a:r>
              <a:rPr lang="en-US" sz="3500" dirty="0"/>
              <a:t>of programming errors</a:t>
            </a:r>
          </a:p>
          <a:p>
            <a:pPr lvl="1">
              <a:buClr>
                <a:schemeClr val="tx1"/>
              </a:buClr>
            </a:pPr>
            <a:r>
              <a:rPr lang="en-US" sz="3500" dirty="0"/>
              <a:t>The response &amp; recovery procedures </a:t>
            </a:r>
            <a:r>
              <a:rPr lang="en-US" sz="3500" dirty="0" smtClean="0"/>
              <a:t>from </a:t>
            </a:r>
            <a:r>
              <a:rPr lang="en-US" sz="3500" dirty="0"/>
              <a:t>error </a:t>
            </a:r>
            <a:r>
              <a:rPr lang="en-US" sz="3500" dirty="0" smtClean="0"/>
              <a:t>conditions</a:t>
            </a:r>
            <a:endParaRPr lang="bg-BG" sz="3500" dirty="0" smtClean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700" dirty="0"/>
              <a:t>Error handling is necessary!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500" dirty="0"/>
              <a:t>Improves </a:t>
            </a:r>
            <a:r>
              <a:rPr lang="en-US" sz="3500" b="1" dirty="0">
                <a:solidFill>
                  <a:schemeClr val="bg1"/>
                </a:solidFill>
              </a:rPr>
              <a:t>user experience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Optimizes</a:t>
            </a:r>
            <a:r>
              <a:rPr lang="en-US" sz="3500" dirty="0"/>
              <a:t> debugging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500" dirty="0"/>
              <a:t>Facilitates </a:t>
            </a:r>
            <a:r>
              <a:rPr lang="en-US" sz="3500" b="1" dirty="0">
                <a:solidFill>
                  <a:schemeClr val="bg1"/>
                </a:solidFill>
              </a:rPr>
              <a:t>code maintenance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500" dirty="0"/>
              <a:t>Ensures </a:t>
            </a:r>
            <a:r>
              <a:rPr lang="en-US" sz="3500" b="1" dirty="0">
                <a:solidFill>
                  <a:schemeClr val="bg1"/>
                </a:solidFill>
              </a:rPr>
              <a:t>product </a:t>
            </a:r>
            <a:r>
              <a:rPr lang="en-US" sz="3500" b="1" dirty="0" smtClean="0">
                <a:solidFill>
                  <a:schemeClr val="bg1"/>
                </a:solidFill>
              </a:rPr>
              <a:t>quality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F24801-E377-4BCC-8757-2D02FB8C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765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Example</a:t>
            </a:r>
            <a:endParaRPr lang="en-US" dirty="0"/>
          </a:p>
        </p:txBody>
      </p:sp>
      <p:pic>
        <p:nvPicPr>
          <p:cNvPr id="5" name="Graphic 10" descr="Tablet">
            <a:extLst>
              <a:ext uri="{FF2B5EF4-FFF2-40B4-BE49-F238E27FC236}">
                <a16:creationId xmlns:a16="http://schemas.microsoft.com/office/drawing/2014/main" id="{C1B5C0F3-126F-4ADD-A8F8-36C9BC521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766000" y="773074"/>
            <a:ext cx="3358064" cy="3358064"/>
          </a:xfrm>
          <a:prstGeom prst="rect">
            <a:avLst/>
          </a:prstGeom>
        </p:spPr>
      </p:pic>
      <p:pic>
        <p:nvPicPr>
          <p:cNvPr id="6" name="Graphic 11" descr="Tablet">
            <a:extLst>
              <a:ext uri="{FF2B5EF4-FFF2-40B4-BE49-F238E27FC236}">
                <a16:creationId xmlns:a16="http://schemas.microsoft.com/office/drawing/2014/main" id="{54556425-5E57-42E8-A8D9-62BD0E64F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759980" y="3297436"/>
            <a:ext cx="3358064" cy="3358064"/>
          </a:xfrm>
          <a:prstGeom prst="rect">
            <a:avLst/>
          </a:prstGeom>
        </p:spPr>
      </p:pic>
      <p:sp>
        <p:nvSpPr>
          <p:cNvPr id="7" name="Minus Sign 12">
            <a:extLst>
              <a:ext uri="{FF2B5EF4-FFF2-40B4-BE49-F238E27FC236}">
                <a16:creationId xmlns:a16="http://schemas.microsoft.com/office/drawing/2014/main" id="{9638E8EF-830B-4F31-8C10-AF757972602E}"/>
              </a:ext>
            </a:extLst>
          </p:cNvPr>
          <p:cNvSpPr/>
          <p:nvPr/>
        </p:nvSpPr>
        <p:spPr bwMode="auto">
          <a:xfrm>
            <a:off x="1866000" y="3564000"/>
            <a:ext cx="9348949" cy="365671"/>
          </a:xfrm>
          <a:prstGeom prst="mathMinus">
            <a:avLst/>
          </a:prstGeom>
          <a:solidFill>
            <a:schemeClr val="tx1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16CE48-4C26-41B8-B780-63B7E85C38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53" r="31072"/>
          <a:stretch/>
        </p:blipFill>
        <p:spPr>
          <a:xfrm>
            <a:off x="3372401" y="1802119"/>
            <a:ext cx="2145261" cy="1299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46BE26-2F52-4049-A749-1D9C3541DA86}"/>
              </a:ext>
            </a:extLst>
          </p:cNvPr>
          <p:cNvSpPr txBox="1"/>
          <p:nvPr/>
        </p:nvSpPr>
        <p:spPr>
          <a:xfrm>
            <a:off x="3052766" y="4672841"/>
            <a:ext cx="2756526" cy="113220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We've </a:t>
            </a:r>
            <a:r>
              <a:rPr lang="en-US" dirty="0"/>
              <a:t>encountered a </a:t>
            </a:r>
            <a:br>
              <a:rPr lang="en-US" dirty="0"/>
            </a:br>
            <a:r>
              <a:rPr lang="en-US" dirty="0"/>
              <a:t>problem! </a:t>
            </a:r>
            <a:r>
              <a:rPr lang="en-US" dirty="0" smtClean="0"/>
              <a:t>Don't </a:t>
            </a:r>
            <a:r>
              <a:rPr lang="en-US" dirty="0"/>
              <a:t>worry, </a:t>
            </a:r>
            <a:br>
              <a:rPr lang="en-US" dirty="0"/>
            </a:br>
            <a:r>
              <a:rPr lang="en-US" dirty="0"/>
              <a:t>we are working on it!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573129-1614-4891-9D85-A3D8ADAF0130}"/>
              </a:ext>
            </a:extLst>
          </p:cNvPr>
          <p:cNvSpPr txBox="1"/>
          <p:nvPr/>
        </p:nvSpPr>
        <p:spPr>
          <a:xfrm>
            <a:off x="3576000" y="4152066"/>
            <a:ext cx="1854081" cy="74876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300" b="1" dirty="0"/>
              <a:t>Oops…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639" y="1205136"/>
            <a:ext cx="2303095" cy="23030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639" y="3969636"/>
            <a:ext cx="2303095" cy="230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4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305198-6102-4C38-A7C0-132E6A2A16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400" noProof="1"/>
              <a:t>Spring MVC offers </a:t>
            </a:r>
            <a:r>
              <a:rPr lang="en-US" sz="3400" b="1" noProof="1">
                <a:solidFill>
                  <a:schemeClr val="bg1"/>
                </a:solidFill>
              </a:rPr>
              <a:t>no default </a:t>
            </a:r>
            <a:r>
              <a:rPr lang="en-US" sz="3400" noProof="1"/>
              <a:t>(fall-back) </a:t>
            </a:r>
            <a:r>
              <a:rPr lang="en-US" sz="3400" b="1" noProof="1">
                <a:solidFill>
                  <a:schemeClr val="bg1"/>
                </a:solidFill>
              </a:rPr>
              <a:t>error page </a:t>
            </a:r>
            <a:r>
              <a:rPr lang="en-US" sz="3400" noProof="1" smtClean="0"/>
              <a:t/>
            </a:r>
            <a:br>
              <a:rPr lang="en-US" sz="3400" noProof="1" smtClean="0"/>
            </a:br>
            <a:r>
              <a:rPr lang="en-US" sz="3400" noProof="1" smtClean="0"/>
              <a:t>out</a:t>
            </a:r>
            <a:r>
              <a:rPr lang="bg-BG" sz="3400" noProof="1" smtClean="0"/>
              <a:t> </a:t>
            </a:r>
            <a:r>
              <a:rPr lang="en-US" sz="3400" noProof="1" smtClean="0"/>
              <a:t>of</a:t>
            </a:r>
            <a:r>
              <a:rPr lang="bg-BG" sz="3400" noProof="1" smtClean="0"/>
              <a:t> </a:t>
            </a:r>
            <a:r>
              <a:rPr lang="en-US" sz="3400" noProof="1" smtClean="0"/>
              <a:t>the</a:t>
            </a:r>
            <a:r>
              <a:rPr lang="bg-BG" sz="3400" noProof="1" smtClean="0"/>
              <a:t> </a:t>
            </a:r>
            <a:r>
              <a:rPr lang="en-US" sz="3400" noProof="1" smtClean="0"/>
              <a:t>box</a:t>
            </a:r>
          </a:p>
          <a:p>
            <a:r>
              <a:rPr lang="en-US" sz="3400" noProof="1"/>
              <a:t>At start-up, Spring Boot </a:t>
            </a:r>
            <a:r>
              <a:rPr lang="en-US" sz="3400" b="1" noProof="1">
                <a:solidFill>
                  <a:schemeClr val="bg1"/>
                </a:solidFill>
              </a:rPr>
              <a:t>tries to find </a:t>
            </a:r>
            <a:r>
              <a:rPr lang="en-US" sz="3400" noProof="1"/>
              <a:t>a mapping for </a:t>
            </a:r>
            <a:r>
              <a:rPr lang="en-US" sz="3400" b="1" noProof="1">
                <a:solidFill>
                  <a:schemeClr val="bg1"/>
                </a:solidFill>
              </a:rPr>
              <a:t>/error</a:t>
            </a:r>
          </a:p>
          <a:p>
            <a:r>
              <a:rPr lang="en-US" sz="3400" noProof="1" smtClean="0"/>
              <a:t>Spring </a:t>
            </a:r>
            <a:r>
              <a:rPr lang="en-US" sz="3400" noProof="1"/>
              <a:t>MVC provides </a:t>
            </a:r>
            <a:r>
              <a:rPr lang="en-US" sz="3400" b="1" noProof="1">
                <a:solidFill>
                  <a:schemeClr val="bg1"/>
                </a:solidFill>
              </a:rPr>
              <a:t>several approaches </a:t>
            </a:r>
            <a:r>
              <a:rPr lang="en-US" sz="3400" noProof="1"/>
              <a:t>to error handling</a:t>
            </a:r>
          </a:p>
          <a:p>
            <a:pPr lvl="1"/>
            <a:r>
              <a:rPr lang="en-US" sz="3200" noProof="1"/>
              <a:t>Per </a:t>
            </a:r>
            <a:r>
              <a:rPr lang="en-US" sz="3200" noProof="1" smtClean="0"/>
              <a:t>exception</a:t>
            </a:r>
          </a:p>
          <a:p>
            <a:pPr lvl="1"/>
            <a:r>
              <a:rPr lang="en-US" sz="3200" noProof="1" smtClean="0"/>
              <a:t>Per controller</a:t>
            </a:r>
          </a:p>
          <a:p>
            <a:pPr lvl="1"/>
            <a:r>
              <a:rPr lang="en-US" sz="3200" noProof="1" smtClean="0"/>
              <a:t>Globally</a:t>
            </a:r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9319DE-5CDE-48B2-BD29-DDACCB8B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</a:t>
            </a:r>
            <a:r>
              <a:rPr lang="en-US" dirty="0" smtClean="0"/>
              <a:t>Handling in 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0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305198-6102-4C38-A7C0-132E6A2A16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noProof="1" smtClean="0"/>
              <a:t>Depending </a:t>
            </a:r>
            <a:r>
              <a:rPr lang="en-US" sz="3400" noProof="1"/>
              <a:t>on the option you are ought to choose</a:t>
            </a:r>
          </a:p>
          <a:p>
            <a:pPr lvl="1"/>
            <a:r>
              <a:rPr lang="en-US" sz="3200" noProof="1">
                <a:solidFill>
                  <a:schemeClr val="tx2"/>
                </a:solidFill>
              </a:rPr>
              <a:t>Because each option has its own use cases and circumstances</a:t>
            </a:r>
          </a:p>
          <a:p>
            <a:pPr lvl="1"/>
            <a:r>
              <a:rPr lang="en-US" sz="3200" noProof="1"/>
              <a:t>You can </a:t>
            </a:r>
            <a:r>
              <a:rPr lang="en-US" sz="3200" noProof="1" smtClean="0"/>
              <a:t>use:</a:t>
            </a:r>
            <a:endParaRPr lang="en-US" sz="3200" noProof="1"/>
          </a:p>
          <a:p>
            <a:pPr lvl="2">
              <a:buClr>
                <a:schemeClr val="tx1"/>
              </a:buClr>
            </a:pPr>
            <a:r>
              <a:rPr lang="en-US" sz="3000" b="1" noProof="1" smtClean="0">
                <a:solidFill>
                  <a:schemeClr val="bg1"/>
                </a:solidFill>
              </a:rPr>
              <a:t>Response-status</a:t>
            </a:r>
            <a:r>
              <a:rPr lang="en-US" sz="3000" noProof="1" smtClean="0"/>
              <a:t> </a:t>
            </a:r>
            <a:r>
              <a:rPr lang="en-US" sz="3000" noProof="1"/>
              <a:t>custom exceptions</a:t>
            </a:r>
          </a:p>
          <a:p>
            <a:pPr lvl="2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Controller-based</a:t>
            </a:r>
            <a:r>
              <a:rPr lang="en-US" sz="3000" noProof="1"/>
              <a:t> handlers on specified actions</a:t>
            </a:r>
          </a:p>
          <a:p>
            <a:pPr lvl="2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@ControllerAdvise </a:t>
            </a:r>
            <a:r>
              <a:rPr lang="en-US" sz="3000" noProof="1"/>
              <a:t>annotated classes for global handlers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9319DE-5CDE-48B2-BD29-DDACCB8B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</a:t>
            </a:r>
            <a:r>
              <a:rPr lang="en-US" dirty="0" smtClean="0"/>
              <a:t>Handling in 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291001" y="1094376"/>
            <a:ext cx="11700000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To disable the default </a:t>
            </a:r>
            <a:r>
              <a:rPr lang="en-US" b="1" dirty="0" smtClean="0">
                <a:solidFill>
                  <a:schemeClr val="bg1"/>
                </a:solidFill>
              </a:rPr>
              <a:t>White label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error </a:t>
            </a:r>
            <a:r>
              <a:rPr lang="en-US" b="1" dirty="0">
                <a:solidFill>
                  <a:schemeClr val="bg1"/>
                </a:solidFill>
              </a:rPr>
              <a:t>page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a Spring Boot </a:t>
            </a:r>
            <a:r>
              <a:rPr lang="en-US" dirty="0" smtClean="0"/>
              <a:t>application: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We must </a:t>
            </a:r>
            <a:r>
              <a:rPr lang="en-US" dirty="0"/>
              <a:t>save </a:t>
            </a:r>
            <a:r>
              <a:rPr lang="en-US" b="1" dirty="0" smtClean="0">
                <a:solidFill>
                  <a:schemeClr val="bg1"/>
                </a:solidFill>
              </a:rPr>
              <a:t>error.html</a:t>
            </a:r>
            <a:r>
              <a:rPr lang="en-US" dirty="0" smtClean="0"/>
              <a:t> </a:t>
            </a:r>
            <a:r>
              <a:rPr lang="en-US" dirty="0"/>
              <a:t>file in resources/templates directory,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it'll </a:t>
            </a:r>
            <a:r>
              <a:rPr lang="en-US" dirty="0"/>
              <a:t>automatically be picked up by the default Spring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error page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3874938"/>
            <a:ext cx="6570000" cy="2467405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00" y="4059000"/>
            <a:ext cx="429623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3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4320</TotalTime>
  <Words>1193</Words>
  <Application>Microsoft Office PowerPoint</Application>
  <PresentationFormat>Широк екран</PresentationFormat>
  <Paragraphs>272</Paragraphs>
  <Slides>35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Error Handling</vt:lpstr>
      <vt:lpstr>Table of Contents</vt:lpstr>
      <vt:lpstr>Questions</vt:lpstr>
      <vt:lpstr>Error Handling</vt:lpstr>
      <vt:lpstr>Error Handling</vt:lpstr>
      <vt:lpstr>Error Handling Example</vt:lpstr>
      <vt:lpstr>Error Handling in Spring</vt:lpstr>
      <vt:lpstr>Error Handling in Spring</vt:lpstr>
      <vt:lpstr>Custom error page</vt:lpstr>
      <vt:lpstr>ErrorController Interface</vt:lpstr>
      <vt:lpstr>ErrorController Interface (2)</vt:lpstr>
      <vt:lpstr>HTTP Status Codes</vt:lpstr>
      <vt:lpstr>HTTP Status Codes</vt:lpstr>
      <vt:lpstr>HTTP Status Codes</vt:lpstr>
      <vt:lpstr>Controller-Based Error Handling</vt:lpstr>
      <vt:lpstr>Controller-Based Error Handling</vt:lpstr>
      <vt:lpstr>Controller-Based Error Handling</vt:lpstr>
      <vt:lpstr>Controller-Based Error Handling</vt:lpstr>
      <vt:lpstr>Controller-Based Error Handling</vt:lpstr>
      <vt:lpstr>Controller-Based Error Handling</vt:lpstr>
      <vt:lpstr>Global Application Exception Handling</vt:lpstr>
      <vt:lpstr>Global Exception Handling</vt:lpstr>
      <vt:lpstr>Global Exception Handling</vt:lpstr>
      <vt:lpstr>Global Exception Handling (REST)</vt:lpstr>
      <vt:lpstr>Global Exception Handling (REST)</vt:lpstr>
      <vt:lpstr>Global Exception Handling (REST)</vt:lpstr>
      <vt:lpstr>HandlerExceptionResolver Interface</vt:lpstr>
      <vt:lpstr>Exception Techniques Use Cases</vt:lpstr>
      <vt:lpstr>What to Use When?</vt:lpstr>
      <vt:lpstr>Exception techniques use cases</vt:lpstr>
      <vt:lpstr>Exception Handling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Ch</cp:lastModifiedBy>
  <cp:revision>166</cp:revision>
  <dcterms:created xsi:type="dcterms:W3CDTF">2018-05-23T13:08:44Z</dcterms:created>
  <dcterms:modified xsi:type="dcterms:W3CDTF">2021-03-24T14:49:44Z</dcterms:modified>
  <cp:category>computer programming;programming;software development;software engineering</cp:category>
</cp:coreProperties>
</file>