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568" r:id="rId2"/>
    <p:sldId id="551" r:id="rId3"/>
    <p:sldId id="552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75" r:id="rId12"/>
    <p:sldId id="564" r:id="rId13"/>
    <p:sldId id="578" r:id="rId14"/>
    <p:sldId id="577" r:id="rId15"/>
    <p:sldId id="576" r:id="rId16"/>
    <p:sldId id="574" r:id="rId17"/>
    <p:sldId id="565" r:id="rId18"/>
    <p:sldId id="566" r:id="rId19"/>
    <p:sldId id="567" r:id="rId20"/>
    <p:sldId id="573" r:id="rId21"/>
    <p:sldId id="569" r:id="rId22"/>
    <p:sldId id="570" r:id="rId23"/>
    <p:sldId id="571" r:id="rId24"/>
    <p:sldId id="572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3" r:id="rId48"/>
    <p:sldId id="554" r:id="rId49"/>
    <p:sldId id="555" r:id="rId50"/>
    <p:sldId id="55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837D32C-8672-4ACA-8289-6BB5724008C4}">
          <p14:sldIdLst>
            <p14:sldId id="568"/>
            <p14:sldId id="551"/>
            <p14:sldId id="552"/>
          </p14:sldIdLst>
        </p14:section>
        <p14:section name="Deployment" id="{F69D6128-8DDA-4773-A9BF-6C08A0E343E7}">
          <p14:sldIdLst>
            <p14:sldId id="557"/>
            <p14:sldId id="558"/>
            <p14:sldId id="559"/>
            <p14:sldId id="560"/>
            <p14:sldId id="561"/>
            <p14:sldId id="562"/>
            <p14:sldId id="563"/>
            <p14:sldId id="575"/>
            <p14:sldId id="564"/>
            <p14:sldId id="578"/>
            <p14:sldId id="577"/>
            <p14:sldId id="576"/>
            <p14:sldId id="574"/>
            <p14:sldId id="565"/>
            <p14:sldId id="566"/>
            <p14:sldId id="567"/>
            <p14:sldId id="573"/>
            <p14:sldId id="569"/>
            <p14:sldId id="570"/>
            <p14:sldId id="571"/>
            <p14:sldId id="572"/>
          </p14:sldIdLst>
        </p14:section>
        <p14:section name="Actuator" id="{9C9F3DA2-7250-4E03-B8DC-3D3CDCD0D643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</p14:sldIdLst>
        </p14:section>
        <p14:section name="Micrometer" id="{C7BD1922-933E-4007-9F22-54D242A67C53}">
          <p14:sldIdLst>
            <p14:sldId id="540"/>
            <p14:sldId id="541"/>
            <p14:sldId id="542"/>
            <p14:sldId id="543"/>
          </p14:sldIdLst>
        </p14:section>
        <p14:section name="Prometheus" id="{74C56DB7-232C-4FF5-AFA1-E69D3D0CEC5A}">
          <p14:sldIdLst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Summary" id="{C7E3ACBA-B83D-4655-AFB1-2957A6509AE5}">
          <p14:sldIdLst>
            <p14:sldId id="553"/>
            <p14:sldId id="554"/>
            <p14:sldId id="555"/>
            <p14:sldId id="5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300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175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236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990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368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576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0234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62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936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enter.heroku.com/articles/heroku-command-line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hyperlink" Target="https://id.heroku.com/logi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loud.google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49" y="459000"/>
            <a:ext cx="10965303" cy="882654"/>
          </a:xfrm>
        </p:spPr>
        <p:txBody>
          <a:bodyPr/>
          <a:lstStyle/>
          <a:p>
            <a:r>
              <a:rPr lang="en-US" dirty="0"/>
              <a:t>Deployment, Hosting and Monitoring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8633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Procfile</a:t>
            </a: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Holds the executed commands by the application on startup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Should include: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8880" y="3251784"/>
            <a:ext cx="9210761" cy="702857"/>
          </a:xfrm>
        </p:spPr>
        <p:txBody>
          <a:bodyPr/>
          <a:lstStyle/>
          <a:p>
            <a:r>
              <a:rPr lang="en-US" sz="3000" dirty="0" smtClean="0"/>
              <a:t>web: java -jar target/</a:t>
            </a:r>
            <a:r>
              <a:rPr lang="en-US" sz="3000" dirty="0" smtClean="0">
                <a:solidFill>
                  <a:schemeClr val="bg1"/>
                </a:solidFill>
              </a:rPr>
              <a:t>name</a:t>
            </a:r>
            <a:r>
              <a:rPr lang="en-US" sz="3000" dirty="0" smtClean="0"/>
              <a:t>-</a:t>
            </a:r>
            <a:r>
              <a:rPr lang="en-US" sz="3000" dirty="0" smtClean="0">
                <a:solidFill>
                  <a:schemeClr val="bg1"/>
                </a:solidFill>
              </a:rPr>
              <a:t>version</a:t>
            </a:r>
            <a:r>
              <a:rPr lang="en-US" sz="3000" dirty="0" smtClean="0"/>
              <a:t>.jar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Procfile</a:t>
            </a:r>
            <a:r>
              <a:rPr lang="en-US" dirty="0" smtClean="0"/>
              <a:t>(for Maven)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9261" y="5123159"/>
            <a:ext cx="7410000" cy="1187606"/>
          </a:xfrm>
        </p:spPr>
        <p:txBody>
          <a:bodyPr/>
          <a:lstStyle/>
          <a:p>
            <a:r>
              <a:rPr lang="en-US" sz="3000" dirty="0" smtClean="0"/>
              <a:t>&lt;version&gt;</a:t>
            </a:r>
            <a:r>
              <a:rPr lang="en-US" sz="3000" dirty="0" smtClean="0">
                <a:solidFill>
                  <a:schemeClr val="bg1"/>
                </a:solidFill>
              </a:rPr>
              <a:t>1.0.0-SNAPSHOT</a:t>
            </a:r>
            <a:r>
              <a:rPr lang="en-US" sz="3000" dirty="0" smtClean="0"/>
              <a:t>&lt;/version&gt;</a:t>
            </a:r>
          </a:p>
          <a:p>
            <a:r>
              <a:rPr lang="en-US" sz="3000" dirty="0" smtClean="0"/>
              <a:t>&lt;name&gt;</a:t>
            </a:r>
            <a:r>
              <a:rPr lang="en-US" sz="3000" dirty="0" err="1" smtClean="0">
                <a:solidFill>
                  <a:schemeClr val="bg1"/>
                </a:solidFill>
              </a:rPr>
              <a:t>project_name</a:t>
            </a:r>
            <a:r>
              <a:rPr lang="en-US" sz="3000" dirty="0" smtClean="0"/>
              <a:t>&lt;/name&gt;</a:t>
            </a:r>
            <a:endParaRPr lang="en-US" sz="30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9261" y="4419000"/>
            <a:ext cx="7410000" cy="680608"/>
          </a:xfrm>
        </p:spPr>
        <p:txBody>
          <a:bodyPr/>
          <a:lstStyle/>
          <a:p>
            <a:pPr algn="ctr"/>
            <a:r>
              <a:rPr lang="en-US" sz="3000" dirty="0" smtClean="0"/>
              <a:t>pom.xml</a:t>
            </a:r>
            <a:endParaRPr lang="en-US" sz="3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build="p" animBg="1"/>
      <p:bldP spid="10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Procfile</a:t>
            </a: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Holds the executed commands by the application on startup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Should include: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7440" y="3231394"/>
            <a:ext cx="10193641" cy="702857"/>
          </a:xfrm>
        </p:spPr>
        <p:txBody>
          <a:bodyPr/>
          <a:lstStyle/>
          <a:p>
            <a:r>
              <a:rPr lang="en-US" sz="3000" dirty="0" smtClean="0"/>
              <a:t>web</a:t>
            </a:r>
            <a:r>
              <a:rPr lang="en-US" sz="3000" dirty="0"/>
              <a:t>: java -jar </a:t>
            </a:r>
            <a:r>
              <a:rPr lang="en-US" sz="3000" dirty="0" smtClean="0"/>
              <a:t>build/libs/</a:t>
            </a:r>
            <a:r>
              <a:rPr lang="en-US" sz="3000" dirty="0" smtClean="0">
                <a:solidFill>
                  <a:schemeClr val="bg1"/>
                </a:solidFill>
              </a:rPr>
              <a:t>name</a:t>
            </a:r>
            <a:r>
              <a:rPr lang="en-US" sz="3000" dirty="0" smtClean="0"/>
              <a:t>-</a:t>
            </a:r>
            <a:r>
              <a:rPr lang="en-US" sz="3000" dirty="0" smtClean="0">
                <a:solidFill>
                  <a:schemeClr val="bg1"/>
                </a:solidFill>
              </a:rPr>
              <a:t>version</a:t>
            </a:r>
            <a:r>
              <a:rPr lang="en-US" sz="3000" dirty="0" smtClean="0"/>
              <a:t>.jar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Procfile</a:t>
            </a:r>
            <a:r>
              <a:rPr lang="en-US" dirty="0" smtClean="0"/>
              <a:t>(for </a:t>
            </a:r>
            <a:r>
              <a:rPr lang="en-US" dirty="0" err="1" smtClean="0"/>
              <a:t>Gradle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7440" y="5018793"/>
            <a:ext cx="5684504" cy="569627"/>
          </a:xfrm>
        </p:spPr>
        <p:txBody>
          <a:bodyPr/>
          <a:lstStyle/>
          <a:p>
            <a:r>
              <a:rPr lang="en-US" sz="2400" dirty="0"/>
              <a:t>rootProject.name = </a:t>
            </a:r>
            <a:r>
              <a:rPr lang="en-US" sz="2400" dirty="0" err="1">
                <a:solidFill>
                  <a:schemeClr val="bg1"/>
                </a:solidFill>
              </a:rPr>
              <a:t>project_name</a:t>
            </a:r>
            <a:endParaRPr lang="en-US" sz="24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7440" y="4399868"/>
            <a:ext cx="5684504" cy="618925"/>
          </a:xfrm>
        </p:spPr>
        <p:txBody>
          <a:bodyPr/>
          <a:lstStyle/>
          <a:p>
            <a:pPr algn="ctr"/>
            <a:r>
              <a:rPr lang="en-US" sz="2600" dirty="0" err="1" smtClean="0"/>
              <a:t>settings.gradle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 txBox="1">
            <a:spLocks/>
          </p:cNvSpPr>
          <p:nvPr/>
        </p:nvSpPr>
        <p:spPr>
          <a:xfrm>
            <a:off x="6900789" y="4996210"/>
            <a:ext cx="4390291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version = </a:t>
            </a:r>
            <a:r>
              <a:rPr lang="en-US" sz="2400" dirty="0">
                <a:solidFill>
                  <a:schemeClr val="bg1"/>
                </a:solidFill>
              </a:rPr>
              <a:t>1.0.0-SNAPSHOT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 txBox="1">
            <a:spLocks/>
          </p:cNvSpPr>
          <p:nvPr/>
        </p:nvSpPr>
        <p:spPr>
          <a:xfrm>
            <a:off x="6900790" y="4380686"/>
            <a:ext cx="4390291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 smtClean="0"/>
              <a:t>build.gradle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394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build="p" animBg="1"/>
      <p:bldP spid="10" grpId="0" uiExpand="1" build="p" animBg="1"/>
      <p:bldP spid="9" grpId="0" uiExpand="1" build="p" animBg="1"/>
      <p:bldP spid="12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Application.properties</a:t>
            </a:r>
            <a:endParaRPr lang="en-US" sz="40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768" y="1994608"/>
            <a:ext cx="11545262" cy="4661633"/>
          </a:xfrm>
        </p:spPr>
        <p:txBody>
          <a:bodyPr/>
          <a:lstStyle/>
          <a:p>
            <a:r>
              <a:rPr lang="en-US" sz="2500" dirty="0" smtClean="0"/>
              <a:t>spring.datasource.url=</a:t>
            </a:r>
            <a:r>
              <a:rPr lang="en-US" sz="2500" dirty="0" smtClean="0">
                <a:solidFill>
                  <a:schemeClr val="bg1"/>
                </a:solidFill>
              </a:rPr>
              <a:t>${JDBC_DATABASE_URL:}</a:t>
            </a:r>
          </a:p>
          <a:p>
            <a:r>
              <a:rPr lang="en-US" sz="2500" dirty="0" err="1" smtClean="0"/>
              <a:t>spring.datasource.username</a:t>
            </a:r>
            <a:r>
              <a:rPr lang="en-US" sz="2500" dirty="0" smtClean="0"/>
              <a:t>=</a:t>
            </a:r>
            <a:r>
              <a:rPr lang="en-US" sz="2500" dirty="0" smtClean="0">
                <a:solidFill>
                  <a:schemeClr val="bg1"/>
                </a:solidFill>
              </a:rPr>
              <a:t>${JDBC_DATABASE_USERNAME:}</a:t>
            </a:r>
          </a:p>
          <a:p>
            <a:r>
              <a:rPr lang="en-US" sz="2500" dirty="0" err="1" smtClean="0"/>
              <a:t>spring.datasource.password</a:t>
            </a:r>
            <a:r>
              <a:rPr lang="en-US" sz="2500" dirty="0" smtClean="0"/>
              <a:t>=</a:t>
            </a:r>
            <a:r>
              <a:rPr lang="en-US" sz="2500" dirty="0" smtClean="0">
                <a:solidFill>
                  <a:schemeClr val="bg1"/>
                </a:solidFill>
              </a:rPr>
              <a:t>${JDBC_DATABASE_PASSWORD:}</a:t>
            </a:r>
          </a:p>
          <a:p>
            <a:r>
              <a:rPr lang="en-US" sz="2500" dirty="0" err="1"/>
              <a:t>spring.jpa.database</a:t>
            </a:r>
            <a:r>
              <a:rPr lang="en-US" sz="2500" dirty="0"/>
              <a:t>-platform</a:t>
            </a:r>
            <a:r>
              <a:rPr lang="en-US" sz="2500" dirty="0">
                <a:solidFill>
                  <a:schemeClr val="bg1"/>
                </a:solidFill>
              </a:rPr>
              <a:t>=${SPRING_JPA_DATABASE-PLATFORM</a:t>
            </a:r>
            <a:r>
              <a:rPr lang="en-US" sz="2500" dirty="0" smtClean="0">
                <a:solidFill>
                  <a:schemeClr val="bg1"/>
                </a:solidFill>
              </a:rPr>
              <a:t>:}</a:t>
            </a:r>
          </a:p>
          <a:p>
            <a:r>
              <a:rPr lang="en-US" sz="2500" dirty="0" err="1"/>
              <a:t>spring.jpa.hibernate.ddl</a:t>
            </a:r>
            <a:r>
              <a:rPr lang="en-US" sz="2500" dirty="0"/>
              <a:t>-auto = update</a:t>
            </a:r>
            <a:endParaRPr lang="en-US" sz="2500" dirty="0" smtClean="0"/>
          </a:p>
          <a:p>
            <a:r>
              <a:rPr lang="en-US" sz="2500" dirty="0" err="1" smtClean="0"/>
              <a:t>server.port</a:t>
            </a:r>
            <a:r>
              <a:rPr lang="en-US" sz="2500" dirty="0" smtClean="0"/>
              <a:t>=</a:t>
            </a:r>
            <a:r>
              <a:rPr lang="en-US" sz="2500" dirty="0" smtClean="0">
                <a:solidFill>
                  <a:schemeClr val="bg1"/>
                </a:solidFill>
              </a:rPr>
              <a:t>${PORT:8080}</a:t>
            </a:r>
          </a:p>
          <a:p>
            <a:r>
              <a:rPr lang="en-US" sz="2500" dirty="0" err="1" smtClean="0"/>
              <a:t>spring.datasource.</a:t>
            </a:r>
            <a:r>
              <a:rPr lang="en-US" sz="2500" dirty="0" err="1" smtClean="0">
                <a:solidFill>
                  <a:schemeClr val="bg1"/>
                </a:solidFill>
              </a:rPr>
              <a:t>hikari.connection</a:t>
            </a:r>
            <a:r>
              <a:rPr lang="en-US" sz="2500" dirty="0" smtClean="0">
                <a:solidFill>
                  <a:schemeClr val="bg1"/>
                </a:solidFill>
              </a:rPr>
              <a:t>-timeout=30000</a:t>
            </a:r>
          </a:p>
          <a:p>
            <a:r>
              <a:rPr lang="en-US" sz="2500" dirty="0" err="1" smtClean="0"/>
              <a:t>spring.datasource.</a:t>
            </a:r>
            <a:r>
              <a:rPr lang="en-US" sz="2500" dirty="0" err="1" smtClean="0">
                <a:solidFill>
                  <a:schemeClr val="bg1"/>
                </a:solidFill>
              </a:rPr>
              <a:t>hikari.maximum</a:t>
            </a:r>
            <a:r>
              <a:rPr lang="en-US" sz="2500" dirty="0" smtClean="0">
                <a:solidFill>
                  <a:schemeClr val="bg1"/>
                </a:solidFill>
              </a:rPr>
              <a:t>-pool-size=10</a:t>
            </a:r>
            <a:endParaRPr lang="en-US" sz="2500" dirty="0" smtClean="0"/>
          </a:p>
          <a:p>
            <a:r>
              <a:rPr lang="en-US" sz="2500" dirty="0" err="1" smtClean="0"/>
              <a:t>spring.jpa.properties.hibernate.dialect</a:t>
            </a:r>
            <a:r>
              <a:rPr lang="en-US" sz="2500" dirty="0" smtClean="0"/>
              <a:t> </a:t>
            </a:r>
            <a:r>
              <a:rPr lang="en-US" sz="2500" dirty="0"/>
              <a:t>= </a:t>
            </a:r>
            <a:r>
              <a:rPr lang="en-US" sz="2500" dirty="0" err="1"/>
              <a:t>org.hibernate.dialect.</a:t>
            </a:r>
            <a:r>
              <a:rPr lang="en-US" sz="2500" dirty="0" err="1">
                <a:solidFill>
                  <a:schemeClr val="bg1"/>
                </a:solidFill>
              </a:rPr>
              <a:t>PostgreSQLDialect</a:t>
            </a:r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 err="1"/>
              <a:t>spring.datasource.driver</a:t>
            </a:r>
            <a:r>
              <a:rPr lang="en-US" sz="2500" dirty="0"/>
              <a:t>-class-name=</a:t>
            </a:r>
            <a:r>
              <a:rPr lang="en-US" sz="2500" dirty="0" err="1">
                <a:solidFill>
                  <a:schemeClr val="bg1"/>
                </a:solidFill>
              </a:rPr>
              <a:t>org.postgresql.Driver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768" y="1314000"/>
            <a:ext cx="11545262" cy="622066"/>
          </a:xfrm>
        </p:spPr>
        <p:txBody>
          <a:bodyPr/>
          <a:lstStyle/>
          <a:p>
            <a:pPr algn="ctr"/>
            <a:r>
              <a:rPr lang="en-US" sz="2500" dirty="0" err="1" smtClean="0"/>
              <a:t>application.properties</a:t>
            </a:r>
            <a:endParaRPr lang="en-US" sz="25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59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Application.yaml</a:t>
            </a:r>
            <a:endParaRPr lang="en-US" sz="40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1000" y="1949608"/>
            <a:ext cx="6698232" cy="4732037"/>
          </a:xfrm>
        </p:spPr>
        <p:txBody>
          <a:bodyPr/>
          <a:lstStyle/>
          <a:p>
            <a:r>
              <a:rPr lang="en-US" sz="1400" dirty="0" smtClean="0"/>
              <a:t>server</a:t>
            </a:r>
            <a:r>
              <a:rPr lang="en-US" sz="1400" dirty="0"/>
              <a:t>:</a:t>
            </a:r>
          </a:p>
          <a:p>
            <a:r>
              <a:rPr lang="en-US" sz="1400" dirty="0"/>
              <a:t>    port: </a:t>
            </a:r>
            <a:r>
              <a:rPr lang="en-US" sz="1400" dirty="0">
                <a:solidFill>
                  <a:schemeClr val="bg1"/>
                </a:solidFill>
              </a:rPr>
              <a:t>${PORT:8080}</a:t>
            </a:r>
          </a:p>
          <a:p>
            <a:r>
              <a:rPr lang="en-US" sz="1400" dirty="0"/>
              <a:t>spring: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datasource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driver-class-name: </a:t>
            </a:r>
            <a:r>
              <a:rPr lang="en-US" sz="1400" dirty="0" err="1">
                <a:solidFill>
                  <a:schemeClr val="bg1"/>
                </a:solidFill>
              </a:rPr>
              <a:t>org.postgresql.Driver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/>
              <a:t>        </a:t>
            </a:r>
            <a:r>
              <a:rPr lang="en-US" sz="1400" dirty="0" err="1"/>
              <a:t>hikari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   connection-timeout: </a:t>
            </a:r>
            <a:r>
              <a:rPr lang="en-US" sz="1400" dirty="0">
                <a:solidFill>
                  <a:schemeClr val="bg1"/>
                </a:solidFill>
              </a:rPr>
              <a:t>30000</a:t>
            </a:r>
          </a:p>
          <a:p>
            <a:r>
              <a:rPr lang="en-US" sz="1400" dirty="0"/>
              <a:t>            maximum-pool-size: </a:t>
            </a:r>
            <a:r>
              <a:rPr lang="en-US" sz="1400" dirty="0">
                <a:solidFill>
                  <a:schemeClr val="bg1"/>
                </a:solidFill>
              </a:rPr>
              <a:t>10</a:t>
            </a:r>
          </a:p>
          <a:p>
            <a:r>
              <a:rPr lang="en-US" sz="1400" dirty="0"/>
              <a:t>        password: </a:t>
            </a:r>
            <a:r>
              <a:rPr lang="en-US" sz="1400" dirty="0">
                <a:solidFill>
                  <a:schemeClr val="bg1"/>
                </a:solidFill>
              </a:rPr>
              <a:t>${JDBC_DATABASE_PASSWORD:}</a:t>
            </a:r>
          </a:p>
          <a:p>
            <a:r>
              <a:rPr lang="en-US" sz="1400" dirty="0"/>
              <a:t>        url: </a:t>
            </a:r>
            <a:r>
              <a:rPr lang="en-US" sz="1400" dirty="0">
                <a:solidFill>
                  <a:schemeClr val="bg1"/>
                </a:solidFill>
              </a:rPr>
              <a:t>${JDBC_DATABASE_URL:}</a:t>
            </a:r>
          </a:p>
          <a:p>
            <a:r>
              <a:rPr lang="en-US" sz="1400" dirty="0"/>
              <a:t>        username: </a:t>
            </a:r>
            <a:r>
              <a:rPr lang="en-US" sz="1400" dirty="0">
                <a:solidFill>
                  <a:schemeClr val="bg1"/>
                </a:solidFill>
              </a:rPr>
              <a:t>${JDBC_DATABASE_USERNAME:}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jpa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database-platform: </a:t>
            </a:r>
            <a:r>
              <a:rPr lang="en-US" sz="1400" dirty="0">
                <a:solidFill>
                  <a:schemeClr val="bg1"/>
                </a:solidFill>
              </a:rPr>
              <a:t>${SPRING_JPA_DATABASE-PLATFORM:}</a:t>
            </a:r>
          </a:p>
          <a:p>
            <a:r>
              <a:rPr lang="en-US" sz="1400" dirty="0"/>
              <a:t>        hibernate: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ddl</a:t>
            </a:r>
            <a:r>
              <a:rPr lang="en-US" sz="1400" dirty="0"/>
              <a:t>-auto: </a:t>
            </a:r>
            <a:r>
              <a:rPr lang="en-US" sz="1400" dirty="0">
                <a:solidFill>
                  <a:schemeClr val="bg1"/>
                </a:solidFill>
              </a:rPr>
              <a:t>update</a:t>
            </a:r>
          </a:p>
          <a:p>
            <a:r>
              <a:rPr lang="en-US" sz="1400" dirty="0"/>
              <a:t>        open-in-view: </a:t>
            </a:r>
            <a:r>
              <a:rPr lang="en-US" sz="1400" dirty="0">
                <a:solidFill>
                  <a:schemeClr val="bg1"/>
                </a:solidFill>
              </a:rPr>
              <a:t>false</a:t>
            </a:r>
          </a:p>
          <a:p>
            <a:r>
              <a:rPr lang="en-US" sz="1400" dirty="0"/>
              <a:t>        properties:</a:t>
            </a:r>
          </a:p>
          <a:p>
            <a:r>
              <a:rPr lang="en-US" sz="1400" dirty="0"/>
              <a:t>            hibernate:</a:t>
            </a:r>
          </a:p>
          <a:p>
            <a:r>
              <a:rPr lang="en-US" sz="1400" dirty="0"/>
              <a:t>                dialect: </a:t>
            </a:r>
            <a:r>
              <a:rPr lang="en-US" sz="1400" dirty="0" err="1">
                <a:solidFill>
                  <a:schemeClr val="bg1"/>
                </a:solidFill>
              </a:rPr>
              <a:t>org.hibernate.dialect.PostgreSQLDialect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/>
              <a:t>                </a:t>
            </a:r>
            <a:r>
              <a:rPr lang="en-US" sz="1400" dirty="0" err="1"/>
              <a:t>format_sql</a:t>
            </a:r>
            <a:r>
              <a:rPr lang="en-US" sz="1400" dirty="0"/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true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1000" y="1269000"/>
            <a:ext cx="6698232" cy="622066"/>
          </a:xfrm>
        </p:spPr>
        <p:txBody>
          <a:bodyPr/>
          <a:lstStyle/>
          <a:p>
            <a:pPr algn="ctr"/>
            <a:r>
              <a:rPr lang="en-US" sz="2500" dirty="0" err="1" smtClean="0"/>
              <a:t>application.yaml</a:t>
            </a:r>
            <a:endParaRPr lang="en-US" sz="25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60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In pom.xml file, we need to add </a:t>
            </a:r>
            <a:r>
              <a:rPr lang="en-US" dirty="0" err="1" smtClean="0"/>
              <a:t>postgresql</a:t>
            </a:r>
            <a:r>
              <a:rPr lang="en-US" dirty="0" smtClean="0"/>
              <a:t> dependency</a:t>
            </a:r>
            <a:r>
              <a:rPr lang="en-US" sz="3200" dirty="0" smtClean="0"/>
              <a:t>: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Pom.xml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3638159"/>
            <a:ext cx="8895000" cy="2220841"/>
          </a:xfrm>
        </p:spPr>
        <p:txBody>
          <a:bodyPr/>
          <a:lstStyle/>
          <a:p>
            <a:r>
              <a:rPr lang="en-US" sz="3000" dirty="0" smtClean="0"/>
              <a:t>&lt;</a:t>
            </a:r>
            <a:r>
              <a:rPr lang="en-US" sz="3000" dirty="0"/>
              <a:t>dependency</a:t>
            </a:r>
            <a:r>
              <a:rPr lang="en-US" sz="3000" dirty="0" smtClean="0"/>
              <a:t>&gt;           	&lt;</a:t>
            </a:r>
            <a:r>
              <a:rPr lang="en-US" sz="3000" dirty="0" err="1"/>
              <a:t>groupId</a:t>
            </a:r>
            <a:r>
              <a:rPr lang="en-US" sz="3000" dirty="0"/>
              <a:t>&gt;</a:t>
            </a:r>
            <a:r>
              <a:rPr lang="en-US" sz="3000" dirty="0" err="1">
                <a:solidFill>
                  <a:schemeClr val="bg1"/>
                </a:solidFill>
              </a:rPr>
              <a:t>org.postgresql</a:t>
            </a:r>
            <a:r>
              <a:rPr lang="en-US" sz="3000" dirty="0"/>
              <a:t>&lt;/</a:t>
            </a:r>
            <a:r>
              <a:rPr lang="en-US" sz="3000" dirty="0" err="1"/>
              <a:t>groupId</a:t>
            </a:r>
            <a:r>
              <a:rPr lang="en-US" sz="3000" dirty="0" smtClean="0"/>
              <a:t>&gt;          	&lt;</a:t>
            </a:r>
            <a:r>
              <a:rPr lang="en-US" sz="3000" dirty="0" err="1"/>
              <a:t>artifactId</a:t>
            </a:r>
            <a:r>
              <a:rPr lang="en-US" sz="3000" dirty="0"/>
              <a:t>&gt;</a:t>
            </a:r>
            <a:r>
              <a:rPr lang="en-US" sz="3000" dirty="0" err="1">
                <a:solidFill>
                  <a:schemeClr val="bg1"/>
                </a:solidFill>
              </a:rPr>
              <a:t>postgresql</a:t>
            </a:r>
            <a:r>
              <a:rPr lang="en-US" sz="3000" dirty="0"/>
              <a:t>&lt;/</a:t>
            </a:r>
            <a:r>
              <a:rPr lang="en-US" sz="3000" dirty="0" err="1"/>
              <a:t>artifactId</a:t>
            </a:r>
            <a:r>
              <a:rPr lang="en-US" sz="3000" dirty="0"/>
              <a:t>&gt;</a:t>
            </a:r>
          </a:p>
          <a:p>
            <a:r>
              <a:rPr lang="en-US" sz="3000" dirty="0" smtClean="0"/>
              <a:t>&lt;/</a:t>
            </a:r>
            <a:r>
              <a:rPr lang="en-US" sz="3000" dirty="0"/>
              <a:t>dependency&gt;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934000"/>
            <a:ext cx="8895000" cy="680608"/>
          </a:xfrm>
        </p:spPr>
        <p:txBody>
          <a:bodyPr/>
          <a:lstStyle/>
          <a:p>
            <a:pPr algn="ctr"/>
            <a:r>
              <a:rPr lang="en-US" sz="3000" dirty="0" smtClean="0"/>
              <a:t>pom.xml</a:t>
            </a:r>
            <a:endParaRPr lang="en-US" sz="3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192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0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Pom.xml</a:t>
            </a:r>
            <a:endParaRPr lang="en-US" sz="40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768" y="1994608"/>
            <a:ext cx="11545262" cy="4661633"/>
          </a:xfrm>
        </p:spPr>
        <p:txBody>
          <a:bodyPr/>
          <a:lstStyle/>
          <a:p>
            <a:r>
              <a:rPr lang="en-US" sz="2500" dirty="0" smtClean="0"/>
              <a:t>spring.datasource.url=</a:t>
            </a:r>
            <a:r>
              <a:rPr lang="en-US" sz="2500" dirty="0" smtClean="0">
                <a:solidFill>
                  <a:schemeClr val="bg1"/>
                </a:solidFill>
              </a:rPr>
              <a:t>${JDBC_DATABASE_URL:}</a:t>
            </a:r>
          </a:p>
          <a:p>
            <a:r>
              <a:rPr lang="en-US" sz="2500" dirty="0" err="1" smtClean="0"/>
              <a:t>spring.datasource.username</a:t>
            </a:r>
            <a:r>
              <a:rPr lang="en-US" sz="2500" dirty="0" smtClean="0"/>
              <a:t>=</a:t>
            </a:r>
            <a:r>
              <a:rPr lang="en-US" sz="2500" dirty="0" smtClean="0">
                <a:solidFill>
                  <a:schemeClr val="bg1"/>
                </a:solidFill>
              </a:rPr>
              <a:t>${JDBC_DATABASE_USERNAME:}</a:t>
            </a:r>
          </a:p>
          <a:p>
            <a:r>
              <a:rPr lang="en-US" sz="2500" dirty="0" err="1" smtClean="0"/>
              <a:t>spring.datasource.password</a:t>
            </a:r>
            <a:r>
              <a:rPr lang="en-US" sz="2500" dirty="0" smtClean="0"/>
              <a:t>=</a:t>
            </a:r>
            <a:r>
              <a:rPr lang="en-US" sz="2500" dirty="0" smtClean="0">
                <a:solidFill>
                  <a:schemeClr val="bg1"/>
                </a:solidFill>
              </a:rPr>
              <a:t>${JDBC_DATABASE_PASSWORD:}</a:t>
            </a:r>
          </a:p>
          <a:p>
            <a:r>
              <a:rPr lang="en-US" sz="2500" dirty="0" err="1"/>
              <a:t>spring.jpa.database</a:t>
            </a:r>
            <a:r>
              <a:rPr lang="en-US" sz="2500" dirty="0"/>
              <a:t>-platform</a:t>
            </a:r>
            <a:r>
              <a:rPr lang="en-US" sz="2500" dirty="0">
                <a:solidFill>
                  <a:schemeClr val="bg1"/>
                </a:solidFill>
              </a:rPr>
              <a:t>=${SPRING_JPA_DATABASE-PLATFORM</a:t>
            </a:r>
            <a:r>
              <a:rPr lang="en-US" sz="2500" dirty="0" smtClean="0">
                <a:solidFill>
                  <a:schemeClr val="bg1"/>
                </a:solidFill>
              </a:rPr>
              <a:t>:}</a:t>
            </a:r>
          </a:p>
          <a:p>
            <a:r>
              <a:rPr lang="en-US" sz="2500" dirty="0" err="1"/>
              <a:t>spring.jpa.hibernate.ddl</a:t>
            </a:r>
            <a:r>
              <a:rPr lang="en-US" sz="2500" dirty="0"/>
              <a:t>-auto = update</a:t>
            </a:r>
            <a:endParaRPr lang="en-US" sz="2500" dirty="0" smtClean="0"/>
          </a:p>
          <a:p>
            <a:r>
              <a:rPr lang="en-US" sz="2500" dirty="0" err="1" smtClean="0"/>
              <a:t>server.port</a:t>
            </a:r>
            <a:r>
              <a:rPr lang="en-US" sz="2500" dirty="0" smtClean="0"/>
              <a:t>=</a:t>
            </a:r>
            <a:r>
              <a:rPr lang="en-US" sz="2500" dirty="0" smtClean="0">
                <a:solidFill>
                  <a:schemeClr val="bg1"/>
                </a:solidFill>
              </a:rPr>
              <a:t>${PORT:8080}</a:t>
            </a:r>
          </a:p>
          <a:p>
            <a:r>
              <a:rPr lang="en-US" sz="2500" dirty="0" err="1" smtClean="0"/>
              <a:t>spring.datasource.</a:t>
            </a:r>
            <a:r>
              <a:rPr lang="en-US" sz="2500" dirty="0" err="1" smtClean="0">
                <a:solidFill>
                  <a:schemeClr val="bg1"/>
                </a:solidFill>
              </a:rPr>
              <a:t>hikari.connection</a:t>
            </a:r>
            <a:r>
              <a:rPr lang="en-US" sz="2500" dirty="0" smtClean="0">
                <a:solidFill>
                  <a:schemeClr val="bg1"/>
                </a:solidFill>
              </a:rPr>
              <a:t>-timeout=30000</a:t>
            </a:r>
          </a:p>
          <a:p>
            <a:r>
              <a:rPr lang="en-US" sz="2500" dirty="0" err="1" smtClean="0"/>
              <a:t>spring.datasource.</a:t>
            </a:r>
            <a:r>
              <a:rPr lang="en-US" sz="2500" dirty="0" err="1" smtClean="0">
                <a:solidFill>
                  <a:schemeClr val="bg1"/>
                </a:solidFill>
              </a:rPr>
              <a:t>hikari.maximum</a:t>
            </a:r>
            <a:r>
              <a:rPr lang="en-US" sz="2500" dirty="0" smtClean="0">
                <a:solidFill>
                  <a:schemeClr val="bg1"/>
                </a:solidFill>
              </a:rPr>
              <a:t>-pool-size=10</a:t>
            </a:r>
            <a:endParaRPr lang="en-US" sz="2500" dirty="0" smtClean="0"/>
          </a:p>
          <a:p>
            <a:r>
              <a:rPr lang="en-US" sz="2500" dirty="0" err="1" smtClean="0"/>
              <a:t>spring.jpa.properties.hibernate.dialect</a:t>
            </a:r>
            <a:r>
              <a:rPr lang="en-US" sz="2500" dirty="0" smtClean="0"/>
              <a:t> </a:t>
            </a:r>
            <a:r>
              <a:rPr lang="en-US" sz="2500" dirty="0"/>
              <a:t>= </a:t>
            </a:r>
            <a:r>
              <a:rPr lang="en-US" sz="2500" dirty="0" err="1"/>
              <a:t>org.hibernate.dialect.PostgreSQLDialect</a:t>
            </a:r>
            <a:endParaRPr lang="en-US" sz="2500" dirty="0"/>
          </a:p>
          <a:p>
            <a:r>
              <a:rPr lang="en-US" sz="2500" dirty="0" err="1"/>
              <a:t>spring.datasource.driver</a:t>
            </a:r>
            <a:r>
              <a:rPr lang="en-US" sz="2500" dirty="0"/>
              <a:t>-class-name=</a:t>
            </a:r>
            <a:r>
              <a:rPr lang="en-US" sz="2500" dirty="0" err="1"/>
              <a:t>org.postgresql.Driver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0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Deploy with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962" y="1359000"/>
            <a:ext cx="2658075" cy="265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Download </a:t>
            </a:r>
            <a:r>
              <a:rPr lang="en-US" sz="3400" b="1" dirty="0">
                <a:hlinkClick r:id="rId2"/>
              </a:rPr>
              <a:t>Heroku CLI</a:t>
            </a:r>
            <a:endParaRPr lang="en-US" sz="3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In </a:t>
            </a:r>
            <a:r>
              <a:rPr lang="en-US" sz="3400" dirty="0" smtClean="0"/>
              <a:t>the </a:t>
            </a:r>
            <a:r>
              <a:rPr lang="en-US" sz="3600" dirty="0"/>
              <a:t>bash</a:t>
            </a:r>
            <a:r>
              <a:rPr lang="en-US" sz="3400" dirty="0" smtClean="0"/>
              <a:t> </a:t>
            </a:r>
            <a:r>
              <a:rPr lang="en-US" sz="3400" dirty="0"/>
              <a:t>terminal, </a:t>
            </a:r>
            <a:r>
              <a:rPr lang="en-US" sz="3400" dirty="0" smtClean="0"/>
              <a:t>write the command</a:t>
            </a:r>
            <a:br>
              <a:rPr lang="en-US" sz="3400" dirty="0" smtClean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For creating a new Git repository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Go to the directory of </a:t>
            </a:r>
            <a:r>
              <a:rPr lang="en-US" sz="3200" dirty="0" smtClean="0"/>
              <a:t>the </a:t>
            </a:r>
            <a:r>
              <a:rPr lang="en-US" sz="3200" dirty="0"/>
              <a:t>project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</a:t>
            </a:r>
            <a:r>
              <a:rPr lang="en-US" sz="3200" dirty="0" smtClean="0"/>
              <a:t>the bash </a:t>
            </a:r>
            <a:r>
              <a:rPr lang="en-US" sz="3200" dirty="0"/>
              <a:t>terminal, 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2DB98-03B1-4DBF-BBBA-56AD50B22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057" y="2529000"/>
            <a:ext cx="2554510" cy="605908"/>
          </a:xfrm>
        </p:spPr>
        <p:txBody>
          <a:bodyPr/>
          <a:lstStyle/>
          <a:p>
            <a:r>
              <a:rPr lang="en-US" sz="2400" dirty="0" err="1"/>
              <a:t>heroku</a:t>
            </a:r>
            <a:r>
              <a:rPr lang="en-US" sz="2400" dirty="0"/>
              <a:t> login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5FAF06-A470-49C4-8E3A-A75DDD259C49}"/>
              </a:ext>
            </a:extLst>
          </p:cNvPr>
          <p:cNvSpPr txBox="1">
            <a:spLocks/>
          </p:cNvSpPr>
          <p:nvPr/>
        </p:nvSpPr>
        <p:spPr>
          <a:xfrm>
            <a:off x="1340057" y="5229000"/>
            <a:ext cx="196951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 smtClean="0"/>
              <a:t>init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14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100" dirty="0" smtClean="0"/>
              <a:t>Create a new </a:t>
            </a:r>
            <a:r>
              <a:rPr lang="en-US" sz="3100" dirty="0" err="1" smtClean="0"/>
              <a:t>Git</a:t>
            </a:r>
            <a:r>
              <a:rPr lang="en-US" sz="3100" dirty="0" smtClean="0"/>
              <a:t> repository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100" dirty="0" smtClean="0"/>
              <a:t>Create a new </a:t>
            </a:r>
            <a:r>
              <a:rPr lang="en-US" sz="3100" dirty="0" err="1" smtClean="0"/>
              <a:t>Heroku</a:t>
            </a:r>
            <a:r>
              <a:rPr lang="en-US" sz="3100" dirty="0" smtClean="0"/>
              <a:t> project and bind it with the </a:t>
            </a:r>
            <a:r>
              <a:rPr lang="en-US" sz="3100" dirty="0" err="1" smtClean="0"/>
              <a:t>git</a:t>
            </a:r>
            <a:r>
              <a:rPr lang="en-US" sz="3100" dirty="0" smtClean="0"/>
              <a:t> repository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66000" y="1944000"/>
            <a:ext cx="4995000" cy="138054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.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commit –</a:t>
            </a:r>
            <a:r>
              <a:rPr lang="en-US" dirty="0" err="1" smtClean="0"/>
              <a:t>m"Some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/>
              <a:t> </a:t>
            </a:r>
            <a:r>
              <a:rPr lang="en-US" dirty="0"/>
              <a:t>with </a:t>
            </a:r>
            <a:r>
              <a:rPr lang="en-US" dirty="0" err="1"/>
              <a:t>Git</a:t>
            </a:r>
            <a:r>
              <a:rPr lang="en-US" dirty="0"/>
              <a:t>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869250" y="4149000"/>
            <a:ext cx="6486752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heroku</a:t>
            </a:r>
            <a:r>
              <a:rPr lang="en-US" dirty="0" smtClean="0"/>
              <a:t> create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-v</a:t>
            </a:r>
          </a:p>
          <a:p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err="1" smtClean="0"/>
              <a:t>git:remote</a:t>
            </a:r>
            <a:r>
              <a:rPr lang="en-US" dirty="0" smtClean="0"/>
              <a:t> -a &lt;project-name&gt;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6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 smtClean="0"/>
              <a:t>Add the PostgreSQL </a:t>
            </a:r>
            <a:r>
              <a:rPr lang="en-US" sz="3400" dirty="0" err="1" smtClean="0"/>
              <a:t>addon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/>
            </a:r>
            <a:br>
              <a:rPr lang="en-US" sz="3400" dirty="0" smtClean="0"/>
            </a:br>
            <a:endParaRPr lang="en-US" sz="3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 smtClean="0"/>
              <a:t>Push the project to </a:t>
            </a:r>
            <a:r>
              <a:rPr lang="en-US" sz="3400" dirty="0" err="1" smtClean="0"/>
              <a:t>Heroku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/>
            </a:r>
            <a:br>
              <a:rPr lang="en-US" sz="3400" dirty="0" smtClean="0"/>
            </a:br>
            <a:endParaRPr lang="en-US" sz="3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 smtClean="0"/>
              <a:t>Change the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ps:scale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 smtClean="0"/>
              <a:t>Check logs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err="1"/>
              <a:t>Git</a:t>
            </a:r>
            <a:r>
              <a:rPr lang="en-US" dirty="0"/>
              <a:t> (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76000" y="3609743"/>
            <a:ext cx="5314685" cy="7028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/>
              <a:t>git</a:t>
            </a:r>
            <a:r>
              <a:rPr lang="en-US" sz="3000" dirty="0" smtClean="0"/>
              <a:t> push </a:t>
            </a:r>
            <a:r>
              <a:rPr lang="en-US" sz="3000" dirty="0" err="1" smtClean="0"/>
              <a:t>heroku</a:t>
            </a:r>
            <a:r>
              <a:rPr lang="en-US" sz="3000" dirty="0" smtClean="0"/>
              <a:t> master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4971000" y="4712680"/>
            <a:ext cx="5088177" cy="7028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/>
              <a:t>heroku</a:t>
            </a:r>
            <a:r>
              <a:rPr lang="en-US" sz="3000" dirty="0" smtClean="0"/>
              <a:t> </a:t>
            </a:r>
            <a:r>
              <a:rPr lang="en-US" sz="3000" dirty="0" err="1" smtClean="0"/>
              <a:t>ps:scale</a:t>
            </a:r>
            <a:r>
              <a:rPr lang="en-US" sz="3000" dirty="0" smtClean="0"/>
              <a:t> web=1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876000" y="1901638"/>
            <a:ext cx="8834824" cy="7028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/>
              <a:t>heroku</a:t>
            </a:r>
            <a:r>
              <a:rPr lang="en-US" sz="3000" dirty="0" smtClean="0"/>
              <a:t> </a:t>
            </a:r>
            <a:r>
              <a:rPr lang="en-US" sz="3000" dirty="0" err="1" smtClean="0"/>
              <a:t>addons:create</a:t>
            </a:r>
            <a:r>
              <a:rPr lang="en-US" sz="3000" dirty="0" smtClean="0"/>
              <a:t> </a:t>
            </a:r>
            <a:r>
              <a:rPr lang="en-US" sz="3000" dirty="0" err="1" smtClean="0"/>
              <a:t>heroku-postgresql</a:t>
            </a:r>
            <a:endParaRPr lang="en-US" sz="3000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2773412" y="5620592"/>
            <a:ext cx="4132588" cy="7028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/>
              <a:t>heroku</a:t>
            </a:r>
            <a:r>
              <a:rPr lang="en-US" sz="3000" dirty="0" smtClean="0"/>
              <a:t> logs --tail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70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Deployment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Actuator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Micrometer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Prometheus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 smtClean="0"/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46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Deploy with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52" y="1089000"/>
            <a:ext cx="3023095" cy="30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a registration in the </a:t>
            </a:r>
            <a:r>
              <a:rPr lang="en-US" dirty="0" err="1" smtClean="0"/>
              <a:t>Heroku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0" y="1782600"/>
            <a:ext cx="9753600" cy="472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3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a new App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Github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29" y="1944000"/>
            <a:ext cx="7940040" cy="43510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 to the installed </a:t>
            </a:r>
            <a:br>
              <a:rPr lang="en-US" dirty="0" smtClean="0"/>
            </a:br>
            <a:r>
              <a:rPr lang="en-US" dirty="0" smtClean="0"/>
              <a:t>add-ons: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heroku-postgres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Github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26" y="1393530"/>
            <a:ext cx="5347377" cy="51134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2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Go to deploy tab, check "</a:t>
            </a:r>
            <a:r>
              <a:rPr lang="en-US" dirty="0" err="1" smtClean="0"/>
              <a:t>Github</a:t>
            </a:r>
            <a:r>
              <a:rPr lang="en-US" dirty="0" smtClean="0"/>
              <a:t>" and add your repository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Github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899000"/>
            <a:ext cx="11095908" cy="12259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68" y="3827827"/>
            <a:ext cx="10104762" cy="20380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670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onitor </a:t>
            </a:r>
            <a:r>
              <a:rPr lang="en-US" dirty="0"/>
              <a:t>and manage your application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Actuator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59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2062766" y="1134000"/>
            <a:ext cx="10129234" cy="5546589"/>
          </a:xfrm>
        </p:spPr>
        <p:txBody>
          <a:bodyPr/>
          <a:lstStyle/>
          <a:p>
            <a:r>
              <a:rPr lang="en-US" dirty="0"/>
              <a:t>Spring Boot includes a number of </a:t>
            </a:r>
            <a:r>
              <a:rPr lang="en-US" b="1" dirty="0">
                <a:solidFill>
                  <a:schemeClr val="bg1"/>
                </a:solidFill>
              </a:rPr>
              <a:t>additional features </a:t>
            </a:r>
            <a:r>
              <a:rPr lang="en-US" dirty="0"/>
              <a:t>to help you </a:t>
            </a:r>
            <a:r>
              <a:rPr lang="en-US" b="1" dirty="0">
                <a:solidFill>
                  <a:schemeClr val="bg1"/>
                </a:solidFill>
              </a:rPr>
              <a:t>monitor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your application when you push it to </a:t>
            </a:r>
            <a:r>
              <a:rPr lang="en-US" dirty="0" smtClean="0"/>
              <a:t>production</a:t>
            </a:r>
          </a:p>
          <a:p>
            <a:r>
              <a:rPr lang="en-US" dirty="0"/>
              <a:t>You can choose to manage and monitor your application by </a:t>
            </a:r>
            <a:r>
              <a:rPr lang="en-US" dirty="0" smtClean="0"/>
              <a:t>using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endpoints</a:t>
            </a:r>
            <a:r>
              <a:rPr lang="en-US" dirty="0"/>
              <a:t> or with </a:t>
            </a:r>
            <a:r>
              <a:rPr lang="en-US" b="1" dirty="0" smtClean="0">
                <a:solidFill>
                  <a:schemeClr val="bg1"/>
                </a:solidFill>
              </a:rPr>
              <a:t>JMX</a:t>
            </a:r>
          </a:p>
          <a:p>
            <a:r>
              <a:rPr lang="en-US" dirty="0" smtClean="0"/>
              <a:t>Auditing</a:t>
            </a:r>
            <a:r>
              <a:rPr lang="en-US" dirty="0"/>
              <a:t>, health, and metrics gathering can also be </a:t>
            </a:r>
            <a:r>
              <a:rPr lang="en-US" b="1" dirty="0">
                <a:solidFill>
                  <a:schemeClr val="bg1"/>
                </a:solidFill>
              </a:rPr>
              <a:t>automatically applied </a:t>
            </a:r>
            <a:r>
              <a:rPr lang="en-US" dirty="0"/>
              <a:t>to your application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3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recommended way to enable the features is to add a dependency on the spring-boot-starter-actuator </a:t>
            </a:r>
            <a:r>
              <a:rPr lang="en-US" dirty="0" smtClean="0"/>
              <a:t>'Starter'.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93549" y="2966160"/>
            <a:ext cx="11204999" cy="2542977"/>
          </a:xfrm>
        </p:spPr>
        <p:txBody>
          <a:bodyPr/>
          <a:lstStyle/>
          <a:p>
            <a:r>
              <a:rPr lang="en-US" dirty="0"/>
              <a:t>&lt;dependencies&gt; </a:t>
            </a:r>
            <a:endParaRPr lang="bg-BG" dirty="0" smtClean="0"/>
          </a:p>
          <a:p>
            <a:r>
              <a:rPr lang="bg-BG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dependency&gt; </a:t>
            </a:r>
            <a:endParaRPr lang="bg-BG" dirty="0" smtClean="0"/>
          </a:p>
          <a:p>
            <a:r>
              <a:rPr lang="bg-BG" dirty="0" smtClean="0"/>
              <a:t>    </a:t>
            </a:r>
            <a:r>
              <a:rPr lang="en-US" dirty="0" smtClean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 smtClean="0"/>
              <a:t>&gt;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/>
              <a:t> </a:t>
            </a:r>
            <a:r>
              <a:rPr lang="bg-BG" dirty="0" smtClean="0"/>
              <a:t>   </a:t>
            </a:r>
            <a:r>
              <a:rPr lang="en-US" dirty="0" smtClean="0"/>
              <a:t>&lt;</a:t>
            </a:r>
            <a:r>
              <a:rPr lang="en-US" dirty="0" err="1" smtClean="0"/>
              <a:t>artifactId</a:t>
            </a:r>
            <a:r>
              <a:rPr lang="en-US" dirty="0" smtClean="0"/>
              <a:t>&gt;spring-boot-starter</a:t>
            </a:r>
            <a:r>
              <a:rPr lang="bg-BG" dirty="0" smtClean="0"/>
              <a:t>-</a:t>
            </a:r>
            <a:r>
              <a:rPr lang="en-US" dirty="0" smtClean="0"/>
              <a:t>actuator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 </a:t>
            </a:r>
            <a:endParaRPr lang="bg-BG" dirty="0" smtClean="0"/>
          </a:p>
          <a:p>
            <a:r>
              <a:rPr lang="bg-BG" dirty="0" smtClean="0"/>
              <a:t>  </a:t>
            </a:r>
            <a:r>
              <a:rPr lang="en-US" dirty="0" smtClean="0"/>
              <a:t>&lt;/</a:t>
            </a:r>
            <a:r>
              <a:rPr lang="en-US" dirty="0"/>
              <a:t>dependency&gt; </a:t>
            </a:r>
            <a:endParaRPr lang="bg-BG" dirty="0" smtClean="0"/>
          </a:p>
          <a:p>
            <a:r>
              <a:rPr lang="en-US" dirty="0" smtClean="0"/>
              <a:t>&lt;/</a:t>
            </a:r>
            <a:r>
              <a:rPr lang="en-US" dirty="0"/>
              <a:t>dependencies&gt;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 smtClean="0"/>
              <a:t>Endpoints </a:t>
            </a:r>
            <a:r>
              <a:rPr lang="en-US" dirty="0"/>
              <a:t>let you monitor and interact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application</a:t>
            </a:r>
          </a:p>
          <a:p>
            <a:r>
              <a:rPr lang="en-US" dirty="0"/>
              <a:t>Spring Boot includes a number of </a:t>
            </a:r>
            <a:r>
              <a:rPr lang="en-US" b="1" dirty="0">
                <a:solidFill>
                  <a:schemeClr val="bg1"/>
                </a:solidFill>
              </a:rPr>
              <a:t>built-in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endpoints</a:t>
            </a:r>
            <a:r>
              <a:rPr lang="en-US" dirty="0" smtClean="0"/>
              <a:t> </a:t>
            </a:r>
            <a:r>
              <a:rPr lang="en-US" dirty="0"/>
              <a:t>and lets you add your </a:t>
            </a:r>
            <a:r>
              <a:rPr lang="en-US" dirty="0" smtClean="0"/>
              <a:t>own</a:t>
            </a:r>
          </a:p>
          <a:p>
            <a:r>
              <a:rPr lang="en-US" dirty="0"/>
              <a:t>Each individual endpoint can be </a:t>
            </a:r>
            <a:r>
              <a:rPr lang="en-US" dirty="0" smtClean="0"/>
              <a:t>enabled </a:t>
            </a:r>
            <a:br>
              <a:rPr lang="en-US" dirty="0" smtClean="0"/>
            </a:br>
            <a:r>
              <a:rPr lang="en-US" dirty="0" smtClean="0"/>
              <a:t>or disabled</a:t>
            </a:r>
            <a:r>
              <a:rPr lang="en-US" dirty="0"/>
              <a:t> and </a:t>
            </a:r>
            <a:r>
              <a:rPr lang="en-US" dirty="0" smtClean="0"/>
              <a:t>exposed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Actuator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example, by default, the health endpoint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mapped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smtClean="0">
                <a:solidFill>
                  <a:schemeClr val="bg1"/>
                </a:solidFill>
              </a:rPr>
              <a:t>actuator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example</a:t>
            </a:r>
            <a:endParaRPr lang="en-US" dirty="0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186402"/>
            <a:ext cx="10844734" cy="15805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To expose </a:t>
            </a:r>
            <a:r>
              <a:rPr lang="en-US" b="1" dirty="0" smtClean="0">
                <a:solidFill>
                  <a:schemeClr val="bg1"/>
                </a:solidFill>
              </a:rPr>
              <a:t>all</a:t>
            </a:r>
            <a:r>
              <a:rPr lang="en-US" dirty="0" smtClean="0"/>
              <a:t> actuator </a:t>
            </a:r>
            <a:r>
              <a:rPr lang="en-US" b="1" dirty="0" smtClean="0">
                <a:solidFill>
                  <a:schemeClr val="bg1"/>
                </a:solidFill>
              </a:rPr>
              <a:t>endpoints</a:t>
            </a:r>
            <a:r>
              <a:rPr lang="en-US" dirty="0" smtClean="0"/>
              <a:t> you need to add in </a:t>
            </a:r>
            <a:r>
              <a:rPr lang="en-US" dirty="0" err="1" smtClean="0"/>
              <a:t>application.properties</a:t>
            </a:r>
            <a:r>
              <a:rPr lang="en-US" dirty="0" smtClean="0"/>
              <a:t> file: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	       </a:t>
            </a:r>
            <a:r>
              <a:rPr lang="en-US" sz="2800" dirty="0" err="1" smtClean="0">
                <a:solidFill>
                  <a:schemeClr val="bg1"/>
                </a:solidFill>
              </a:rPr>
              <a:t>management.endpoints.web.exposure.include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Expose </a:t>
            </a:r>
            <a:r>
              <a:rPr lang="en-US" dirty="0"/>
              <a:t>all actuator endpoints</a:t>
            </a: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2987100"/>
            <a:ext cx="8009999" cy="3519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45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dirty="0" smtClean="0"/>
              <a:t>prefer all endpoints to be disabled 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Set the </a:t>
            </a:r>
            <a:r>
              <a:rPr lang="en-US" b="1" dirty="0" err="1" smtClean="0">
                <a:solidFill>
                  <a:schemeClr val="bg1"/>
                </a:solidFill>
              </a:rPr>
              <a:t>management.endpoints.enabled</a:t>
            </a:r>
            <a:r>
              <a:rPr lang="en-US" b="1" dirty="0" smtClean="0">
                <a:solidFill>
                  <a:schemeClr val="bg1"/>
                </a:solidFill>
              </a:rPr>
              <a:t>-by-default = false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</a:t>
            </a:r>
            <a:r>
              <a:rPr lang="en-US" dirty="0"/>
              <a:t>individual endpoint enabled </a:t>
            </a:r>
            <a:r>
              <a:rPr lang="en-US" dirty="0" smtClean="0"/>
              <a:t>properties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On example, enable info endpoint 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83" y="4329000"/>
            <a:ext cx="10949531" cy="993065"/>
          </a:xfrm>
        </p:spPr>
        <p:txBody>
          <a:bodyPr/>
          <a:lstStyle/>
          <a:p>
            <a:r>
              <a:rPr lang="en-US" dirty="0" err="1"/>
              <a:t>management.endpoints.</a:t>
            </a:r>
            <a:r>
              <a:rPr lang="en-US" dirty="0" err="1">
                <a:solidFill>
                  <a:schemeClr val="bg1"/>
                </a:solidFill>
              </a:rPr>
              <a:t>enabled</a:t>
            </a:r>
            <a:r>
              <a:rPr lang="en-US" dirty="0">
                <a:solidFill>
                  <a:schemeClr val="bg1"/>
                </a:solidFill>
              </a:rPr>
              <a:t>-by-default</a:t>
            </a:r>
            <a:r>
              <a:rPr lang="en-US" dirty="0"/>
              <a:t>=false</a:t>
            </a:r>
          </a:p>
          <a:p>
            <a:r>
              <a:rPr lang="en-US" dirty="0" err="1"/>
              <a:t>management.endpoint.</a:t>
            </a:r>
            <a:r>
              <a:rPr lang="en-US" dirty="0" err="1">
                <a:solidFill>
                  <a:schemeClr val="bg1"/>
                </a:solidFill>
              </a:rPr>
              <a:t>info</a:t>
            </a:r>
            <a:r>
              <a:rPr lang="en-US" dirty="0" err="1"/>
              <a:t>.enabled</a:t>
            </a:r>
            <a:r>
              <a:rPr lang="en-US" dirty="0"/>
              <a:t>=true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</a:t>
            </a:r>
            <a:r>
              <a:rPr lang="en-US" dirty="0" smtClean="0"/>
              <a:t>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9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should take care to </a:t>
            </a:r>
            <a:r>
              <a:rPr lang="en-US" b="1" dirty="0">
                <a:solidFill>
                  <a:schemeClr val="bg1"/>
                </a:solidFill>
              </a:rPr>
              <a:t>secure</a:t>
            </a:r>
            <a:r>
              <a:rPr lang="en-US" dirty="0"/>
              <a:t> HTTP </a:t>
            </a:r>
            <a:r>
              <a:rPr lang="en-US" b="1" dirty="0">
                <a:solidFill>
                  <a:schemeClr val="bg1"/>
                </a:solidFill>
              </a:rPr>
              <a:t>endpoints</a:t>
            </a:r>
            <a:r>
              <a:rPr lang="en-US" dirty="0"/>
              <a:t> in the same way that you would any other sensitive </a:t>
            </a:r>
            <a:r>
              <a:rPr lang="en-US" dirty="0" smtClean="0"/>
              <a:t>URL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Spring Security is present, endpoints are </a:t>
            </a:r>
            <a:r>
              <a:rPr lang="en-US" b="1" dirty="0">
                <a:solidFill>
                  <a:schemeClr val="bg1"/>
                </a:solidFill>
              </a:rPr>
              <a:t>secured by default </a:t>
            </a:r>
            <a:r>
              <a:rPr lang="en-US" dirty="0"/>
              <a:t>using Spring </a:t>
            </a:r>
            <a:r>
              <a:rPr lang="en-US" dirty="0" smtClean="0"/>
              <a:t>Security's </a:t>
            </a:r>
            <a:r>
              <a:rPr lang="en-US" dirty="0"/>
              <a:t>content-negotiation </a:t>
            </a:r>
            <a:r>
              <a:rPr lang="en-US" dirty="0" smtClean="0"/>
              <a:t>strategy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bg1"/>
                </a:solidFill>
              </a:rPr>
              <a:t>custom</a:t>
            </a:r>
            <a:r>
              <a:rPr lang="en-US" dirty="0" smtClean="0"/>
              <a:t> security </a:t>
            </a:r>
            <a:r>
              <a:rPr lang="en-US" b="1" dirty="0" smtClean="0">
                <a:solidFill>
                  <a:schemeClr val="bg1"/>
                </a:solidFill>
              </a:rPr>
              <a:t>configuration</a:t>
            </a:r>
            <a:r>
              <a:rPr lang="en-US" dirty="0" smtClean="0"/>
              <a:t> </a:t>
            </a:r>
            <a:r>
              <a:rPr lang="en-US" dirty="0"/>
              <a:t>for HTTP endpoints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876000" y="4380994"/>
            <a:ext cx="10949531" cy="2274506"/>
          </a:xfrm>
        </p:spPr>
        <p:txBody>
          <a:bodyPr/>
          <a:lstStyle/>
          <a:p>
            <a:r>
              <a:rPr lang="en-US" sz="1600" dirty="0"/>
              <a:t>@Configuration(</a:t>
            </a:r>
            <a:r>
              <a:rPr lang="en-US" sz="1600" dirty="0" err="1"/>
              <a:t>proxyBeanMethods</a:t>
            </a:r>
            <a:r>
              <a:rPr lang="en-US" sz="1600" dirty="0"/>
              <a:t> = false)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ActuatorSecurity</a:t>
            </a:r>
            <a:r>
              <a:rPr lang="en-US" sz="1600" dirty="0"/>
              <a:t> extends </a:t>
            </a:r>
            <a:r>
              <a:rPr lang="en-US" sz="1600" dirty="0" err="1"/>
              <a:t>WebSecurityConfigurerAdapter</a:t>
            </a:r>
            <a:r>
              <a:rPr lang="en-US" sz="1600" dirty="0"/>
              <a:t> {</a:t>
            </a:r>
          </a:p>
          <a:p>
            <a:r>
              <a:rPr lang="en-US" sz="1600" dirty="0"/>
              <a:t>    @Override</a:t>
            </a:r>
          </a:p>
          <a:p>
            <a:r>
              <a:rPr lang="en-US" sz="1600" dirty="0"/>
              <a:t>    protected void configure(</a:t>
            </a:r>
            <a:r>
              <a:rPr lang="en-US" sz="1600" dirty="0" err="1"/>
              <a:t>HttpSecurity</a:t>
            </a:r>
            <a:r>
              <a:rPr lang="en-US" sz="1600" dirty="0"/>
              <a:t> http) throws Exception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http.requestMatcher</a:t>
            </a:r>
            <a:r>
              <a:rPr lang="en-US" sz="1600" dirty="0"/>
              <a:t>(</a:t>
            </a:r>
            <a:r>
              <a:rPr lang="en-US" sz="1600" dirty="0" err="1"/>
              <a:t>EndpointRequest.toAnyEndpoint</a:t>
            </a:r>
            <a:r>
              <a:rPr lang="en-US" sz="1600" dirty="0"/>
              <a:t>()).</a:t>
            </a:r>
            <a:r>
              <a:rPr lang="en-US" sz="1600" dirty="0" err="1"/>
              <a:t>authorizeRequests</a:t>
            </a:r>
            <a:r>
              <a:rPr lang="en-US" sz="1600" dirty="0"/>
              <a:t>((requests) -&gt;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requests.anyRequest</a:t>
            </a:r>
            <a:r>
              <a:rPr lang="en-US" sz="1600" dirty="0"/>
              <a:t>().</a:t>
            </a:r>
            <a:r>
              <a:rPr lang="en-US" sz="1600" dirty="0" err="1"/>
              <a:t>hasRole</a:t>
            </a:r>
            <a:r>
              <a:rPr lang="en-US" sz="1600" dirty="0" smtClean="0"/>
              <a:t>("ROLE_ADMIN"));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http.httpBasic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}}</a:t>
            </a:r>
            <a:endParaRPr lang="en-US" sz="16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Securing HTTP </a:t>
            </a:r>
            <a:r>
              <a:rPr lang="en-US" dirty="0" smtClean="0"/>
              <a:t>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add a </a:t>
            </a:r>
            <a:r>
              <a:rPr lang="en-US" b="1" dirty="0">
                <a:solidFill>
                  <a:schemeClr val="bg1"/>
                </a:solidFill>
              </a:rPr>
              <a:t>@Bean </a:t>
            </a:r>
            <a:r>
              <a:rPr lang="en-US" dirty="0"/>
              <a:t>annotated with </a:t>
            </a:r>
            <a:r>
              <a:rPr lang="en-US" b="1" dirty="0">
                <a:solidFill>
                  <a:schemeClr val="bg1"/>
                </a:solidFill>
              </a:rPr>
              <a:t>@Endpoint</a:t>
            </a:r>
            <a:r>
              <a:rPr lang="en-US" dirty="0"/>
              <a:t>, any methods annotated with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ReadOperation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WriteOperation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DeleteOperation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are automatically exposed over JMX and, in a web application, over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37" y="3598697"/>
            <a:ext cx="10949531" cy="29127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@Endpoint</a:t>
            </a:r>
            <a:r>
              <a:rPr lang="en-US" dirty="0"/>
              <a:t>(</a:t>
            </a:r>
            <a:r>
              <a:rPr lang="en-US" dirty="0" err="1"/>
              <a:t>enableByDefault</a:t>
            </a:r>
            <a:r>
              <a:rPr lang="en-US" dirty="0"/>
              <a:t> = true, </a:t>
            </a:r>
            <a:r>
              <a:rPr lang="en-US" dirty="0">
                <a:solidFill>
                  <a:schemeClr val="bg1"/>
                </a:solidFill>
              </a:rPr>
              <a:t>id</a:t>
            </a:r>
            <a:r>
              <a:rPr lang="en-US" dirty="0" smtClean="0"/>
              <a:t>="custom")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CustomEndpoint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ReadOperation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   public String </a:t>
            </a:r>
            <a:r>
              <a:rPr lang="en-US" dirty="0" err="1"/>
              <a:t>getMyEndpoint</a:t>
            </a:r>
            <a:r>
              <a:rPr lang="en-US" dirty="0"/>
              <a:t>(){</a:t>
            </a:r>
          </a:p>
          <a:p>
            <a:r>
              <a:rPr lang="en-US" dirty="0"/>
              <a:t>        return </a:t>
            </a:r>
            <a:r>
              <a:rPr lang="en-US" dirty="0" smtClean="0"/>
              <a:t>"My </a:t>
            </a:r>
            <a:r>
              <a:rPr lang="en-US" dirty="0"/>
              <a:t>custom </a:t>
            </a:r>
            <a:r>
              <a:rPr lang="en-US" dirty="0" smtClean="0"/>
              <a:t>endpoint";</a:t>
            </a:r>
            <a:endParaRPr lang="en-US" dirty="0"/>
          </a:p>
          <a:p>
            <a:r>
              <a:rPr lang="en-US" dirty="0"/>
              <a:t>    } 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Custom </a:t>
            </a:r>
            <a:r>
              <a:rPr lang="en-US" dirty="0" smtClean="0"/>
              <a:t>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we want we can create Endpoints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RestControllerEndpoint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annotation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37" y="2429827"/>
            <a:ext cx="10949531" cy="4075191"/>
          </a:xfrm>
        </p:spPr>
        <p:txBody>
          <a:bodyPr/>
          <a:lstStyle/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RestControllerEndpoint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chemeClr val="bg1"/>
                </a:solidFill>
              </a:rPr>
              <a:t>id</a:t>
            </a:r>
            <a:r>
              <a:rPr lang="en-US" dirty="0" smtClean="0"/>
              <a:t>="</a:t>
            </a:r>
            <a:r>
              <a:rPr lang="en-US" dirty="0" err="1" smtClean="0"/>
              <a:t>myRestEndpoint</a:t>
            </a:r>
            <a:r>
              <a:rPr lang="en-US" dirty="0" smtClean="0"/>
              <a:t>" )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MyRestEndpoint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GetMapping</a:t>
            </a:r>
            <a:r>
              <a:rPr lang="en-US" dirty="0" smtClean="0"/>
              <a:t>("/test")</a:t>
            </a:r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ResponseBody</a:t>
            </a:r>
            <a:endParaRPr lang="en-US" dirty="0"/>
          </a:p>
          <a:p>
            <a:r>
              <a:rPr lang="en-US" dirty="0"/>
              <a:t>    public String test(){</a:t>
            </a:r>
          </a:p>
          <a:p>
            <a:r>
              <a:rPr lang="en-US" dirty="0"/>
              <a:t>        return </a:t>
            </a:r>
            <a:r>
              <a:rPr lang="en-US" dirty="0" smtClean="0"/>
              <a:t>"My </a:t>
            </a:r>
            <a:r>
              <a:rPr lang="en-US" dirty="0"/>
              <a:t>custom rest </a:t>
            </a:r>
            <a:r>
              <a:rPr lang="en-US" dirty="0" smtClean="0"/>
              <a:t>endpoint";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Custom </a:t>
            </a:r>
            <a:r>
              <a:rPr lang="en-US" dirty="0" smtClean="0"/>
              <a:t>Endpoints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2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/>
          <a:lstStyle/>
          <a:p>
            <a:r>
              <a:rPr lang="en-US" dirty="0"/>
              <a:t>Customizing the Management Endpoint Paths</a:t>
            </a:r>
          </a:p>
          <a:p>
            <a:pPr lvl="1"/>
            <a:r>
              <a:rPr lang="en-US" dirty="0" err="1" smtClean="0"/>
              <a:t>management.</a:t>
            </a:r>
            <a:r>
              <a:rPr lang="en-US" b="1" dirty="0" err="1" smtClean="0">
                <a:solidFill>
                  <a:schemeClr val="bg1"/>
                </a:solidFill>
              </a:rPr>
              <a:t>endpoints.web.base</a:t>
            </a:r>
            <a:r>
              <a:rPr lang="en-US" b="1" dirty="0" smtClean="0">
                <a:solidFill>
                  <a:schemeClr val="bg1"/>
                </a:solidFill>
              </a:rPr>
              <a:t>-path</a:t>
            </a:r>
            <a:r>
              <a:rPr lang="en-US" dirty="0" smtClean="0"/>
              <a:t>=/manage</a:t>
            </a:r>
          </a:p>
          <a:p>
            <a:r>
              <a:rPr lang="en-US" dirty="0"/>
              <a:t>Customizing the Management Server Port</a:t>
            </a:r>
          </a:p>
          <a:p>
            <a:pPr lvl="1"/>
            <a:r>
              <a:rPr lang="en-US" dirty="0" err="1" smtClean="0"/>
              <a:t>management.</a:t>
            </a:r>
            <a:r>
              <a:rPr lang="en-US" b="1" dirty="0" err="1" smtClean="0">
                <a:solidFill>
                  <a:schemeClr val="bg1"/>
                </a:solidFill>
              </a:rPr>
              <a:t>server.port</a:t>
            </a:r>
            <a:r>
              <a:rPr lang="en-US" dirty="0" smtClean="0"/>
              <a:t>=8081</a:t>
            </a:r>
          </a:p>
          <a:p>
            <a:r>
              <a:rPr lang="en-US" dirty="0"/>
              <a:t>Disabling HTTP Endpoints</a:t>
            </a:r>
          </a:p>
          <a:p>
            <a:pPr lvl="1"/>
            <a:r>
              <a:rPr lang="en-US" dirty="0" err="1"/>
              <a:t>management.</a:t>
            </a:r>
            <a:r>
              <a:rPr lang="en-US" b="1" dirty="0" err="1">
                <a:solidFill>
                  <a:schemeClr val="bg1"/>
                </a:solidFill>
              </a:rPr>
              <a:t>server.port</a:t>
            </a:r>
            <a:r>
              <a:rPr lang="en-US" dirty="0"/>
              <a:t>=-1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properties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135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the Spring Boot Actuator </a:t>
            </a:r>
            <a:r>
              <a:rPr lang="en-US" dirty="0" smtClean="0"/>
              <a:t>give us a </a:t>
            </a:r>
            <a:r>
              <a:rPr lang="en-US" dirty="0"/>
              <a:t>lot of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application</a:t>
            </a:r>
            <a:r>
              <a:rPr lang="en-US" dirty="0"/>
              <a:t>, but </a:t>
            </a:r>
            <a:r>
              <a:rPr lang="en-US" dirty="0" smtClean="0"/>
              <a:t>it's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>ve</a:t>
            </a:r>
            <a:r>
              <a:rPr lang="en-US" dirty="0"/>
              <a:t>ry </a:t>
            </a:r>
            <a:r>
              <a:rPr lang="en-US" b="1" dirty="0" smtClean="0">
                <a:solidFill>
                  <a:schemeClr val="bg1"/>
                </a:solidFill>
              </a:rPr>
              <a:t>user-friendly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integrated with </a:t>
            </a:r>
            <a:r>
              <a:rPr lang="en-US" b="1" dirty="0">
                <a:solidFill>
                  <a:schemeClr val="bg1"/>
                </a:solidFill>
              </a:rPr>
              <a:t>Spring Boot Admin</a:t>
            </a:r>
            <a:r>
              <a:rPr lang="en-US" dirty="0"/>
              <a:t> for visualization,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it has </a:t>
            </a:r>
            <a:r>
              <a:rPr lang="en-US" dirty="0" smtClean="0"/>
              <a:t>it's </a:t>
            </a:r>
            <a:r>
              <a:rPr lang="en-US" dirty="0"/>
              <a:t>limitations and </a:t>
            </a:r>
            <a:r>
              <a:rPr lang="en-US" dirty="0" smtClean="0"/>
              <a:t>it's </a:t>
            </a:r>
            <a:r>
              <a:rPr lang="en-US" dirty="0"/>
              <a:t>less </a:t>
            </a:r>
            <a:r>
              <a:rPr lang="en-US" dirty="0" smtClean="0"/>
              <a:t>popular</a:t>
            </a:r>
          </a:p>
          <a:p>
            <a:r>
              <a:rPr lang="en-US" dirty="0"/>
              <a:t>Tools like </a:t>
            </a:r>
            <a:r>
              <a:rPr lang="en-US" b="1" dirty="0" smtClean="0">
                <a:solidFill>
                  <a:schemeClr val="bg1"/>
                </a:solidFill>
              </a:rPr>
              <a:t>Prometheus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Grafana</a:t>
            </a:r>
            <a:r>
              <a:rPr lang="en-US" dirty="0"/>
              <a:t> are more commonly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for </a:t>
            </a:r>
            <a:r>
              <a:rPr lang="en-US" dirty="0"/>
              <a:t>the monitoring and visualization and are </a:t>
            </a:r>
            <a:r>
              <a:rPr lang="en-US" dirty="0" smtClean="0"/>
              <a:t>language/framework-independent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tools </a:t>
            </a:r>
            <a:r>
              <a:rPr lang="en-US" dirty="0" smtClean="0"/>
              <a:t>have their </a:t>
            </a:r>
            <a:r>
              <a:rPr lang="en-US" dirty="0"/>
              <a:t>own set of data formats and converting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metrics </a:t>
            </a:r>
            <a:r>
              <a:rPr lang="en-US" dirty="0"/>
              <a:t>data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Vizualization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5" name="Текстов контейнер 2"/>
          <p:cNvSpPr txBox="1">
            <a:spLocks/>
          </p:cNvSpPr>
          <p:nvPr/>
        </p:nvSpPr>
        <p:spPr>
          <a:xfrm>
            <a:off x="624684" y="1629000"/>
            <a:ext cx="10949531" cy="4075191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Micrometer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359000"/>
            <a:ext cx="2610000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063021" y="1109947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Solves the </a:t>
            </a:r>
            <a:r>
              <a:rPr lang="en-US" dirty="0"/>
              <a:t>problem of being a </a:t>
            </a:r>
            <a:r>
              <a:rPr lang="en-US" b="1" dirty="0">
                <a:solidFill>
                  <a:schemeClr val="bg1"/>
                </a:solidFill>
              </a:rPr>
              <a:t>vendor-neutral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data </a:t>
            </a:r>
            <a:r>
              <a:rPr lang="en-US" dirty="0" smtClean="0"/>
              <a:t>provider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Automatically </a:t>
            </a:r>
            <a:r>
              <a:rPr lang="en-US" b="1" dirty="0">
                <a:solidFill>
                  <a:schemeClr val="bg1"/>
                </a:solidFill>
              </a:rPr>
              <a:t>exposes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/actuator/metrics </a:t>
            </a:r>
            <a:r>
              <a:rPr lang="bg-BG" b="1" dirty="0" smtClean="0">
                <a:latin typeface="Consolas" panose="020B0609020204030204" pitchFamily="49" charset="0"/>
              </a:rPr>
              <a:t/>
            </a:r>
            <a:br>
              <a:rPr lang="bg-BG" b="1" dirty="0" smtClean="0"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bg1"/>
                </a:solidFill>
              </a:rPr>
              <a:t>data</a:t>
            </a:r>
            <a:r>
              <a:rPr lang="en-US" dirty="0" smtClean="0"/>
              <a:t> into </a:t>
            </a:r>
            <a:r>
              <a:rPr lang="en-US" dirty="0"/>
              <a:t>something your monitoring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system can </a:t>
            </a:r>
            <a:r>
              <a:rPr lang="en-US" b="1" dirty="0" smtClean="0">
                <a:solidFill>
                  <a:schemeClr val="bg1"/>
                </a:solidFill>
              </a:rPr>
              <a:t>understand</a:t>
            </a:r>
          </a:p>
          <a:p>
            <a:pPr>
              <a:buClr>
                <a:schemeClr val="tx1"/>
              </a:buClr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need to </a:t>
            </a:r>
            <a:r>
              <a:rPr lang="en-US" dirty="0" smtClean="0"/>
              <a:t>include a vendor-specific </a:t>
            </a:r>
            <a:br>
              <a:rPr lang="en-US" dirty="0" smtClean="0"/>
            </a:br>
            <a:r>
              <a:rPr lang="en-US" dirty="0" smtClean="0"/>
              <a:t>micrometer </a:t>
            </a:r>
            <a:r>
              <a:rPr lang="en-US" dirty="0"/>
              <a:t>dependency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0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Micrometer is a separate open-sourced project and is not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Spring ecosystem, so we have to explicitly add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smtClean="0"/>
              <a:t>dependency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using</a:t>
            </a:r>
            <a:r>
              <a:rPr lang="en-US" dirty="0"/>
              <a:t> Prometheus, </a:t>
            </a:r>
            <a:r>
              <a:rPr lang="en-US" dirty="0" smtClean="0"/>
              <a:t>add it's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dependency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83" y="4113394"/>
            <a:ext cx="10949531" cy="1768021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smtClean="0"/>
              <a:t>dependency&gt;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io.micrometer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artifactId</a:t>
            </a:r>
            <a:r>
              <a:rPr lang="en-US" dirty="0"/>
              <a:t>&gt;micrometer-registry-</a:t>
            </a:r>
            <a:r>
              <a:rPr lang="en-US" dirty="0" err="1"/>
              <a:t>prometheus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dependency&gt;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Micrometer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5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179000"/>
            <a:ext cx="2614048" cy="26140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After adding the micrometer dependency, we have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new endpoint </a:t>
            </a:r>
            <a:r>
              <a:rPr lang="en-US" dirty="0" smtClean="0"/>
              <a:t>- /actuator/</a:t>
            </a:r>
            <a:r>
              <a:rPr lang="en-US" b="1" dirty="0" err="1" smtClean="0">
                <a:solidFill>
                  <a:schemeClr val="bg1"/>
                </a:solidFill>
              </a:rPr>
              <a:t>prometheus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The data is formatted in </a:t>
            </a:r>
            <a:r>
              <a:rPr lang="en-US" b="1" dirty="0" smtClean="0">
                <a:solidFill>
                  <a:schemeClr val="bg1"/>
                </a:solidFill>
              </a:rPr>
              <a:t>specific</a:t>
            </a:r>
            <a:r>
              <a:rPr lang="en-US" dirty="0" smtClean="0"/>
              <a:t> for Prometheus </a:t>
            </a:r>
            <a:r>
              <a:rPr lang="en-US" b="1" dirty="0" smtClean="0">
                <a:solidFill>
                  <a:schemeClr val="bg1"/>
                </a:solidFill>
              </a:rPr>
              <a:t>format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Micrometer Example</a:t>
            </a:r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3100500"/>
            <a:ext cx="7875000" cy="3555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1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Prometheus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539000"/>
            <a:ext cx="2385000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9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063021" y="1109947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Time-series </a:t>
            </a:r>
            <a:r>
              <a:rPr lang="en-US" dirty="0"/>
              <a:t>database that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metric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by pulling it (using a built-in data scraper)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periodically</a:t>
            </a:r>
            <a:r>
              <a:rPr lang="en-US" dirty="0" smtClean="0"/>
              <a:t> </a:t>
            </a:r>
            <a:r>
              <a:rPr lang="en-US" dirty="0"/>
              <a:t>over </a:t>
            </a:r>
            <a:r>
              <a:rPr lang="en-US" dirty="0" smtClean="0"/>
              <a:t>HTTP</a:t>
            </a:r>
          </a:p>
          <a:p>
            <a:pPr>
              <a:buClr>
                <a:schemeClr val="tx1"/>
              </a:buClr>
            </a:pPr>
            <a:r>
              <a:rPr lang="en-US" dirty="0"/>
              <a:t>I</a:t>
            </a:r>
            <a:r>
              <a:rPr lang="en-US" dirty="0" smtClean="0"/>
              <a:t>ntervals </a:t>
            </a:r>
            <a:r>
              <a:rPr lang="en-US" dirty="0"/>
              <a:t>between pulls can be </a:t>
            </a:r>
            <a:r>
              <a:rPr lang="en-US" dirty="0" smtClean="0"/>
              <a:t>configured</a:t>
            </a:r>
          </a:p>
          <a:p>
            <a:pPr>
              <a:buClr>
                <a:schemeClr val="tx1"/>
              </a:buClr>
            </a:pPr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a simple user interface where we can </a:t>
            </a:r>
            <a:r>
              <a:rPr lang="en-US" b="1" dirty="0">
                <a:solidFill>
                  <a:schemeClr val="bg1"/>
                </a:solidFill>
              </a:rPr>
              <a:t>visualize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query</a:t>
            </a:r>
            <a:r>
              <a:rPr lang="en-US" dirty="0"/>
              <a:t> on all of the </a:t>
            </a:r>
            <a:r>
              <a:rPr lang="en-US" b="1" dirty="0">
                <a:solidFill>
                  <a:schemeClr val="bg1"/>
                </a:solidFill>
              </a:rPr>
              <a:t>collected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metrics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To </a:t>
            </a:r>
            <a:r>
              <a:rPr lang="en-US" dirty="0"/>
              <a:t>configure </a:t>
            </a:r>
            <a:r>
              <a:rPr lang="en-US" dirty="0" smtClean="0"/>
              <a:t>Prometheus more </a:t>
            </a:r>
            <a:r>
              <a:rPr lang="en-US" dirty="0"/>
              <a:t>precisely </a:t>
            </a:r>
            <a:r>
              <a:rPr lang="en-US" dirty="0" smtClean="0"/>
              <a:t>we </a:t>
            </a:r>
            <a:br>
              <a:rPr lang="en-US" dirty="0" smtClean="0"/>
            </a:br>
            <a:r>
              <a:rPr lang="en-US" dirty="0" smtClean="0"/>
              <a:t>using the </a:t>
            </a:r>
            <a:r>
              <a:rPr lang="en-US" b="1" dirty="0" err="1" smtClean="0">
                <a:solidFill>
                  <a:schemeClr val="bg1"/>
                </a:solidFill>
              </a:rPr>
              <a:t>prometheus.yaml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download Prometheus from </a:t>
            </a:r>
            <a:r>
              <a:rPr lang="en-US" b="1" dirty="0" smtClean="0">
                <a:hlinkClick r:id="rId2"/>
              </a:rPr>
              <a:t>here</a:t>
            </a:r>
            <a:endParaRPr lang="en-US" b="1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Configure Prometheus with </a:t>
            </a:r>
            <a:r>
              <a:rPr lang="en-US" b="1" dirty="0" err="1" smtClean="0">
                <a:solidFill>
                  <a:schemeClr val="bg1"/>
                </a:solidFill>
              </a:rPr>
              <a:t>prometheus.yaml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83" y="2619000"/>
            <a:ext cx="10949531" cy="3694959"/>
          </a:xfrm>
        </p:spPr>
        <p:txBody>
          <a:bodyPr/>
          <a:lstStyle/>
          <a:p>
            <a:r>
              <a:rPr lang="en-US" sz="1800" dirty="0"/>
              <a:t>global: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scrape_interval</a:t>
            </a:r>
            <a:r>
              <a:rPr lang="en-US" sz="1800" dirty="0"/>
              <a:t>: 15s # By default, scrape targets every 15 seconds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i="1" dirty="0">
                <a:solidFill>
                  <a:schemeClr val="accent2"/>
                </a:solidFill>
              </a:rPr>
              <a:t># A scrape configuration containing exactly one endpoint to scrape: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# Here </a:t>
            </a:r>
            <a:r>
              <a:rPr lang="en-US" sz="1800" i="1" dirty="0" smtClean="0">
                <a:solidFill>
                  <a:schemeClr val="accent2"/>
                </a:solidFill>
              </a:rPr>
              <a:t>it's </a:t>
            </a:r>
            <a:r>
              <a:rPr lang="en-US" sz="1800" i="1" dirty="0">
                <a:solidFill>
                  <a:schemeClr val="accent2"/>
                </a:solidFill>
              </a:rPr>
              <a:t>Prometheus itself.</a:t>
            </a:r>
          </a:p>
          <a:p>
            <a:r>
              <a:rPr lang="en-US" sz="1800" dirty="0" err="1"/>
              <a:t>scrape_configs</a:t>
            </a:r>
            <a:r>
              <a:rPr lang="en-US" sz="1800" dirty="0"/>
              <a:t>: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  # The job name is added as a label `job=&lt;</a:t>
            </a:r>
            <a:r>
              <a:rPr lang="en-US" sz="1800" i="1" dirty="0" err="1">
                <a:solidFill>
                  <a:schemeClr val="accent2"/>
                </a:solidFill>
              </a:rPr>
              <a:t>job_name</a:t>
            </a:r>
            <a:r>
              <a:rPr lang="en-US" sz="1800" i="1" dirty="0">
                <a:solidFill>
                  <a:schemeClr val="accent2"/>
                </a:solidFill>
              </a:rPr>
              <a:t>&gt;` to any </a:t>
            </a:r>
            <a:r>
              <a:rPr lang="en-US" sz="1800" i="1" dirty="0" err="1">
                <a:solidFill>
                  <a:schemeClr val="accent2"/>
                </a:solidFill>
              </a:rPr>
              <a:t>timeseries</a:t>
            </a:r>
            <a:r>
              <a:rPr lang="en-US" sz="1800" i="1" dirty="0">
                <a:solidFill>
                  <a:schemeClr val="accent2"/>
                </a:solidFill>
              </a:rPr>
              <a:t> scraped from this </a:t>
            </a:r>
            <a:r>
              <a:rPr lang="en-US" sz="1800" i="1" dirty="0" err="1">
                <a:solidFill>
                  <a:schemeClr val="accent2"/>
                </a:solidFill>
              </a:rPr>
              <a:t>config</a:t>
            </a:r>
            <a:r>
              <a:rPr lang="en-US" sz="18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- </a:t>
            </a:r>
            <a:r>
              <a:rPr lang="en-US" sz="1800" dirty="0" err="1"/>
              <a:t>job_name</a:t>
            </a:r>
            <a:r>
              <a:rPr lang="en-US" sz="1800" dirty="0"/>
              <a:t>: </a:t>
            </a:r>
            <a:r>
              <a:rPr lang="en-US" sz="1800" dirty="0" smtClean="0"/>
              <a:t>'</a:t>
            </a:r>
            <a:r>
              <a:rPr lang="en-US" sz="1800" dirty="0" err="1" smtClean="0"/>
              <a:t>prometheus</a:t>
            </a:r>
            <a:r>
              <a:rPr lang="en-US" sz="1800" dirty="0" smtClean="0"/>
              <a:t>'</a:t>
            </a:r>
            <a:endParaRPr lang="en-US" sz="1800" dirty="0"/>
          </a:p>
          <a:p>
            <a:r>
              <a:rPr lang="en-US" sz="1800" i="1" dirty="0">
                <a:solidFill>
                  <a:schemeClr val="accent2"/>
                </a:solidFill>
              </a:rPr>
              <a:t>    # Override the global default and scrape targets from this job every 5 seconds.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scrape_interval</a:t>
            </a:r>
            <a:r>
              <a:rPr lang="en-US" sz="1800" dirty="0"/>
              <a:t>: 5s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static_configs</a:t>
            </a:r>
            <a:r>
              <a:rPr lang="en-US" sz="1800" dirty="0"/>
              <a:t>:</a:t>
            </a:r>
          </a:p>
          <a:p>
            <a:r>
              <a:rPr lang="en-US" sz="1800" dirty="0"/>
              <a:t>      - targets: </a:t>
            </a:r>
            <a:r>
              <a:rPr lang="en-US" sz="1800" dirty="0" smtClean="0"/>
              <a:t>['localhost:9090']</a:t>
            </a:r>
            <a:endParaRPr lang="en-US" sz="18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Configure 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After starting Prometheus, we can access </a:t>
            </a:r>
            <a:br>
              <a:rPr lang="en-US" dirty="0" smtClean="0"/>
            </a:br>
            <a:r>
              <a:rPr lang="en-US" dirty="0" smtClean="0"/>
              <a:t>it on </a:t>
            </a:r>
            <a:r>
              <a:rPr lang="en-US" dirty="0"/>
              <a:t>http://</a:t>
            </a:r>
            <a:r>
              <a:rPr lang="en-US" dirty="0" smtClean="0"/>
              <a:t>localhost:9090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Prometheus Dashboard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00" y="2394000"/>
            <a:ext cx="8865000" cy="40229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2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Prometheus provides a functional query language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b="1" dirty="0" err="1">
                <a:solidFill>
                  <a:schemeClr val="bg1"/>
                </a:solidFill>
              </a:rPr>
              <a:t>PromQL</a:t>
            </a:r>
            <a:r>
              <a:rPr lang="en-US" dirty="0"/>
              <a:t> (Prometheus Query Language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Let's </a:t>
            </a:r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time series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real time</a:t>
            </a:r>
          </a:p>
          <a:p>
            <a:r>
              <a:rPr lang="en-US" dirty="0" smtClean="0"/>
              <a:t>Result </a:t>
            </a:r>
            <a:r>
              <a:rPr lang="en-US" dirty="0"/>
              <a:t>of an expression can either be shown as </a:t>
            </a:r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graph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viewed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tabular data</a:t>
            </a:r>
            <a:r>
              <a:rPr lang="en-US" dirty="0"/>
              <a:t> in </a:t>
            </a:r>
            <a:r>
              <a:rPr lang="en-US" dirty="0" smtClean="0"/>
              <a:t>Prometheus' </a:t>
            </a:r>
            <a:r>
              <a:rPr lang="en-US" dirty="0"/>
              <a:t>expression </a:t>
            </a:r>
            <a:r>
              <a:rPr lang="en-US" dirty="0" smtClean="0"/>
              <a:t>browser</a:t>
            </a:r>
            <a:r>
              <a:rPr lang="en-US" dirty="0"/>
              <a:t>, or consumed by external systems via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HTTP API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Prometheus Query Language - </a:t>
            </a:r>
            <a:r>
              <a:rPr lang="en-US" dirty="0" err="1" smtClean="0"/>
              <a:t>PromQL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 all time series with the metric </a:t>
            </a:r>
            <a:r>
              <a:rPr lang="en-US" dirty="0" err="1"/>
              <a:t>http_requests_total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given job </a:t>
            </a:r>
            <a:r>
              <a:rPr lang="en-US" dirty="0"/>
              <a:t>and handler </a:t>
            </a:r>
            <a:r>
              <a:rPr lang="en-US" dirty="0" smtClean="0"/>
              <a:t>labels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Return </a:t>
            </a:r>
            <a:r>
              <a:rPr lang="en-US" dirty="0"/>
              <a:t>a whole </a:t>
            </a:r>
            <a:r>
              <a:rPr lang="en-US" b="1" dirty="0">
                <a:solidFill>
                  <a:schemeClr val="bg1"/>
                </a:solidFill>
              </a:rPr>
              <a:t>range of time </a:t>
            </a:r>
            <a:r>
              <a:rPr lang="en-US" dirty="0" smtClean="0"/>
              <a:t>for </a:t>
            </a:r>
            <a:r>
              <a:rPr lang="en-US" dirty="0"/>
              <a:t>the same </a:t>
            </a:r>
            <a:r>
              <a:rPr lang="en-US" dirty="0" smtClean="0"/>
              <a:t>vector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regular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expressions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740999" y="2415814"/>
            <a:ext cx="10949531" cy="541275"/>
          </a:xfrm>
        </p:spPr>
        <p:txBody>
          <a:bodyPr/>
          <a:lstStyle/>
          <a:p>
            <a:r>
              <a:rPr lang="en-US" sz="2000" dirty="0" err="1"/>
              <a:t>http_requests_total</a:t>
            </a:r>
            <a:r>
              <a:rPr lang="en-US" sz="2000" dirty="0"/>
              <a:t>{</a:t>
            </a:r>
            <a:r>
              <a:rPr lang="en-US" sz="2000" dirty="0">
                <a:solidFill>
                  <a:schemeClr val="bg1"/>
                </a:solidFill>
              </a:rPr>
              <a:t>job</a:t>
            </a:r>
            <a:r>
              <a:rPr lang="en-US" sz="2000" dirty="0" smtClean="0"/>
              <a:t>="</a:t>
            </a:r>
            <a:r>
              <a:rPr lang="en-US" sz="2000" dirty="0" err="1" smtClean="0"/>
              <a:t>apiserver</a:t>
            </a:r>
            <a:r>
              <a:rPr lang="en-US" sz="2000" dirty="0" smtClean="0"/>
              <a:t>", </a:t>
            </a:r>
            <a:r>
              <a:rPr lang="en-US" sz="2000" dirty="0"/>
              <a:t>handler</a:t>
            </a:r>
            <a:r>
              <a:rPr lang="en-US" sz="2000" dirty="0" smtClean="0"/>
              <a:t>="/</a:t>
            </a:r>
            <a:r>
              <a:rPr lang="en-US" sz="2000" dirty="0" err="1" smtClean="0"/>
              <a:t>api</a:t>
            </a:r>
            <a:r>
              <a:rPr lang="en-US" sz="2000" dirty="0" smtClean="0"/>
              <a:t>/comments"}</a:t>
            </a:r>
            <a:endParaRPr lang="en-US" sz="20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Query Language </a:t>
            </a:r>
            <a:r>
              <a:rPr lang="en-US" dirty="0" smtClean="0"/>
              <a:t>– </a:t>
            </a:r>
            <a:r>
              <a:rPr lang="en-US" dirty="0" err="1" smtClean="0"/>
              <a:t>PromQL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9" name="Текстов контейнер 5"/>
          <p:cNvSpPr txBox="1">
            <a:spLocks/>
          </p:cNvSpPr>
          <p:nvPr/>
        </p:nvSpPr>
        <p:spPr>
          <a:xfrm>
            <a:off x="743617" y="3807541"/>
            <a:ext cx="10949531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http_requests_total{job</a:t>
            </a:r>
            <a:r>
              <a:rPr lang="da-DK" sz="2000" dirty="0" smtClean="0"/>
              <a:t>="apiserver", </a:t>
            </a:r>
            <a:r>
              <a:rPr lang="da-DK" sz="2000" dirty="0"/>
              <a:t>handler</a:t>
            </a:r>
            <a:r>
              <a:rPr lang="da-DK" sz="2000" dirty="0" smtClean="0"/>
              <a:t>="/api/comments"}</a:t>
            </a:r>
            <a:r>
              <a:rPr lang="da-DK" sz="2000" dirty="0" smtClean="0">
                <a:solidFill>
                  <a:schemeClr val="bg1"/>
                </a:solidFill>
              </a:rPr>
              <a:t>[</a:t>
            </a:r>
            <a:r>
              <a:rPr lang="da-DK" sz="2000" dirty="0">
                <a:solidFill>
                  <a:schemeClr val="bg1"/>
                </a:solidFill>
              </a:rPr>
              <a:t>5m]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Текстов контейнер 5"/>
          <p:cNvSpPr txBox="1">
            <a:spLocks/>
          </p:cNvSpPr>
          <p:nvPr/>
        </p:nvSpPr>
        <p:spPr>
          <a:xfrm>
            <a:off x="740999" y="5199268"/>
            <a:ext cx="10949531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http_requests_total{job</a:t>
            </a:r>
            <a:r>
              <a:rPr lang="da-DK" sz="2000" dirty="0" smtClean="0"/>
              <a:t>=</a:t>
            </a:r>
            <a:r>
              <a:rPr lang="da-DK" sz="2000" dirty="0" smtClean="0">
                <a:solidFill>
                  <a:schemeClr val="bg1"/>
                </a:solidFill>
              </a:rPr>
              <a:t>~</a:t>
            </a:r>
            <a:r>
              <a:rPr lang="da-DK" sz="2000" dirty="0" smtClean="0"/>
              <a:t>"</a:t>
            </a:r>
            <a:r>
              <a:rPr lang="da-DK" sz="2000" dirty="0" smtClean="0">
                <a:solidFill>
                  <a:schemeClr val="bg1"/>
                </a:solidFill>
              </a:rPr>
              <a:t>.*server</a:t>
            </a:r>
            <a:r>
              <a:rPr lang="da-DK" sz="2000" dirty="0" smtClean="0"/>
              <a:t>"}</a:t>
            </a:r>
            <a:endParaRPr lang="en-US" sz="2000" dirty="0"/>
          </a:p>
        </p:txBody>
      </p:sp>
      <p:sp>
        <p:nvSpPr>
          <p:cNvPr id="11" name="Текстов контейнер 5"/>
          <p:cNvSpPr txBox="1">
            <a:spLocks/>
          </p:cNvSpPr>
          <p:nvPr/>
        </p:nvSpPr>
        <p:spPr>
          <a:xfrm>
            <a:off x="734599" y="5938454"/>
            <a:ext cx="10949531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http_requests_total{status</a:t>
            </a:r>
            <a:r>
              <a:rPr lang="da-DK" sz="2000" dirty="0" smtClean="0">
                <a:solidFill>
                  <a:schemeClr val="bg1"/>
                </a:solidFill>
              </a:rPr>
              <a:t>!~</a:t>
            </a:r>
            <a:r>
              <a:rPr lang="da-DK" sz="2000" dirty="0" smtClean="0"/>
              <a:t>"</a:t>
            </a:r>
            <a:r>
              <a:rPr lang="da-DK" sz="2000" dirty="0" smtClean="0">
                <a:solidFill>
                  <a:schemeClr val="bg1"/>
                </a:solidFill>
              </a:rPr>
              <a:t>4..</a:t>
            </a:r>
            <a:r>
              <a:rPr lang="da-DK" sz="2000" dirty="0" smtClean="0"/>
              <a:t>"}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19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3" y="1656227"/>
            <a:ext cx="7968258" cy="48507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accent1"/>
                </a:solidFill>
              </a:rPr>
              <a:t>Deployment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means to push changes or update from one environment to </a:t>
            </a:r>
            <a:r>
              <a:rPr lang="en-US" sz="2800" dirty="0" smtClean="0">
                <a:solidFill>
                  <a:schemeClr val="bg2"/>
                </a:solidFill>
              </a:rPr>
              <a:t>another</a:t>
            </a:r>
          </a:p>
          <a:p>
            <a:pPr latinLnBrk="0">
              <a:lnSpc>
                <a:spcPct val="15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accent1"/>
                </a:solidFill>
              </a:rPr>
              <a:t>Micrometer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solves </a:t>
            </a:r>
            <a:r>
              <a:rPr lang="en-US" sz="2800" dirty="0">
                <a:solidFill>
                  <a:schemeClr val="bg2"/>
                </a:solidFill>
              </a:rPr>
              <a:t>the problem of being a </a:t>
            </a:r>
            <a:r>
              <a:rPr lang="en-US" sz="2800" b="1" dirty="0">
                <a:solidFill>
                  <a:schemeClr val="accent1"/>
                </a:solidFill>
              </a:rPr>
              <a:t>vendor-neutral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</a:rPr>
              <a:t>data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provider</a:t>
            </a:r>
          </a:p>
          <a:p>
            <a:pPr latinLnBrk="0">
              <a:lnSpc>
                <a:spcPct val="15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accent1"/>
                </a:solidFill>
              </a:rPr>
              <a:t>Prometheus</a:t>
            </a:r>
            <a:r>
              <a:rPr lang="en-US" sz="2800" dirty="0" smtClean="0">
                <a:solidFill>
                  <a:schemeClr val="bg2"/>
                </a:solidFill>
              </a:rPr>
              <a:t> is a </a:t>
            </a:r>
            <a:r>
              <a:rPr lang="en-US" sz="2800" dirty="0">
                <a:solidFill>
                  <a:schemeClr val="bg2"/>
                </a:solidFill>
              </a:rPr>
              <a:t>Time-series database that </a:t>
            </a:r>
            <a:r>
              <a:rPr lang="en-US" sz="2800" b="1" dirty="0">
                <a:solidFill>
                  <a:schemeClr val="accent1"/>
                </a:solidFill>
              </a:rPr>
              <a:t>stores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the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metric </a:t>
            </a:r>
            <a:r>
              <a:rPr lang="en-US" sz="2800" b="1" dirty="0" smtClean="0">
                <a:solidFill>
                  <a:schemeClr val="accent1"/>
                </a:solidFill>
              </a:rPr>
              <a:t>data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by pulling it (using a built-in data scraper) </a:t>
            </a:r>
            <a:r>
              <a:rPr lang="en-US" sz="2800" b="1" dirty="0" smtClean="0">
                <a:solidFill>
                  <a:schemeClr val="accent1"/>
                </a:solidFill>
              </a:rPr>
              <a:t>periodically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over </a:t>
            </a:r>
            <a:r>
              <a:rPr lang="en-US" sz="2800" dirty="0" smtClean="0">
                <a:solidFill>
                  <a:schemeClr val="bg2"/>
                </a:solidFill>
              </a:rPr>
              <a:t>HTTP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0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044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2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Deployment </a:t>
            </a:r>
            <a:r>
              <a:rPr lang="en-US" dirty="0"/>
              <a:t>means to push changes or update from one environment to another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Deployment?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00" y="3699000"/>
            <a:ext cx="8837117" cy="106929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16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We can deploy </a:t>
            </a:r>
            <a:r>
              <a:rPr lang="en-US" b="1" dirty="0">
                <a:solidFill>
                  <a:schemeClr val="bg1"/>
                </a:solidFill>
              </a:rPr>
              <a:t>one project </a:t>
            </a:r>
            <a:r>
              <a:rPr lang="en-US" dirty="0"/>
              <a:t>onto </a:t>
            </a:r>
            <a:r>
              <a:rPr lang="en-US" b="1" dirty="0">
                <a:solidFill>
                  <a:schemeClr val="bg1"/>
                </a:solidFill>
              </a:rPr>
              <a:t>multiple websites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Some of the deployment websites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hlinkClick r:id="rId2"/>
              </a:rPr>
              <a:t>Heroku</a:t>
            </a:r>
            <a:endParaRPr lang="en-US" b="1" dirty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hlinkClick r:id="rId3"/>
              </a:rPr>
              <a:t>Amazon Web Services (AWS</a:t>
            </a:r>
            <a:r>
              <a:rPr lang="en-US" b="1" dirty="0" smtClean="0">
                <a:hlinkClick r:id="rId3"/>
              </a:rPr>
              <a:t>)</a:t>
            </a:r>
            <a:endParaRPr lang="bg-BG" b="1" dirty="0" smtClean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hlinkClick r:id="rId4"/>
              </a:rPr>
              <a:t>Google Cloud Platform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Deploy?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0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ways </a:t>
            </a:r>
            <a:r>
              <a:rPr lang="en-US" dirty="0"/>
              <a:t>to deploy a project on Heroku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dirty="0"/>
              <a:t> (Heroku </a:t>
            </a:r>
            <a:r>
              <a:rPr lang="en-US" dirty="0" err="1"/>
              <a:t>Git</a:t>
            </a:r>
            <a:r>
              <a:rPr lang="en-US" dirty="0"/>
              <a:t>, Heroku CLI)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bg1"/>
                </a:solidFill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Container Registry </a:t>
            </a:r>
            <a:r>
              <a:rPr lang="en-US" dirty="0"/>
              <a:t>(Heroku CLI)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Deploying On Heroku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8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00598" cy="5528766"/>
          </a:xfrm>
        </p:spPr>
        <p:txBody>
          <a:bodyPr/>
          <a:lstStyle/>
          <a:p>
            <a:r>
              <a:rPr lang="en-US" dirty="0"/>
              <a:t>Before running our project, we should add </a:t>
            </a:r>
            <a:r>
              <a:rPr lang="en-US" b="1" dirty="0">
                <a:solidFill>
                  <a:schemeClr val="bg1"/>
                </a:solidFill>
              </a:rPr>
              <a:t>3 important keys </a:t>
            </a:r>
            <a:r>
              <a:rPr lang="en-US" dirty="0"/>
              <a:t>to deploy the project</a:t>
            </a:r>
          </a:p>
          <a:p>
            <a:r>
              <a:rPr lang="en-US" dirty="0" smtClean="0"/>
              <a:t>Create </a:t>
            </a:r>
            <a:r>
              <a:rPr lang="en-US" dirty="0"/>
              <a:t>2 new files in our </a:t>
            </a:r>
            <a:r>
              <a:rPr lang="en-US" b="1" dirty="0" smtClean="0">
                <a:solidFill>
                  <a:schemeClr val="bg1"/>
                </a:solidFill>
              </a:rPr>
              <a:t>project </a:t>
            </a:r>
            <a:r>
              <a:rPr lang="en-US" b="1" dirty="0">
                <a:solidFill>
                  <a:schemeClr val="bg1"/>
                </a:solidFill>
              </a:rPr>
              <a:t>folder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latin typeface="Consolas" panose="020B0609020204030204" pitchFamily="49" charset="0"/>
              </a:rPr>
              <a:t>Procfile</a:t>
            </a:r>
            <a:endParaRPr lang="en-US" b="1" dirty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latin typeface="Consolas" panose="020B0609020204030204" pitchFamily="49" charset="0"/>
              </a:rPr>
              <a:t>system.properties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Procfile and System.properties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3384000"/>
            <a:ext cx="4167391" cy="201083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88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system.properties</a:t>
            </a: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Holds </a:t>
            </a:r>
            <a:r>
              <a:rPr lang="en-US" sz="3200" b="1" dirty="0">
                <a:solidFill>
                  <a:schemeClr val="bg1"/>
                </a:solidFill>
              </a:rPr>
              <a:t>all of </a:t>
            </a:r>
            <a:r>
              <a:rPr lang="en-US" sz="3200" b="1" dirty="0" smtClean="0">
                <a:solidFill>
                  <a:schemeClr val="bg1"/>
                </a:solidFill>
              </a:rPr>
              <a:t>the system configuration properties </a:t>
            </a:r>
            <a:r>
              <a:rPr lang="en-US" sz="3200" dirty="0" smtClean="0"/>
              <a:t>needed to run the project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By default, </a:t>
            </a:r>
            <a:r>
              <a:rPr lang="en-US" sz="3200" dirty="0" err="1" smtClean="0"/>
              <a:t>Heroku</a:t>
            </a:r>
            <a:r>
              <a:rPr lang="en-US" sz="3200" dirty="0" smtClean="0"/>
              <a:t> uses JDK Version 1.8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To specify specific version: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mtClean="0"/>
              <a:t>System.properties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2B94CF-0C69-4262-BB89-3FC8E882E89C}"/>
              </a:ext>
            </a:extLst>
          </p:cNvPr>
          <p:cNvSpPr txBox="1">
            <a:spLocks/>
          </p:cNvSpPr>
          <p:nvPr/>
        </p:nvSpPr>
        <p:spPr>
          <a:xfrm>
            <a:off x="3475006" y="4509000"/>
            <a:ext cx="6718783" cy="7028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/>
              <a:t>java.runtime.version</a:t>
            </a:r>
            <a:r>
              <a:rPr lang="en-US" sz="3000" dirty="0" smtClean="0"/>
              <a:t>=</a:t>
            </a:r>
            <a:r>
              <a:rPr lang="en-US" sz="3000" dirty="0" smtClean="0">
                <a:solidFill>
                  <a:schemeClr val="bg1"/>
                </a:solidFill>
              </a:rPr>
              <a:t>{version}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00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4314</TotalTime>
  <Words>1516</Words>
  <Application>Microsoft Office PowerPoint</Application>
  <PresentationFormat>Широк екран</PresentationFormat>
  <Paragraphs>350</Paragraphs>
  <Slides>50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50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Deployment, Hosting and Monitoring</vt:lpstr>
      <vt:lpstr>Table of Contents</vt:lpstr>
      <vt:lpstr>Have a Question?</vt:lpstr>
      <vt:lpstr>Deployment</vt:lpstr>
      <vt:lpstr>What is Deployment?</vt:lpstr>
      <vt:lpstr>Where to Deploy?</vt:lpstr>
      <vt:lpstr>Deploying On Heroku</vt:lpstr>
      <vt:lpstr>Procfile and System.properties</vt:lpstr>
      <vt:lpstr>System.properties</vt:lpstr>
      <vt:lpstr>Procfile(for Maven)</vt:lpstr>
      <vt:lpstr>Procfile(for Gradle)</vt:lpstr>
      <vt:lpstr>Application.properties</vt:lpstr>
      <vt:lpstr>Application.yaml</vt:lpstr>
      <vt:lpstr>Pom.xml</vt:lpstr>
      <vt:lpstr>Pom.xml</vt:lpstr>
      <vt:lpstr>Deploy with Git</vt:lpstr>
      <vt:lpstr>Deploying On Heroku with Git</vt:lpstr>
      <vt:lpstr>Deploying On Heroku with Git (2)</vt:lpstr>
      <vt:lpstr>Deploying On Heroku with Git (3)</vt:lpstr>
      <vt:lpstr>Deploy with Github</vt:lpstr>
      <vt:lpstr>Deploying On Heroku with Github</vt:lpstr>
      <vt:lpstr>Deploying On Heroku with Github (2)</vt:lpstr>
      <vt:lpstr>Deploying On Heroku with Github (3)</vt:lpstr>
      <vt:lpstr>Deploying On Heroku with Github (3)</vt:lpstr>
      <vt:lpstr>Actuator</vt:lpstr>
      <vt:lpstr>Actuator</vt:lpstr>
      <vt:lpstr>Actuator dependency</vt:lpstr>
      <vt:lpstr>Actuator Endpoints</vt:lpstr>
      <vt:lpstr>Actuator example</vt:lpstr>
      <vt:lpstr>Expose all actuator endpoints</vt:lpstr>
      <vt:lpstr>Enabling Endpoints</vt:lpstr>
      <vt:lpstr> Securing HTTP Endpoints</vt:lpstr>
      <vt:lpstr>Implementing Custom Endpoints</vt:lpstr>
      <vt:lpstr>Implementing Custom Endpoints (2)</vt:lpstr>
      <vt:lpstr>Customizing properties</vt:lpstr>
      <vt:lpstr>Vizualization Tools</vt:lpstr>
      <vt:lpstr>Micrometer</vt:lpstr>
      <vt:lpstr>Micrometer</vt:lpstr>
      <vt:lpstr>Micrometer Dependency</vt:lpstr>
      <vt:lpstr>Micrometer Example</vt:lpstr>
      <vt:lpstr>Prometheus</vt:lpstr>
      <vt:lpstr>Prometheus</vt:lpstr>
      <vt:lpstr>Download and Configure Prometheus</vt:lpstr>
      <vt:lpstr>Prometheus Dashboard</vt:lpstr>
      <vt:lpstr>Prometheus Query Language - PromQL</vt:lpstr>
      <vt:lpstr>Prometheus Query Language – PromQL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Advanced - Deployment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Ch</cp:lastModifiedBy>
  <cp:revision>120</cp:revision>
  <dcterms:created xsi:type="dcterms:W3CDTF">2018-05-23T13:08:44Z</dcterms:created>
  <dcterms:modified xsi:type="dcterms:W3CDTF">2021-04-01T18:04:47Z</dcterms:modified>
  <cp:category>computer programming;programming;software development;software engineering</cp:category>
</cp:coreProperties>
</file>