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6" r:id="rId24"/>
    <p:sldId id="278" r:id="rId25"/>
    <p:sldId id="30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2" r:id="rId47"/>
    <p:sldId id="304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257B99-FC16-486F-BC7A-8DE93F7D265E}">
          <p14:sldIdLst>
            <p14:sldId id="256"/>
            <p14:sldId id="257"/>
            <p14:sldId id="305"/>
          </p14:sldIdLst>
        </p14:section>
        <p14:section name="REST API" id="{AD2276C5-20FB-45DC-8E2E-44107593C45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EST with Spring" id="{FCB9C385-F286-4485-9206-438EDBE1D778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st Template" id="{B8A934B1-8516-4626-A250-29814238F2E3}">
          <p14:sldIdLst>
            <p14:sldId id="275"/>
            <p14:sldId id="276"/>
            <p14:sldId id="277"/>
            <p14:sldId id="306"/>
            <p14:sldId id="278"/>
            <p14:sldId id="307"/>
            <p14:sldId id="279"/>
          </p14:sldIdLst>
        </p14:section>
        <p14:section name="DOM Manipulations" id="{9D95D9B3-A26F-4230-B314-72627EC8603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etch" id="{91609380-0C4F-4140-B2FB-EC85B9BB59B1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889D6729-4453-4589-91EE-4F4500310315}">
          <p14:sldIdLst>
            <p14:sldId id="298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03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WEB API and REST Controllers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Fundamentals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save data</a:t>
            </a:r>
            <a:endParaRPr lang="bg-BG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4" name="Straight Arrow Connector 12"/>
          <p:cNvCxnSpPr/>
          <p:nvPr/>
        </p:nvCxnSpPr>
        <p:spPr>
          <a:xfrm flipV="1">
            <a:off x="6390317" y="3836999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6311488" y="3322685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POST /</a:t>
            </a:r>
            <a:r>
              <a:rPr lang="en-US" sz="2200" dirty="0" smtClean="0">
                <a:solidFill>
                  <a:srgbClr val="FF0000"/>
                </a:solidFill>
              </a:rPr>
              <a:t>items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34"/>
          <p:cNvCxnSpPr/>
          <p:nvPr/>
        </p:nvCxnSpPr>
        <p:spPr>
          <a:xfrm rot="20223041" flipH="1" flipV="1">
            <a:off x="6514694" y="3760949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5"/>
          <p:cNvSpPr txBox="1"/>
          <p:nvPr/>
        </p:nvSpPr>
        <p:spPr>
          <a:xfrm>
            <a:off x="6890423" y="4242113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28" name="TextBox 28"/>
          <p:cNvSpPr txBox="1"/>
          <p:nvPr/>
        </p:nvSpPr>
        <p:spPr>
          <a:xfrm>
            <a:off x="2667591" y="2652284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update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01" y="3022379"/>
            <a:ext cx="1900057" cy="2276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2" y="2960949"/>
            <a:ext cx="1783791" cy="14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34" y="4513079"/>
            <a:ext cx="626712" cy="626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5" y="4516773"/>
            <a:ext cx="623018" cy="623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63" y="4487899"/>
            <a:ext cx="680765" cy="68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0" y="3022379"/>
            <a:ext cx="1651573" cy="989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00" y="2455138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76446" y="2530062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57551" y="3548937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8722" y="3034623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PUT /</a:t>
            </a:r>
            <a:r>
              <a:rPr lang="en-US" sz="2200" dirty="0" smtClean="0">
                <a:solidFill>
                  <a:srgbClr val="FF0000"/>
                </a:solidFill>
              </a:rPr>
              <a:t>items/1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34"/>
          <p:cNvCxnSpPr/>
          <p:nvPr/>
        </p:nvCxnSpPr>
        <p:spPr>
          <a:xfrm rot="20223041" flipH="1" flipV="1">
            <a:off x="6581928" y="3472887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5"/>
          <p:cNvSpPr txBox="1"/>
          <p:nvPr/>
        </p:nvSpPr>
        <p:spPr>
          <a:xfrm>
            <a:off x="6957657" y="3954051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17" name="TextBox 28"/>
          <p:cNvSpPr txBox="1"/>
          <p:nvPr/>
        </p:nvSpPr>
        <p:spPr>
          <a:xfrm>
            <a:off x="2734825" y="2364222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News',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delete data.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DELETE</a:t>
            </a:r>
            <a:endParaRPr lang="en-US" dirty="0"/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7" y="3310441"/>
            <a:ext cx="1900057" cy="2276653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8" y="3249011"/>
            <a:ext cx="1783791" cy="146552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00" y="4801141"/>
            <a:ext cx="626712" cy="626712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1" y="4804835"/>
            <a:ext cx="623018" cy="623018"/>
          </a:xfrm>
          <a:prstGeom prst="rect">
            <a:avLst/>
          </a:prstGeom>
        </p:spPr>
      </p:pic>
      <p:pic>
        <p:nvPicPr>
          <p:cNvPr id="22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9" y="4775961"/>
            <a:ext cx="680765" cy="680765"/>
          </a:xfrm>
          <a:prstGeom prst="rect">
            <a:avLst/>
          </a:prstGeom>
        </p:spPr>
      </p:pic>
      <p:pic>
        <p:nvPicPr>
          <p:cNvPr id="23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6" y="3310441"/>
            <a:ext cx="1651573" cy="989513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583766" y="2743200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Web Client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0209212" y="2818124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6" name="Straight Arrow Connector 12"/>
          <p:cNvCxnSpPr/>
          <p:nvPr/>
        </p:nvCxnSpPr>
        <p:spPr>
          <a:xfrm flipV="1">
            <a:off x="4848859" y="396665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/>
          <p:cNvSpPr txBox="1"/>
          <p:nvPr/>
        </p:nvSpPr>
        <p:spPr>
          <a:xfrm>
            <a:off x="4770030" y="3452341"/>
            <a:ext cx="3000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DELETE /</a:t>
            </a:r>
            <a:r>
              <a:rPr lang="en-US" sz="2200" dirty="0" smtClean="0">
                <a:solidFill>
                  <a:srgbClr val="FF0000"/>
                </a:solidFill>
              </a:rPr>
              <a:t>items/delete/1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34"/>
          <p:cNvCxnSpPr/>
          <p:nvPr/>
        </p:nvCxnSpPr>
        <p:spPr>
          <a:xfrm rot="20223041" flipH="1" flipV="1">
            <a:off x="4973236" y="389060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5"/>
          <p:cNvSpPr txBox="1"/>
          <p:nvPr/>
        </p:nvSpPr>
        <p:spPr>
          <a:xfrm>
            <a:off x="5348965" y="437176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4599289" y="4986768"/>
            <a:ext cx="2514600" cy="621791"/>
          </a:xfrm>
          <a:prstGeom prst="wedgeRoundRectCallout">
            <a:avLst>
              <a:gd name="adj1" fmla="val -10810"/>
              <a:gd name="adj2" fmla="val -735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OK Response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REST API with </a:t>
            </a:r>
            <a:r>
              <a:rPr lang="en-US" dirty="0" smtClean="0"/>
              <a:t>Spring</a:t>
            </a:r>
            <a:endParaRPr lang="bg-BG" dirty="0"/>
          </a:p>
        </p:txBody>
      </p:sp>
      <p:sp>
        <p:nvSpPr>
          <p:cNvPr id="10" name="Title 9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with Spring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134000"/>
            <a:ext cx="297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Returning plain-text in MVC controller: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Body On MVC Controller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6000" y="2169000"/>
            <a:ext cx="843817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('/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info/{id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}')</a:t>
            </a:r>
            <a:endParaRPr lang="nn-NO" sz="2600" b="1" noProof="1" smtClean="0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</a:t>
            </a:r>
            <a:endParaRPr lang="nn-NO" sz="26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... 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 smtClean="0">
                <a:ln w="0"/>
                <a:latin typeface="Consolas" pitchFamily="49" charset="0"/>
                <a:cs typeface="Consolas" pitchFamily="49" charset="0"/>
              </a:rPr>
              <a:t>'Plane text</a:t>
            </a:r>
            <a:r>
              <a:rPr lang="bg-BG" sz="2600" b="1" noProof="1" smtClean="0">
                <a:ln w="0"/>
                <a:latin typeface="Consolas" pitchFamily="49" charset="0"/>
                <a:cs typeface="Consolas" pitchFamily="49" charset="0"/>
              </a:rPr>
              <a:t>'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0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Setting the correct Response Code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Status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313903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info')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ResponseStatus(HttpStatus.OK)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GameInfoView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getInfo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GameInfoView gameInfo = this.gameService.getInfoById(id);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Gson().toJson(gameInfo);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2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</a:rPr>
              <a:t>@RestController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is essentially</a:t>
            </a:r>
            <a:br>
              <a:rPr lang="en-US" dirty="0" smtClean="0"/>
            </a:br>
            <a:r>
              <a:rPr lang="en-US" b="1" noProof="1" smtClean="0">
                <a:solidFill>
                  <a:schemeClr val="bg1"/>
                </a:solidFill>
              </a:rPr>
              <a:t>@Controller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b="1" noProof="1" smtClean="0">
                <a:solidFill>
                  <a:schemeClr val="bg1"/>
                </a:solidFill>
              </a:rPr>
              <a:t>@ResponseBody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Controllers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7830" y="2529000"/>
            <a:ext cx="111252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class OrderController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info')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(@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PathVariable Long id){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Controlling the entire response object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en-US" dirty="0" smtClean="0"/>
              <a:t>The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ResponseEntity&lt;&gt;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object allows you </a:t>
            </a:r>
            <a:r>
              <a:rPr lang="en-US" b="1" dirty="0" smtClean="0">
                <a:solidFill>
                  <a:schemeClr val="bg1"/>
                </a:solidFill>
              </a:rPr>
              <a:t>to change the response body</a:t>
            </a:r>
            <a:r>
              <a:rPr lang="en-US" dirty="0" smtClean="0"/>
              <a:t>, response headers and response code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Response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('{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id}/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title')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ResponseEntity&lt;Game&gt;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getTitle(...){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...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return new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ResponseEntity(gameService.getGame(id))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;</a:t>
            </a:r>
            <a:endParaRPr lang="nn-NO" sz="26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6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Maven Dependency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 smtClean="0"/>
          </a:p>
          <a:p>
            <a:endParaRPr lang="bg-BG" dirty="0" smtClean="0"/>
          </a:p>
          <a:p>
            <a:r>
              <a:rPr lang="en-US" dirty="0" smtClean="0"/>
              <a:t>Spring Data REST </a:t>
            </a:r>
            <a:r>
              <a:rPr lang="en-US" b="1" dirty="0" smtClean="0">
                <a:solidFill>
                  <a:schemeClr val="bg1"/>
                </a:solidFill>
              </a:rPr>
              <a:t>scans your project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provides REST API </a:t>
            </a:r>
            <a:r>
              <a:rPr lang="en-US" dirty="0" smtClean="0"/>
              <a:t>for your application </a:t>
            </a:r>
            <a:r>
              <a:rPr lang="en-US" b="1" dirty="0" smtClean="0">
                <a:solidFill>
                  <a:schemeClr val="bg1"/>
                </a:solidFill>
              </a:rPr>
              <a:t>using HAL</a:t>
            </a:r>
            <a:r>
              <a:rPr lang="en-US" dirty="0" smtClean="0"/>
              <a:t> as media type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REST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6850" y="2124000"/>
            <a:ext cx="111252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spring-boot-starter-data-rest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3412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You can configure repository settings using the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@RepositoryRestResource</a:t>
            </a:r>
            <a:r>
              <a:rPr lang="en-US" b="1" noProof="1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annotation: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Configuring Repositories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6000" y="2799000"/>
            <a:ext cx="111252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@RepositoryRestResource(path = </a:t>
            </a:r>
            <a:r>
              <a:rPr lang="nn-NO" sz="2600" b="1" noProof="1" smtClean="0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'gameIssues')</a:t>
            </a:r>
            <a:endParaRPr lang="nn-NO" sz="2600" b="1" noProof="1">
              <a:ln w="0"/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public interface IssueRepository extends </a:t>
            </a:r>
            <a:b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                            JpaRepository&lt;Issue, Long&gt;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Issue getById(@Param</a:t>
            </a:r>
            <a:r>
              <a:rPr lang="nn-NO" sz="2600" b="1" noProof="1" smtClean="0">
                <a:ln w="0"/>
                <a:latin typeface="Consolas" pitchFamily="49" charset="0"/>
                <a:cs typeface="Consolas" pitchFamily="49" charset="0"/>
              </a:rPr>
              <a:t>('id') </a:t>
            </a: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Long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    List&lt;Issue&gt; getAllByOrderByDateDesc();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2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RESTful Design</a:t>
            </a:r>
          </a:p>
          <a:p>
            <a:pPr lvl="1"/>
            <a:r>
              <a:rPr lang="en-US" dirty="0" smtClean="0"/>
              <a:t>HTTP GET, POST, PUT, DELETE, PATCH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with Spring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DOM Manipulations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FETCH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Rest Template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35" y="1044000"/>
            <a:ext cx="3240330" cy="32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3229" y="1242901"/>
            <a:ext cx="12068771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bg1"/>
                </a:solidFill>
              </a:rPr>
              <a:t>a third-party REST service </a:t>
            </a:r>
            <a:r>
              <a:rPr lang="en-US" dirty="0" smtClean="0"/>
              <a:t>inside a Spring application revolves around the use of the Spring </a:t>
            </a:r>
            <a:r>
              <a:rPr lang="en-US" b="1" dirty="0" err="1" smtClean="0">
                <a:solidFill>
                  <a:schemeClr val="bg1"/>
                </a:solidFill>
              </a:rPr>
              <a:t>RestTemplate</a:t>
            </a:r>
            <a:r>
              <a:rPr lang="en-US" b="1" dirty="0" smtClean="0">
                <a:solidFill>
                  <a:schemeClr val="bg1"/>
                </a:solidFill>
              </a:rPr>
              <a:t> class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Class is </a:t>
            </a:r>
            <a:r>
              <a:rPr lang="en-US" b="1" dirty="0" smtClean="0">
                <a:solidFill>
                  <a:schemeClr val="bg1"/>
                </a:solidFill>
              </a:rPr>
              <a:t>designed to call REST services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Its </a:t>
            </a:r>
            <a:r>
              <a:rPr lang="en-US" b="1" dirty="0" smtClean="0">
                <a:solidFill>
                  <a:schemeClr val="bg1"/>
                </a:solidFill>
              </a:rPr>
              <a:t>main methods </a:t>
            </a:r>
            <a:r>
              <a:rPr lang="en-US" dirty="0" smtClean="0"/>
              <a:t>are closely tied to </a:t>
            </a:r>
            <a:r>
              <a:rPr lang="en-US" b="1" dirty="0" smtClean="0">
                <a:solidFill>
                  <a:schemeClr val="bg1"/>
                </a:solidFill>
              </a:rPr>
              <a:t>REST's underpinnings</a:t>
            </a:r>
            <a:r>
              <a:rPr lang="en-US" dirty="0" smtClean="0"/>
              <a:t>, which are the </a:t>
            </a:r>
            <a:r>
              <a:rPr lang="en-US" b="1" dirty="0" smtClean="0">
                <a:solidFill>
                  <a:schemeClr val="bg1"/>
                </a:solidFill>
              </a:rPr>
              <a:t>HTTP protocol's methods</a:t>
            </a:r>
            <a:r>
              <a:rPr lang="en-US" dirty="0" smtClean="0"/>
              <a:t>: </a:t>
            </a:r>
            <a:r>
              <a:rPr lang="en-US" b="1" dirty="0" smtClean="0">
                <a:solidFill>
                  <a:schemeClr val="bg1"/>
                </a:solidFill>
              </a:rPr>
              <a:t>HEAD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GET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POST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PUT</a:t>
            </a:r>
            <a:r>
              <a:rPr lang="en-US" dirty="0" smtClean="0"/>
              <a:t>, 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Recommended</a:t>
            </a:r>
            <a:r>
              <a:rPr lang="en-US" dirty="0" smtClean="0"/>
              <a:t> to use the non-blocking, </a:t>
            </a:r>
            <a:r>
              <a:rPr lang="en-US" b="1" dirty="0" smtClean="0">
                <a:solidFill>
                  <a:schemeClr val="bg1"/>
                </a:solidFill>
              </a:rPr>
              <a:t>reactive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WebClient</a:t>
            </a:r>
            <a:r>
              <a:rPr lang="en-US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/>
              <a:t>RestTemplate</a:t>
            </a:r>
            <a:r>
              <a:rPr lang="en-US" dirty="0" smtClean="0"/>
              <a:t> will be </a:t>
            </a:r>
            <a:r>
              <a:rPr lang="en-US" b="1" dirty="0" smtClean="0">
                <a:solidFill>
                  <a:schemeClr val="bg1"/>
                </a:solidFill>
              </a:rPr>
              <a:t>deprecated in a future version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getForObject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classType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Retrieves a </a:t>
            </a:r>
            <a:r>
              <a:rPr lang="en-US" b="1" dirty="0" smtClean="0">
                <a:solidFill>
                  <a:schemeClr val="bg1"/>
                </a:solidFill>
              </a:rPr>
              <a:t>representation by doing a GET on the URL</a:t>
            </a:r>
            <a:r>
              <a:rPr lang="en-US" dirty="0" smtClean="0"/>
              <a:t>.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The response (if any) is </a:t>
            </a:r>
            <a:r>
              <a:rPr lang="en-US" dirty="0" err="1" smtClean="0"/>
              <a:t>unmarshalled</a:t>
            </a:r>
            <a:r>
              <a:rPr lang="en-US" dirty="0" smtClean="0"/>
              <a:t> to given class type and returned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getForEntity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Retrieve a </a:t>
            </a:r>
            <a:r>
              <a:rPr lang="en-US" b="1" dirty="0" smtClean="0">
                <a:solidFill>
                  <a:schemeClr val="bg1"/>
                </a:solidFill>
              </a:rPr>
              <a:t>representation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r>
              <a:rPr lang="en-US" dirty="0" smtClean="0"/>
              <a:t> by doing a GET on the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 Method Example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 smtClean="0">
                <a:latin typeface="Consolas" panose="020B0609020204030204" pitchFamily="49" charset="0"/>
              </a:rPr>
              <a:t>requestEntity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Executes</a:t>
            </a:r>
            <a:r>
              <a:rPr lang="en-US" dirty="0" smtClean="0"/>
              <a:t> the specified </a:t>
            </a:r>
            <a:r>
              <a:rPr lang="en-US" b="1" dirty="0" smtClean="0">
                <a:solidFill>
                  <a:schemeClr val="bg1"/>
                </a:solidFill>
              </a:rPr>
              <a:t>request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</a:t>
            </a:r>
            <a:r>
              <a:rPr lang="en-US" dirty="0" smtClean="0"/>
              <a:t> the response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httpMethod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requestCallback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responseExtractor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xecutes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dirty="0" smtClean="0"/>
              <a:t> </a:t>
            </a:r>
            <a:r>
              <a:rPr lang="en-US" b="1" dirty="0" err="1" smtClean="0">
                <a:solidFill>
                  <a:schemeClr val="bg1"/>
                </a:solidFill>
              </a:rPr>
              <a:t>httpMethod</a:t>
            </a:r>
            <a:r>
              <a:rPr lang="en-US" dirty="0" smtClean="0"/>
              <a:t> to the given URI template and </a:t>
            </a:r>
            <a:r>
              <a:rPr lang="en-US" b="1" dirty="0" smtClean="0">
                <a:solidFill>
                  <a:schemeClr val="bg1"/>
                </a:solidFill>
              </a:rPr>
              <a:t>preparing the request </a:t>
            </a:r>
            <a:r>
              <a:rPr lang="en-US" dirty="0" smtClean="0"/>
              <a:t>with the </a:t>
            </a:r>
            <a:r>
              <a:rPr lang="en-US" b="1" dirty="0" err="1" smtClean="0">
                <a:solidFill>
                  <a:schemeClr val="bg1"/>
                </a:solidFill>
              </a:rPr>
              <a:t>RequestCallback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Method Example (2)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postForObject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classType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POSTs</a:t>
            </a:r>
            <a:r>
              <a:rPr lang="en-US" dirty="0" smtClean="0"/>
              <a:t> the given object </a:t>
            </a:r>
            <a:r>
              <a:rPr lang="en-US" b="1" dirty="0" smtClean="0">
                <a:solidFill>
                  <a:schemeClr val="bg1"/>
                </a:solidFill>
              </a:rPr>
              <a:t>to the URL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 the representation</a:t>
            </a:r>
            <a:r>
              <a:rPr lang="en-US" dirty="0" smtClean="0"/>
              <a:t> found in the response </a:t>
            </a:r>
            <a:r>
              <a:rPr lang="en-US" b="1" dirty="0" smtClean="0">
                <a:solidFill>
                  <a:schemeClr val="bg1"/>
                </a:solidFill>
              </a:rPr>
              <a:t>as given class type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postForEntity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POSTs</a:t>
            </a:r>
            <a:r>
              <a:rPr lang="en-US" dirty="0" smtClean="0"/>
              <a:t> the given object </a:t>
            </a:r>
            <a:r>
              <a:rPr lang="en-US" b="1" dirty="0" smtClean="0">
                <a:solidFill>
                  <a:schemeClr val="bg1"/>
                </a:solidFill>
              </a:rPr>
              <a:t>to the URL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returns the response as </a:t>
            </a:r>
            <a:r>
              <a:rPr lang="en-US" b="1" dirty="0" err="1" smtClean="0">
                <a:solidFill>
                  <a:schemeClr val="bg1"/>
                </a:solidFill>
              </a:rPr>
              <a:t>ResponseEntity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22916" y="124290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postForLocation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+mj-lt"/>
              </a:rPr>
              <a:t>POSTs</a:t>
            </a:r>
            <a:r>
              <a:rPr lang="en-US" dirty="0" smtClean="0">
                <a:latin typeface="+mj-lt"/>
              </a:rPr>
              <a:t> the given object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to the URL </a:t>
            </a:r>
            <a:r>
              <a:rPr lang="en-US" dirty="0" smtClean="0">
                <a:latin typeface="+mj-lt"/>
              </a:rPr>
              <a:t>and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returns </a:t>
            </a:r>
            <a:r>
              <a:rPr lang="en-US" dirty="0" smtClean="0">
                <a:latin typeface="+mj-lt"/>
              </a:rPr>
              <a:t>the value of the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Location header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exchange(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requestEntity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responseType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execute(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httpMethod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requestCallback</a:t>
            </a:r>
            <a:r>
              <a:rPr lang="en-US" b="1" dirty="0" smtClean="0"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latin typeface="Consolas" panose="020B0609020204030204" pitchFamily="49" charset="0"/>
              </a:rPr>
              <a:t>responseExtractor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 (2)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put(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latin typeface="Consolas" panose="020B0609020204030204" pitchFamily="49" charset="0"/>
              </a:rPr>
              <a:t>, request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PUTs the given request object to URL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delete(</a:t>
            </a:r>
            <a:r>
              <a:rPr lang="en-US" b="1" dirty="0" err="1" smtClean="0">
                <a:latin typeface="Consolas" panose="020B0609020204030204" pitchFamily="49" charset="0"/>
              </a:rPr>
              <a:t>url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eletes the resource at the specified URL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PUT and HTTP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Заглавие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DOM Manipulations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Create with </a:t>
            </a:r>
            <a:r>
              <a:rPr lang="en-US" noProof="1" smtClean="0"/>
              <a:t>document.creat</a:t>
            </a:r>
            <a:r>
              <a:rPr lang="bg-BG" noProof="1" smtClean="0"/>
              <a:t>е</a:t>
            </a:r>
            <a:r>
              <a:rPr lang="en-US" noProof="1" smtClean="0"/>
              <a:t>Element</a:t>
            </a:r>
          </a:p>
          <a:p>
            <a:endParaRPr lang="en-US" noProof="1" smtClean="0"/>
          </a:p>
          <a:p>
            <a:r>
              <a:rPr lang="en-US" noProof="1" smtClean="0"/>
              <a:t>Append text to the &lt;p&gt; element</a:t>
            </a:r>
          </a:p>
          <a:p>
            <a:endParaRPr lang="en-US" noProof="1" smtClean="0"/>
          </a:p>
          <a:p>
            <a:endParaRPr lang="en-US" noProof="1" smtClean="0"/>
          </a:p>
          <a:p>
            <a:r>
              <a:rPr lang="en-US" smtClean="0"/>
              <a:t>Text added to </a:t>
            </a:r>
            <a:r>
              <a:rPr lang="en-US" noProof="1" smtClean="0"/>
              <a:t>textContent</a:t>
            </a:r>
            <a:r>
              <a:rPr lang="en-US" smtClean="0"/>
              <a:t> will be escaped.</a:t>
            </a:r>
          </a:p>
          <a:p>
            <a:r>
              <a:rPr lang="en-US" smtClean="0"/>
              <a:t>Text added to </a:t>
            </a:r>
            <a:r>
              <a:rPr lang="en-US" noProof="1" smtClean="0"/>
              <a:t>innerHTML</a:t>
            </a:r>
            <a:r>
              <a:rPr lang="en-US" smtClean="0"/>
              <a:t> will be parsed and turned into actual</a:t>
            </a:r>
            <a:br>
              <a:rPr lang="en-US" smtClean="0"/>
            </a:br>
            <a:r>
              <a:rPr lang="en-US" smtClean="0"/>
              <a:t>HTML elements </a:t>
            </a:r>
            <a:r>
              <a:rPr lang="en-US" smtClean="0">
                <a:sym typeface="Wingdings" panose="05000000000000000000" pitchFamily="2" charset="2"/>
              </a:rPr>
              <a:t> beware of XSS attacks!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2508" y="1864637"/>
            <a:ext cx="638396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2508" y="3179531"/>
            <a:ext cx="8732887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text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Random Text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2508" y="3912221"/>
            <a:ext cx="3934384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76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liPeter.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'Peter';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(liPeter);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liMaria.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b&gt;Maria&lt;/b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&gt;';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45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2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To remove an HTML element, you must know the his parent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DOM Elements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15900" y="4353401"/>
            <a:ext cx="8160199" cy="13815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15901" y="2235488"/>
            <a:ext cx="81601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jQuery and DOM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026" name="Picture 2" descr="Ð ÐµÐ·ÑÐ»ÑÐ°Ñ Ñ Ð¸Ð·Ð¾Ð±ÑÐ°Ð¶ÐµÐ½Ð¸Ðµ Ð·Ð° $ jquery">
            <a:extLst>
              <a:ext uri="{FF2B5EF4-FFF2-40B4-BE49-F238E27FC236}">
                <a16:creationId xmlns:a16="http://schemas.microsoft.com/office/drawing/2014/main" id="{32E15EFE-8CB1-446F-A38F-99D78FE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84000"/>
            <a:ext cx="3083306" cy="21250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reads and writes text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html()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returns the HTML of a given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/>
              <a:t>- gets and sets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10" y="1901649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 for element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9" y="3785653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 for element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74005" y="5481373"/>
            <a:ext cx="7132222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'New value'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attr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- reads and writes attributes of HTML elements. Also can take an object as parameter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removeAttr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/>
              <a:t>-  removes an attribute from an HTML element</a:t>
            </a:r>
          </a:p>
          <a:p>
            <a:endParaRPr lang="en-US" dirty="0" smtClean="0"/>
          </a:p>
          <a:p>
            <a:pPr lvl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wrap() </a:t>
            </a:r>
            <a:r>
              <a:rPr lang="en-US" dirty="0" smtClean="0"/>
              <a:t>- wraps the selected element in another HTML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6000" y="2471006"/>
            <a:ext cx="8719926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attrValue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height : attrValue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3583" y="4380134"/>
            <a:ext cx="7109239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$('#theFormField').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'height'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355" y="5733298"/>
            <a:ext cx="8278983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$('#someElement').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wrap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div style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='border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: 1px solid black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;'&gt;&lt;/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&gt;'</a:t>
            </a:r>
            <a:r>
              <a:rPr lang="it-IT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/>
              <a:t> - replaces the selected HTML element with a new one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dirty="0" smtClean="0"/>
              <a:t> - removes the selected HTML element from the DOM</a:t>
            </a:r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empty()</a:t>
            </a:r>
            <a:r>
              <a:rPr lang="en-US" dirty="0" smtClean="0"/>
              <a:t> - removes all child elements of the selected HTML element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JQuery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1000" y="1935019"/>
            <a:ext cx="8569514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replaceWith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div style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='border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1px solid black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;'&gt;&lt;/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&gt;'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18197" y="3871312"/>
            <a:ext cx="4844803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652" y="5724000"/>
            <a:ext cx="4567966" cy="6059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 smtClean="0">
                <a:latin typeface="Consolas" pitchFamily="49" charset="0"/>
                <a:cs typeface="Consolas" pitchFamily="49" charset="0"/>
              </a:rPr>
              <a:t>$('#theElement').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22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Browser Events and DOM Events</a:t>
            </a:r>
            <a:endParaRPr lang="en-US"/>
          </a:p>
        </p:txBody>
      </p:sp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Events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BD44-CB21-432A-B6D7-494CBC5D6B6B}"/>
              </a:ext>
            </a:extLst>
          </p:cNvPr>
          <p:cNvGrpSpPr/>
          <p:nvPr/>
        </p:nvGrpSpPr>
        <p:grpSpPr>
          <a:xfrm>
            <a:off x="4729900" y="1097543"/>
            <a:ext cx="2590799" cy="2724266"/>
            <a:chOff x="4729900" y="1097543"/>
            <a:chExt cx="2590799" cy="2724266"/>
          </a:xfrm>
        </p:grpSpPr>
        <p:pic>
          <p:nvPicPr>
            <p:cNvPr id="12" name="Picture 6" descr="Ð ÐµÐ·ÑÐ»ÑÐ°Ñ Ñ Ð¸Ð·Ð¾Ð±ÑÐ°Ð¶ÐµÐ½Ð¸Ðµ Ð·Ð° laptop png">
              <a:extLst>
                <a:ext uri="{FF2B5EF4-FFF2-40B4-BE49-F238E27FC236}">
                  <a16:creationId xmlns:a16="http://schemas.microsoft.com/office/drawing/2014/main" id="{27C12436-9D63-4001-96DA-320A8F191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00" y="1222246"/>
              <a:ext cx="2590799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B67A65-1E43-411A-AED0-04B4319EF5DE}"/>
                </a:ext>
              </a:extLst>
            </p:cNvPr>
            <p:cNvGrpSpPr/>
            <p:nvPr/>
          </p:nvGrpSpPr>
          <p:grpSpPr>
            <a:xfrm>
              <a:off x="5483807" y="1097543"/>
              <a:ext cx="1213115" cy="1213115"/>
              <a:chOff x="5628067" y="790273"/>
              <a:chExt cx="1213115" cy="1213115"/>
            </a:xfrm>
          </p:grpSpPr>
          <p:pic>
            <p:nvPicPr>
              <p:cNvPr id="10" name="Picture 12" descr="Ð ÐµÐ·ÑÐ»ÑÐ°Ñ Ñ Ð¸Ð·Ð¾Ð±ÑÐ°Ð¶ÐµÐ½Ð¸Ðµ Ð·Ð° star png">
                <a:extLst>
                  <a:ext uri="{FF2B5EF4-FFF2-40B4-BE49-F238E27FC236}">
                    <a16:creationId xmlns:a16="http://schemas.microsoft.com/office/drawing/2014/main" id="{D852F288-C159-42E7-9328-E6D0FD76A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8067" y="790273"/>
                <a:ext cx="1213115" cy="1213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4934A7-A83F-4122-AB9B-F6613E0FB615}"/>
                  </a:ext>
                </a:extLst>
              </p:cNvPr>
              <p:cNvSpPr/>
              <p:nvPr/>
            </p:nvSpPr>
            <p:spPr>
              <a:xfrm>
                <a:off x="5907515" y="1260961"/>
                <a:ext cx="654217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b="0" cap="none" spc="0" dirty="0">
                    <a:ln w="0"/>
                    <a:solidFill>
                      <a:schemeClr val="bg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event</a:t>
                </a:r>
              </a:p>
            </p:txBody>
          </p:sp>
        </p:grpSp>
        <p:pic>
          <p:nvPicPr>
            <p:cNvPr id="9" name="Picture 10" descr="Ð ÐµÐ·ÑÐ»ÑÐ°Ñ Ñ Ð¸Ð·Ð¾Ð±ÑÐ°Ð¶ÐµÐ½Ð¸Ðµ Ð·Ð° hand cursor png">
              <a:extLst>
                <a:ext uri="{FF2B5EF4-FFF2-40B4-BE49-F238E27FC236}">
                  <a16:creationId xmlns:a16="http://schemas.microsoft.com/office/drawing/2014/main" id="{6080FC96-B3B1-43F2-951A-36A56289E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6320" y="3053724"/>
              <a:ext cx="768085" cy="768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52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Browsers send events to notify the JS code of interesting 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Events in JS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50999" y="2673105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458542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'3px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solid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green';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'';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Types in DOM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5541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Attach an event to an element.</a:t>
            </a:r>
            <a:endParaRPr lang="bg-BG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Remove an event.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 / Remove Events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13401" y="1757936"/>
            <a:ext cx="8460054" cy="2295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let textbox = document.</a:t>
            </a:r>
            <a:r>
              <a:rPr lang="en-US" sz="2400" noProof="1">
                <a:solidFill>
                  <a:schemeClr val="bg1"/>
                </a:solidFill>
              </a:rPr>
              <a:t>createElement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input</a:t>
            </a:r>
            <a:r>
              <a:rPr lang="en-US" sz="2400" noProof="1" smtClean="0"/>
              <a:t>');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type</a:t>
            </a:r>
            <a:r>
              <a:rPr lang="en-US" sz="2400" noProof="1"/>
              <a:t> = </a:t>
            </a:r>
            <a:r>
              <a:rPr lang="en-US" sz="2400" noProof="1" smtClean="0"/>
              <a:t>'</a:t>
            </a:r>
            <a:r>
              <a:rPr lang="en-US" sz="2400" noProof="1" smtClean="0">
                <a:solidFill>
                  <a:schemeClr val="bg1"/>
                </a:solidFill>
              </a:rPr>
              <a:t>text</a:t>
            </a:r>
            <a:r>
              <a:rPr lang="en-US" sz="2400" noProof="1" smtClean="0"/>
              <a:t>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</a:t>
            </a:r>
            <a:r>
              <a:rPr lang="en-US" sz="2400" noProof="1" smtClean="0"/>
              <a:t>'I </a:t>
            </a:r>
            <a:r>
              <a:rPr lang="en-US" sz="2400" noProof="1"/>
              <a:t>am a text </a:t>
            </a:r>
            <a:r>
              <a:rPr lang="en-US" sz="2400" noProof="1" smtClean="0"/>
              <a:t>box';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document.body.</a:t>
            </a:r>
            <a:r>
              <a:rPr lang="en-US" sz="2400" noProof="1">
                <a:solidFill>
                  <a:schemeClr val="bg1"/>
                </a:solidFill>
              </a:rPr>
              <a:t>appendChild</a:t>
            </a:r>
            <a:r>
              <a:rPr lang="en-US" sz="2400" noProof="1"/>
              <a:t>(textbox);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textbox.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focus</a:t>
            </a:r>
            <a:r>
              <a:rPr lang="en-US" sz="2400" noProof="1" smtClean="0"/>
              <a:t>', </a:t>
            </a:r>
            <a:r>
              <a:rPr lang="en-US" sz="2400" noProof="1"/>
              <a:t>focusHandler);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3401" y="4615348"/>
            <a:ext cx="934499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</a:t>
            </a:r>
            <a:r>
              <a:rPr lang="en-US" sz="2400" noProof="1">
                <a:solidFill>
                  <a:schemeClr val="bg1"/>
                </a:solidFill>
              </a:rPr>
              <a:t>focusHandler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event</a:t>
            </a:r>
            <a:r>
              <a:rPr lang="en-US" sz="2400" noProof="1"/>
              <a:t>) {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value</a:t>
            </a:r>
            <a:r>
              <a:rPr lang="en-US" sz="2400" noProof="1"/>
              <a:t> = </a:t>
            </a:r>
            <a:r>
              <a:rPr lang="en-US" sz="2400" noProof="1" smtClean="0"/>
              <a:t>'Event </a:t>
            </a:r>
            <a:r>
              <a:rPr lang="en-US" sz="2400" noProof="1"/>
              <a:t>handler </a:t>
            </a:r>
            <a:r>
              <a:rPr lang="en-US" sz="2400" noProof="1" smtClean="0"/>
              <a:t>removed';</a:t>
            </a:r>
            <a:endParaRPr lang="en-US" sz="2400" noProof="1"/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  textbox.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 smtClean="0"/>
              <a:t>('</a:t>
            </a:r>
            <a:r>
              <a:rPr lang="en-US" sz="2400" noProof="1" smtClean="0">
                <a:solidFill>
                  <a:schemeClr val="bg1"/>
                </a:solidFill>
              </a:rPr>
              <a:t>focus</a:t>
            </a:r>
            <a:r>
              <a:rPr lang="en-US" sz="2400" noProof="1" smtClean="0"/>
              <a:t>', </a:t>
            </a:r>
            <a:r>
              <a:rPr lang="en-US" sz="2400" noProof="1"/>
              <a:t>focusHandler);</a:t>
            </a:r>
          </a:p>
          <a:p>
            <a:pPr marL="360363" lvl="1" indent="-360363">
              <a:lnSpc>
                <a:spcPct val="100000"/>
              </a:lnSpc>
            </a:pPr>
            <a:r>
              <a:rPr lang="en-US" sz="2400" noProof="1"/>
              <a:t>}</a:t>
            </a:r>
            <a:endParaRPr lang="bg-BG" sz="2400" noProof="1"/>
          </a:p>
        </p:txBody>
      </p:sp>
    </p:spTree>
    <p:extLst>
      <p:ext uri="{BB962C8B-B14F-4D97-AF65-F5344CB8AC3E}">
        <p14:creationId xmlns:p14="http://schemas.microsoft.com/office/powerpoint/2010/main" val="26728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Lucida Grande" charset="0"/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addEventListener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sym typeface="Lucida Grande" charset="0"/>
              </a:rPr>
              <a:t>() </a:t>
            </a:r>
            <a:r>
              <a:rPr lang="en-US" dirty="0" smtClean="0">
                <a:sym typeface="Lucida Grande" charset="0"/>
              </a:rPr>
              <a:t>method also allows you to add many events to the same element, without overwriting existing events:</a:t>
            </a:r>
          </a:p>
          <a:p>
            <a:endParaRPr lang="en-US" dirty="0" smtClean="0">
              <a:sym typeface="Lucida Grande" charset="0"/>
            </a:endParaRPr>
          </a:p>
          <a:p>
            <a:endParaRPr lang="en-US" dirty="0" smtClean="0">
              <a:sym typeface="Lucida Grande" charset="0"/>
            </a:endParaRPr>
          </a:p>
          <a:p>
            <a:endParaRPr lang="en-US" dirty="0" smtClean="0">
              <a:sym typeface="Lucida Grande" charset="0"/>
            </a:endParaRPr>
          </a:p>
          <a:p>
            <a:r>
              <a:rPr lang="en-US" dirty="0" smtClean="0"/>
              <a:t>Note that you don't use the 'on' prefix for the event;</a:t>
            </a:r>
            <a:br>
              <a:rPr lang="en-US" dirty="0" smtClean="0"/>
            </a:br>
            <a:r>
              <a:rPr lang="en-US" dirty="0" smtClean="0"/>
              <a:t>use 'click' instead of '</a:t>
            </a:r>
            <a:r>
              <a:rPr lang="en-US" dirty="0" err="1" smtClean="0"/>
              <a:t>onclick</a:t>
            </a:r>
            <a:r>
              <a:rPr lang="en-US" dirty="0" smtClean="0"/>
              <a:t>'.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Events	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72459" y="2990293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'click', </a:t>
            </a:r>
            <a:r>
              <a:rPr lang="en-US" sz="2400" noProof="1">
                <a:solidFill>
                  <a:schemeClr val="tx1"/>
                </a:solidFill>
              </a:rPr>
              <a:t>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'click', </a:t>
            </a:r>
            <a:r>
              <a:rPr lang="en-US" sz="2400" noProof="1">
                <a:solidFill>
                  <a:schemeClr val="tx1"/>
                </a:solidFill>
              </a:rPr>
              <a:t>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'mouseover', </a:t>
            </a:r>
            <a:r>
              <a:rPr lang="en-US" sz="2400" noProof="1">
                <a:solidFill>
                  <a:schemeClr val="tx1"/>
                </a:solidFill>
              </a:rPr>
              <a:t>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</a:t>
            </a:r>
            <a:r>
              <a:rPr lang="en-US" sz="2400" noProof="1" smtClean="0">
                <a:solidFill>
                  <a:schemeClr val="bg1"/>
                </a:solidFill>
              </a:rPr>
              <a:t>(</a:t>
            </a:r>
            <a:r>
              <a:rPr lang="en-US" sz="2400" noProof="1" smtClean="0">
                <a:solidFill>
                  <a:schemeClr val="tx1"/>
                </a:solidFill>
              </a:rPr>
              <a:t>'mouseout', </a:t>
            </a:r>
            <a:r>
              <a:rPr lang="en-US" sz="2400" noProof="1">
                <a:solidFill>
                  <a:schemeClr val="tx1"/>
                </a:solidFill>
              </a:rPr>
              <a:t>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62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sz="quarter" idx="11"/>
          </p:nvPr>
        </p:nvSpPr>
        <p:spPr>
          <a:xfrm>
            <a:off x="615108" y="5679000"/>
            <a:ext cx="10961783" cy="768084"/>
          </a:xfrm>
        </p:spPr>
        <p:txBody>
          <a:bodyPr/>
          <a:lstStyle/>
          <a:p>
            <a:r>
              <a:rPr lang="en-US" dirty="0"/>
              <a:t>RESTful Design</a:t>
            </a:r>
            <a:endParaRPr lang="bg-BG" dirty="0"/>
          </a:p>
        </p:txBody>
      </p:sp>
      <p:sp>
        <p:nvSpPr>
          <p:cNvPr id="13" name="Title 1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179000"/>
            <a:ext cx="4290180" cy="26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0" y="1314000"/>
            <a:ext cx="2649000" cy="2649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Fetch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 provides a generic definition of Request and Response objects</a:t>
            </a:r>
          </a:p>
          <a:p>
            <a:r>
              <a:rPr lang="en-US" dirty="0" smtClean="0"/>
              <a:t>Fetch API allows you to make network requests similar to </a:t>
            </a:r>
            <a:r>
              <a:rPr lang="en-US" b="1" dirty="0" err="1" smtClean="0">
                <a:solidFill>
                  <a:schemeClr val="bg1"/>
                </a:solidFill>
              </a:rPr>
              <a:t>XMLHttpRequest</a:t>
            </a:r>
            <a:r>
              <a:rPr lang="en-US" dirty="0" smtClean="0"/>
              <a:t> (XHR).</a:t>
            </a:r>
          </a:p>
          <a:p>
            <a:r>
              <a:rPr lang="en-US" dirty="0" smtClean="0"/>
              <a:t>The response of a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b="1" dirty="0" smtClean="0"/>
              <a:t> </a:t>
            </a:r>
            <a:r>
              <a:rPr lang="en-US" dirty="0" smtClean="0"/>
              <a:t>is a Stream object.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36252"/>
            <a:ext cx="7847558" cy="5408385"/>
            <a:chOff x="980789" y="2355075"/>
            <a:chExt cx="10913446" cy="54083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789" y="2355075"/>
              <a:ext cx="10913446" cy="54083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('/')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('index');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',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produces =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('Chewing Gum');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('133242556222');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946" y="7064057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Now let's head to the view</a:t>
            </a:r>
          </a:p>
          <a:p>
            <a:pPr lvl="1"/>
            <a:r>
              <a:rPr lang="en-US" dirty="0" smtClean="0"/>
              <a:t>There is no need for a separate .</a:t>
            </a:r>
            <a:r>
              <a:rPr lang="en-US" dirty="0" err="1" smtClean="0"/>
              <a:t>js</a:t>
            </a:r>
            <a:r>
              <a:rPr lang="en-US" dirty="0" smtClean="0"/>
              <a:t> file for one-time use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='container-fluid'&gt;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='text-center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mt-5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display-1'&gt;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 mt-5'&gt;&lt;/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='button-holder mt-5'&gt;</a:t>
              </a: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='btn btn-info'&gt;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 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class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='btn btn-secondary'&gt;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$('</a:t>
              </a:r>
              <a:r>
                <a:rPr lang="en-US" b="1" noProof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 smtClean="0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4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Fetch API (Demo)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$('#fetch-button').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localhost:8000/fetch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$('.data-container').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('&lt;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='row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d-flex justify-content-around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mt-4'&gt;');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='col-md-3'&gt;'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h3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 font-weight-bold'&gt;'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h3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='text-center'&gt;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Price: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 class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='text-center'&gt;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Barcode: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h4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'&lt;/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&gt;';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$('.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data-container .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row: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698658"/>
            <a:ext cx="8066564" cy="4866374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What is the REST Controllers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Rest Templates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to manipulate DOM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Creating and appending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html elements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Using JQuery and Fetch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Software University – High-Quality Education, Profession and Job for Software Developers</a:t>
            </a:r>
          </a:p>
          <a:p>
            <a:pPr lvl="1"/>
            <a:r>
              <a:rPr lang="en-US" noProof="1" smtClean="0">
                <a:hlinkClick r:id="rId3"/>
              </a:rPr>
              <a:t>softuni.bg</a:t>
            </a:r>
            <a:r>
              <a:rPr lang="en-US" noProof="1" smtClean="0"/>
              <a:t>, </a:t>
            </a:r>
            <a:r>
              <a:rPr lang="en-US" noProof="1" smtClean="0">
                <a:hlinkClick r:id="rId4"/>
              </a:rPr>
              <a:t>about.softuni.bg</a:t>
            </a:r>
            <a:r>
              <a:rPr lang="en-US" noProof="1" smtClean="0"/>
              <a:t> </a:t>
            </a:r>
          </a:p>
          <a:p>
            <a:r>
              <a:rPr lang="en-US" smtClean="0"/>
              <a:t>Software University Foundation</a:t>
            </a:r>
            <a:endParaRPr lang="bg-BG" smtClean="0"/>
          </a:p>
          <a:p>
            <a:pPr lvl="1"/>
            <a:r>
              <a:rPr lang="en-US" noProof="1" smtClean="0">
                <a:hlinkClick r:id="rId5"/>
              </a:rPr>
              <a:t>softuni.foundation</a:t>
            </a:r>
            <a:endParaRPr lang="en-US" noProof="1" smtClean="0"/>
          </a:p>
          <a:p>
            <a:r>
              <a:rPr lang="en-US" smtClean="0"/>
              <a:t>Software University @ Facebook</a:t>
            </a:r>
          </a:p>
          <a:p>
            <a:pPr lvl="1"/>
            <a:r>
              <a:rPr lang="en-US" noProof="1" smtClean="0">
                <a:hlinkClick r:id="rId6"/>
              </a:rPr>
              <a:t>facebook.com/SoftwareUniversity</a:t>
            </a:r>
            <a:endParaRPr lang="en-US" noProof="1" smtClean="0"/>
          </a:p>
          <a:p>
            <a:r>
              <a:rPr lang="en-US" smtClean="0"/>
              <a:t>Software University Forums</a:t>
            </a:r>
          </a:p>
          <a:p>
            <a:pPr lvl="1"/>
            <a:r>
              <a:rPr lang="en-US" smtClean="0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Trainings @ Software University</a:t>
            </a:r>
            <a:r>
              <a:rPr lang="bg-BG" smtClean="0"/>
              <a:t> (</a:t>
            </a:r>
            <a:r>
              <a:rPr lang="en-US" smtClean="0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This course (slides, examples, demos, exercises, homework, documents, videos and other assets) is copyrighted content</a:t>
            </a:r>
          </a:p>
          <a:p>
            <a:r>
              <a:rPr lang="en-US" smtClean="0"/>
              <a:t>Unauthorized copy, reproduction or use is illegal</a:t>
            </a:r>
          </a:p>
          <a:p>
            <a:r>
              <a:rPr lang="en-US" smtClean="0"/>
              <a:t>© SoftUni – </a:t>
            </a:r>
            <a:r>
              <a:rPr lang="en-US" smtClean="0">
                <a:hlinkClick r:id="rId3"/>
              </a:rPr>
              <a:t>https://about.softuni.bg/</a:t>
            </a:r>
            <a:endParaRPr lang="en-US" smtClean="0"/>
          </a:p>
          <a:p>
            <a:r>
              <a:rPr lang="en-US" smtClean="0"/>
              <a:t>© Software University – </a:t>
            </a:r>
            <a:r>
              <a:rPr lang="en-US" smtClean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Design</a:t>
            </a:r>
            <a:endParaRPr lang="en-US" dirty="0"/>
          </a:p>
        </p:txBody>
      </p:sp>
      <p:pic>
        <p:nvPicPr>
          <p:cNvPr id="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1359000"/>
            <a:ext cx="8837740" cy="48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True RESTful API, is a </a:t>
            </a:r>
            <a:r>
              <a:rPr lang="en-US" b="1" dirty="0" smtClean="0">
                <a:solidFill>
                  <a:schemeClr val="bg1"/>
                </a:solidFill>
              </a:rPr>
              <a:t>web service </a:t>
            </a:r>
            <a:r>
              <a:rPr lang="en-US" dirty="0" smtClean="0"/>
              <a:t>must adhere to the following six </a:t>
            </a:r>
            <a:r>
              <a:rPr lang="en-US" b="1" dirty="0" smtClean="0">
                <a:solidFill>
                  <a:schemeClr val="bg1"/>
                </a:solidFill>
              </a:rPr>
              <a:t>REST architectural constraints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Use of a </a:t>
            </a:r>
            <a:r>
              <a:rPr lang="en-US" b="1" dirty="0" smtClean="0">
                <a:solidFill>
                  <a:schemeClr val="bg1"/>
                </a:solidFill>
              </a:rPr>
              <a:t>uniform interface </a:t>
            </a:r>
            <a:r>
              <a:rPr lang="en-US" dirty="0" smtClean="0"/>
              <a:t>(UI)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Client-server based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Stateless</a:t>
            </a:r>
            <a:r>
              <a:rPr lang="en-US" dirty="0" smtClean="0"/>
              <a:t> operations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RESTful </a:t>
            </a:r>
            <a:r>
              <a:rPr lang="en-US" b="1" dirty="0" smtClean="0">
                <a:solidFill>
                  <a:schemeClr val="bg1"/>
                </a:solidFill>
              </a:rPr>
              <a:t>resource caching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Layered system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Code on demand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Simple Object Access Protocol</a:t>
            </a:r>
            <a:r>
              <a:rPr lang="en-US" dirty="0" smtClean="0"/>
              <a:t> (SOAP)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Standardized protocol that </a:t>
            </a:r>
            <a:r>
              <a:rPr lang="en-US" b="1" dirty="0" smtClean="0">
                <a:solidFill>
                  <a:schemeClr val="bg1"/>
                </a:solidFill>
              </a:rPr>
              <a:t>sends messages</a:t>
            </a:r>
            <a:r>
              <a:rPr lang="en-US" dirty="0" smtClean="0"/>
              <a:t> using other protocols such as </a:t>
            </a:r>
            <a:r>
              <a:rPr lang="en-US" b="1" dirty="0" smtClean="0">
                <a:solidFill>
                  <a:schemeClr val="bg1"/>
                </a:solidFill>
              </a:rPr>
              <a:t>HTTP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SMTP</a:t>
            </a:r>
          </a:p>
          <a:p>
            <a:pPr lvl="1"/>
            <a:r>
              <a:rPr lang="en-US" dirty="0" smtClean="0"/>
              <a:t>The SOAP specifications are official web standards, maintained and developed by the World Wide Web Consortium (W3C)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Remote Procedure Call</a:t>
            </a:r>
            <a:r>
              <a:rPr lang="en-US" dirty="0" smtClean="0"/>
              <a:t> (RPC)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US" dirty="0" smtClean="0"/>
              <a:t>A way to describe a mechanism that lets you </a:t>
            </a:r>
            <a:r>
              <a:rPr lang="en-US" b="1" dirty="0" smtClean="0">
                <a:solidFill>
                  <a:schemeClr val="bg1"/>
                </a:solidFill>
              </a:rPr>
              <a:t>call a procedure in another process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exchange data by message passing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SOAP and 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1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Used to retrieve single data entities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</a:t>
            </a:r>
            <a:endParaRPr lang="en-US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3" y="2947557"/>
            <a:ext cx="1783791" cy="146552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5" y="4499687"/>
            <a:ext cx="626712" cy="626712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4" y="4474507"/>
            <a:ext cx="680765" cy="680765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1" y="3008987"/>
            <a:ext cx="1651573" cy="989513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>
          <a:xfrm>
            <a:off x="625421" y="2441746"/>
            <a:ext cx="14744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Web Client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10250867" y="2516670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22" name="Straight Arrow Connector 12"/>
          <p:cNvCxnSpPr/>
          <p:nvPr/>
        </p:nvCxnSpPr>
        <p:spPr>
          <a:xfrm flipV="1">
            <a:off x="3096241" y="3824435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3017412" y="3310121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GET /items</a:t>
            </a:r>
            <a:r>
              <a:rPr lang="en-US" sz="2200" dirty="0" smtClean="0">
                <a:solidFill>
                  <a:srgbClr val="FF0000"/>
                </a:solidFill>
              </a:rPr>
              <a:t>/1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34"/>
          <p:cNvCxnSpPr/>
          <p:nvPr/>
        </p:nvCxnSpPr>
        <p:spPr>
          <a:xfrm rot="20223041" flipH="1" flipV="1">
            <a:off x="3220618" y="3748385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5"/>
          <p:cNvSpPr txBox="1"/>
          <p:nvPr/>
        </p:nvSpPr>
        <p:spPr>
          <a:xfrm>
            <a:off x="3596347" y="4229549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26" name="TextBox 28"/>
          <p:cNvSpPr txBox="1"/>
          <p:nvPr/>
        </p:nvSpPr>
        <p:spPr>
          <a:xfrm>
            <a:off x="6179985" y="2657189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7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7" y="3008987"/>
            <a:ext cx="1900057" cy="22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7" name="Текстов контейне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Used to retrieve data arrays</a:t>
            </a:r>
            <a:endParaRPr lang="bg-BG" smtClean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GET</a:t>
            </a:r>
            <a:endParaRPr lang="en-US" dirty="0"/>
          </a:p>
        </p:txBody>
      </p:sp>
      <p:pic>
        <p:nvPicPr>
          <p:cNvPr id="51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241" y="2844000"/>
            <a:ext cx="1900057" cy="2276653"/>
          </a:xfrm>
          <a:prstGeom prst="rect">
            <a:avLst/>
          </a:prstGeom>
        </p:spPr>
      </p:pic>
      <p:pic>
        <p:nvPicPr>
          <p:cNvPr id="52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2" y="2782570"/>
            <a:ext cx="1783791" cy="1465520"/>
          </a:xfrm>
          <a:prstGeom prst="rect">
            <a:avLst/>
          </a:prstGeom>
        </p:spPr>
      </p:pic>
      <p:pic>
        <p:nvPicPr>
          <p:cNvPr id="53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74" y="4334700"/>
            <a:ext cx="626712" cy="626712"/>
          </a:xfrm>
          <a:prstGeom prst="rect">
            <a:avLst/>
          </a:prstGeom>
        </p:spPr>
      </p:pic>
      <p:pic>
        <p:nvPicPr>
          <p:cNvPr id="54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3" y="4309520"/>
            <a:ext cx="680765" cy="680765"/>
          </a:xfrm>
          <a:prstGeom prst="rect">
            <a:avLst/>
          </a:prstGeom>
        </p:spPr>
      </p:pic>
      <p:pic>
        <p:nvPicPr>
          <p:cNvPr id="55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2844000"/>
            <a:ext cx="1651573" cy="989513"/>
          </a:xfrm>
          <a:prstGeom prst="rect">
            <a:avLst/>
          </a:prstGeom>
        </p:spPr>
      </p:pic>
      <p:sp>
        <p:nvSpPr>
          <p:cNvPr id="56" name="TextBox 11"/>
          <p:cNvSpPr txBox="1"/>
          <p:nvPr/>
        </p:nvSpPr>
        <p:spPr>
          <a:xfrm>
            <a:off x="10229986" y="2351683"/>
            <a:ext cx="957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cxnSp>
        <p:nvCxnSpPr>
          <p:cNvPr id="57" name="Straight Arrow Connector 12"/>
          <p:cNvCxnSpPr/>
          <p:nvPr/>
        </p:nvCxnSpPr>
        <p:spPr>
          <a:xfrm flipV="1">
            <a:off x="3075360" y="3659448"/>
            <a:ext cx="2617001" cy="116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3"/>
          <p:cNvSpPr txBox="1"/>
          <p:nvPr/>
        </p:nvSpPr>
        <p:spPr>
          <a:xfrm>
            <a:off x="2996531" y="3145134"/>
            <a:ext cx="2862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GET </a:t>
            </a:r>
            <a:r>
              <a:rPr lang="en-US" sz="2200" dirty="0" smtClean="0">
                <a:solidFill>
                  <a:srgbClr val="FF0000"/>
                </a:solidFill>
              </a:rPr>
              <a:t>/items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34"/>
          <p:cNvCxnSpPr/>
          <p:nvPr/>
        </p:nvCxnSpPr>
        <p:spPr>
          <a:xfrm rot="20223041" flipH="1" flipV="1">
            <a:off x="3199737" y="3583398"/>
            <a:ext cx="2295662" cy="968795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"/>
          <p:cNvSpPr txBox="1"/>
          <p:nvPr/>
        </p:nvSpPr>
        <p:spPr>
          <a:xfrm rot="74397">
            <a:off x="3575466" y="4064562"/>
            <a:ext cx="1354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Response</a:t>
            </a:r>
            <a:endParaRPr lang="en-US" sz="2200" dirty="0"/>
          </a:p>
        </p:txBody>
      </p:sp>
      <p:sp>
        <p:nvSpPr>
          <p:cNvPr id="61" name="TextBox 28"/>
          <p:cNvSpPr txBox="1"/>
          <p:nvPr/>
        </p:nvSpPr>
        <p:spPr>
          <a:xfrm>
            <a:off x="6159104" y="2492202"/>
            <a:ext cx="350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b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{    </a:t>
            </a: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'id':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32,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'name': 'Read Book',  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'deadline':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1362268800000,   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</a:t>
            </a:r>
            <a:r>
              <a:rPr lang="en-US" sz="2200" dirty="0" err="1" smtClean="0">
                <a:solidFill>
                  <a:schemeClr val="tx2">
                    <a:lumMod val="75000"/>
                  </a:schemeClr>
                </a:solidFill>
              </a:rPr>
              <a:t>categoryName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': 'Work',    'enabled':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false  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},</a:t>
            </a:r>
            <a:b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80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1851</Words>
  <Application>Microsoft Office PowerPoint</Application>
  <PresentationFormat>Widescreen</PresentationFormat>
  <Paragraphs>445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Lucida Grande</vt:lpstr>
      <vt:lpstr>Wingdings</vt:lpstr>
      <vt:lpstr>Wingdings 2</vt:lpstr>
      <vt:lpstr>SoftUni</vt:lpstr>
      <vt:lpstr>Spring Fundamentals</vt:lpstr>
      <vt:lpstr>Table of Contents</vt:lpstr>
      <vt:lpstr>Questions</vt:lpstr>
      <vt:lpstr>REST API</vt:lpstr>
      <vt:lpstr>RESTful Design</vt:lpstr>
      <vt:lpstr>RESTful API</vt:lpstr>
      <vt:lpstr>SOAP and RPC</vt:lpstr>
      <vt:lpstr>HTTP GET</vt:lpstr>
      <vt:lpstr>HTTP GET</vt:lpstr>
      <vt:lpstr>HTTP POST</vt:lpstr>
      <vt:lpstr>HTTP PUT</vt:lpstr>
      <vt:lpstr>HTTP DELETE</vt:lpstr>
      <vt:lpstr>REST with Spring</vt:lpstr>
      <vt:lpstr>Response Body On MVC Controller</vt:lpstr>
      <vt:lpstr>Response Status</vt:lpstr>
      <vt:lpstr>REST Controllers</vt:lpstr>
      <vt:lpstr>Response Entity</vt:lpstr>
      <vt:lpstr>Spring Data REST</vt:lpstr>
      <vt:lpstr>Configuring Repositories</vt:lpstr>
      <vt:lpstr>Rest Template</vt:lpstr>
      <vt:lpstr>Rest Template</vt:lpstr>
      <vt:lpstr>HTTP GET Method Example </vt:lpstr>
      <vt:lpstr>HTTP GET Method Example (2) </vt:lpstr>
      <vt:lpstr>HTTP POST </vt:lpstr>
      <vt:lpstr>HTTP POST (2) </vt:lpstr>
      <vt:lpstr>HTTP PUT and HTTP DELETE</vt:lpstr>
      <vt:lpstr>DOM Manipulations</vt:lpstr>
      <vt:lpstr>Creating DOM Elements</vt:lpstr>
      <vt:lpstr>Creating DOM Elements</vt:lpstr>
      <vt:lpstr>Deleting DOM Elements</vt:lpstr>
      <vt:lpstr>jQuery and DOM</vt:lpstr>
      <vt:lpstr>JQuery Methods</vt:lpstr>
      <vt:lpstr>JQuery Methods</vt:lpstr>
      <vt:lpstr>JQuery Methods</vt:lpstr>
      <vt:lpstr>Handling Events</vt:lpstr>
      <vt:lpstr>Handling Events in JS</vt:lpstr>
      <vt:lpstr>Event Types in DOM API</vt:lpstr>
      <vt:lpstr>Attach / Remove Events</vt:lpstr>
      <vt:lpstr>Multiple Events </vt:lpstr>
      <vt:lpstr>Fetch API</vt:lpstr>
      <vt:lpstr>Fetch API</vt:lpstr>
      <vt:lpstr>Fetch API (Demo)</vt:lpstr>
      <vt:lpstr>Fetch API (Demo)</vt:lpstr>
      <vt:lpstr>Fetch API (Demo)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77</cp:revision>
  <dcterms:created xsi:type="dcterms:W3CDTF">2018-05-23T13:08:44Z</dcterms:created>
  <dcterms:modified xsi:type="dcterms:W3CDTF">2020-06-30T12:22:47Z</dcterms:modified>
  <cp:category>computer programming;programming;software development;software engineering</cp:category>
</cp:coreProperties>
</file>