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D4354E-F880-434F-860C-C9E90F53D1E3}">
          <p14:sldIdLst>
            <p14:sldId id="256"/>
            <p14:sldId id="257"/>
            <p14:sldId id="258"/>
          </p14:sldIdLst>
        </p14:section>
        <p14:section name="JavaScript" id="{7F93A494-F676-4D23-82B9-1E2214075BB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ootstrap" id="{41D0B6BF-2FD6-4AAB-BC82-8A3099799D4B}">
          <p14:sldIdLst>
            <p14:sldId id="278"/>
            <p14:sldId id="279"/>
            <p14:sldId id="280"/>
            <p14:sldId id="281"/>
          </p14:sldIdLst>
        </p14:section>
        <p14:section name="Grid System" id="{C81501D7-51BD-416F-AA23-48EDCE673F21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ootstrap Components" id="{8C6C1B10-F7E3-4997-A490-1822ABD29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FE0D55B4-37D8-4A99-863B-DAD687613352}">
          <p14:sldIdLst>
            <p14:sldId id="295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57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1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tether/1.4.0/js/tether.min.js" TargetMode="External"/><Relationship Id="rId2" Type="http://schemas.openxmlformats.org/officeDocument/2006/relationships/hyperlink" Target="https://code.jquery.com/jquery-3.3.1.slim.min.j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ckpath.bootstrapcdn.com/bootstrap/4.1.2/js/bootstrap.min.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</a:t>
            </a:r>
            <a:r>
              <a:rPr lang="en-US" sz="2400" b="1" dirty="0" smtClean="0">
                <a:latin typeface="Consolas" panose="020B0609020204030204" pitchFamily="49" charset="0"/>
              </a:rPr>
              <a:t>');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</a:t>
            </a:r>
            <a:r>
              <a:rPr lang="en-US" sz="2400" b="1" dirty="0" smtClean="0">
                <a:latin typeface="Consolas" panose="020B0609020204030204" pitchFamily="49" charset="0"/>
              </a:rPr>
              <a:t>');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</a:t>
            </a:r>
            <a:r>
              <a:rPr lang="en-US" sz="2400" b="1" dirty="0" smtClean="0">
                <a:latin typeface="Consolas" panose="020B0609020204030204" pitchFamily="49" charset="0"/>
              </a:rPr>
              <a:t>);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 smtClean="0"/>
              <a:t>The '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</a:t>
            </a:r>
            <a:r>
              <a:rPr lang="en-US" sz="3199" dirty="0" smtClean="0"/>
              <a:t>' stays </a:t>
            </a:r>
            <a:r>
              <a:rPr lang="en-US" sz="3199" dirty="0"/>
              <a:t>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dirty="0" err="1" smtClean="0"/>
              <a:t>instantialize</a:t>
            </a:r>
            <a:r>
              <a:rPr lang="en-US" dirty="0" smtClean="0"/>
              <a:t> </a:t>
            </a:r>
            <a:r>
              <a:rPr lang="en-US" dirty="0"/>
              <a:t>parameters with no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unused parameters are ignored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7261" y="1902950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7261" y="4555716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87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1000" y="108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81000" y="31815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4497" y="5274000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74158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1000" y="361531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05512" y="4537841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/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What's </a:t>
            </a:r>
            <a:r>
              <a:rPr lang="en-US" dirty="0"/>
              <a:t>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Functions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Objects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Bootstrap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Grid system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Bootstrap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8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2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World's most popular front-end </a:t>
            </a:r>
            <a:r>
              <a:rPr lang="en-US" sz="35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500" dirty="0"/>
              <a:t>Open source toolkit for developing with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500" dirty="0"/>
              <a:t> Extensive prebuilt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b="1" dirty="0">
                <a:solidFill>
                  <a:schemeClr val="bg1"/>
                </a:solidFill>
              </a:rPr>
              <a:t>jQuery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Tether</a:t>
            </a:r>
            <a:r>
              <a:rPr lang="en-US" dirty="0"/>
              <a:t> 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sz="2200" dirty="0">
                <a:solidFill>
                  <a:schemeClr val="bg2"/>
                </a:solidFill>
              </a:rPr>
              <a:t>and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src="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https://code.jquery.com/jquery-3.3.1.slim.min.js</a:t>
            </a:r>
            <a:r>
              <a:rPr lang="en-US" sz="2400" b="1" dirty="0">
                <a:latin typeface="Consolas" panose="020B0609020204030204" pitchFamily="49" charset="0"/>
              </a:rPr>
              <a:t>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noProof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https://cdnjs.cloudflare.com/ajax/libs/tether/1.4.0/</a:t>
            </a:r>
            <a:r>
              <a:rPr lang="en-US" sz="2400" b="1" dirty="0" err="1">
                <a:latin typeface="Consolas" panose="020B0609020204030204" pitchFamily="49" charset="0"/>
                <a:hlinkClick r:id="rId3"/>
              </a:rPr>
              <a:t>js</a:t>
            </a:r>
            <a:r>
              <a:rPr lang="en-US" sz="2400" b="1" dirty="0">
                <a:latin typeface="Consolas" panose="020B0609020204030204" pitchFamily="49" charset="0"/>
                <a:hlinkClick r:id="rId3"/>
              </a:rPr>
              <a:t>/tether.min.js</a:t>
            </a:r>
            <a:r>
              <a:rPr lang="en-US" sz="2400" b="1" dirty="0">
                <a:latin typeface="Consolas" panose="020B0609020204030204" pitchFamily="49" charset="0"/>
              </a:rPr>
              <a:t>"&gt;&lt;/script&gt;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src="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https://stackpath.bootstrapcdn.com/bootstrap/4.1.2/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js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4"/>
              </a:rPr>
              <a:t>/bootstrap.min.js</a:t>
            </a:r>
            <a:r>
              <a:rPr lang="en-US" sz="2400" b="1" dirty="0">
                <a:latin typeface="Consolas" panose="020B0609020204030204" pitchFamily="49" charset="0"/>
              </a:rPr>
              <a:t>&gt;&lt;/script&gt;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 Grid System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 Build Layouts with Grid – Twelve Column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717578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151122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9200" y="1828855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91001" y="2558252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67000" y="4572000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 </a:t>
            </a:r>
            <a:r>
              <a:rPr lang="en-US" dirty="0"/>
              <a:t>has one fixed width for each screen size in bootstrap (</a:t>
            </a:r>
            <a:r>
              <a:rPr lang="en-US" b="1" dirty="0" err="1">
                <a:solidFill>
                  <a:schemeClr val="bg1"/>
                </a:solidFill>
              </a:rPr>
              <a:t>xs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sm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md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Determines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use on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screen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less than 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768px and 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992px and 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over 1200px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937829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944000"/>
            <a:ext cx="2174672" cy="4428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210669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 Custom </a:t>
            </a:r>
            <a:r>
              <a:rPr lang="en-US" sz="3500" b="1" dirty="0">
                <a:solidFill>
                  <a:schemeClr val="bg1"/>
                </a:solidFill>
              </a:rPr>
              <a:t>button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with support for multiple sizes, states, and more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120200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4549" y="5994000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b="1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Require a wrapping </a:t>
            </a:r>
            <a:r>
              <a:rPr lang="en-US" sz="3300" b="1" dirty="0">
                <a:solidFill>
                  <a:schemeClr val="bg1"/>
                </a:solidFill>
              </a:rPr>
              <a:t>.navbar</a:t>
            </a:r>
            <a:endParaRPr lang="bg-BG" sz="33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Responsive</a:t>
            </a:r>
            <a:r>
              <a:rPr lang="en-US" sz="33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Come with built-in support for a handful of </a:t>
            </a:r>
            <a:r>
              <a:rPr lang="en-US" sz="33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.navbar-brand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</a:t>
            </a:r>
            <a:r>
              <a:rPr lang="en-US" sz="3300" b="1" dirty="0" err="1">
                <a:solidFill>
                  <a:schemeClr val="bg1"/>
                </a:solidFill>
              </a:rPr>
              <a:t>nav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.nav-item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every item in </a:t>
            </a:r>
            <a:r>
              <a:rPr lang="en-US" sz="3300" dirty="0" smtClean="0"/>
              <a:t>navigation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76" y="1629000"/>
            <a:ext cx="6510422" cy="65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Form </a:t>
            </a:r>
            <a:r>
              <a:rPr lang="en-US" sz="3500" b="1" dirty="0">
                <a:solidFill>
                  <a:schemeClr val="bg1"/>
                </a:solidFill>
              </a:rPr>
              <a:t>control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layout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options</a:t>
            </a:r>
            <a:r>
              <a:rPr lang="en-US" sz="3500" b="1" dirty="0"/>
              <a:t> </a:t>
            </a:r>
            <a:r>
              <a:rPr lang="en-US" sz="3500" dirty="0"/>
              <a:t>and custom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  <a:r>
              <a:rPr lang="en-US" sz="3500" dirty="0"/>
              <a:t>   for creating a wide variety of forms</a:t>
            </a:r>
          </a:p>
          <a:p>
            <a:r>
              <a:rPr lang="en-US" sz="3500" dirty="0"/>
              <a:t>Use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attribute on all inputs to take advantage of newer input controls </a:t>
            </a:r>
          </a:p>
          <a:p>
            <a:pPr lvl="1"/>
            <a:r>
              <a:rPr lang="en-US" sz="3500" dirty="0"/>
              <a:t>Email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500" dirty="0"/>
              <a:t>Number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090487"/>
            <a:ext cx="8001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 smtClean="0"/>
              <a:t>JS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dynamic programming </a:t>
            </a:r>
            <a:r>
              <a:rPr lang="en-US" sz="3600" b="1" dirty="0" smtClean="0">
                <a:solidFill>
                  <a:schemeClr val="bg1"/>
                </a:solidFill>
              </a:rPr>
              <a:t>language</a:t>
            </a:r>
            <a:endParaRPr lang="en-US" sz="3600" dirty="0" smtClean="0"/>
          </a:p>
          <a:p>
            <a:r>
              <a:rPr lang="en-US" sz="3600" dirty="0" smtClean="0"/>
              <a:t>Functions in JS</a:t>
            </a:r>
          </a:p>
          <a:p>
            <a:r>
              <a:rPr lang="en-US" sz="3600" dirty="0" smtClean="0"/>
              <a:t>JS </a:t>
            </a:r>
            <a:r>
              <a:rPr lang="en-US" sz="3600" dirty="0"/>
              <a:t>objects hold </a:t>
            </a:r>
            <a:r>
              <a:rPr lang="en-US" sz="3600" b="1" dirty="0">
                <a:solidFill>
                  <a:schemeClr val="bg1"/>
                </a:solidFill>
              </a:rPr>
              <a:t>key-value </a:t>
            </a:r>
            <a:r>
              <a:rPr lang="en-US" sz="3600" b="1" dirty="0" smtClean="0">
                <a:solidFill>
                  <a:schemeClr val="bg1"/>
                </a:solidFill>
              </a:rPr>
              <a:t>pairs</a:t>
            </a:r>
          </a:p>
          <a:p>
            <a:r>
              <a:rPr lang="en-US" sz="3600" dirty="0" smtClean="0"/>
              <a:t>Bootstrap </a:t>
            </a:r>
            <a:r>
              <a:rPr lang="en-US" sz="3600" dirty="0"/>
              <a:t>is </a:t>
            </a:r>
            <a:r>
              <a:rPr lang="en-US" sz="3600" dirty="0" smtClean="0"/>
              <a:t>the most </a:t>
            </a:r>
            <a:r>
              <a:rPr lang="en-US" sz="3600" dirty="0"/>
              <a:t>popular front-end </a:t>
            </a:r>
            <a:r>
              <a:rPr lang="en-US" sz="3600" b="1" dirty="0">
                <a:solidFill>
                  <a:schemeClr val="bg1"/>
                </a:solidFill>
              </a:rPr>
              <a:t>component library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 smtClean="0">
                <a:solidFill>
                  <a:schemeClr val="bg1"/>
                </a:solidFill>
              </a:rPr>
              <a:t>Data structures </a:t>
            </a:r>
            <a:r>
              <a:rPr lang="en-US" sz="4400" b="1" dirty="0" smtClean="0"/>
              <a:t>–</a:t>
            </a:r>
            <a:r>
              <a:rPr lang="en-US" sz="4400" b="1" dirty="0" smtClean="0">
                <a:solidFill>
                  <a:schemeClr val="bg1"/>
                </a:solidFill>
              </a:rPr>
              <a:t> Object</a:t>
            </a:r>
            <a:r>
              <a:rPr lang="en-US" sz="4400" b="1" dirty="0" smtClean="0"/>
              <a:t>,</a:t>
            </a:r>
            <a:r>
              <a:rPr lang="en-US" sz="4400" b="1" dirty="0" smtClean="0">
                <a:solidFill>
                  <a:schemeClr val="bg1"/>
                </a:solidFill>
              </a:rPr>
              <a:t> Function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2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56720"/>
              </p:ext>
            </p:extLst>
          </p:nvPr>
        </p:nvGraphicFramePr>
        <p:xfrm>
          <a:off x="2631000" y="1553005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1676</Words>
  <Application>Microsoft Office PowerPoint</Application>
  <PresentationFormat>Широк екран</PresentationFormat>
  <Paragraphs>439</Paragraphs>
  <Slides>43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Front End Basics</vt:lpstr>
      <vt:lpstr>Table of Contents</vt:lpstr>
      <vt:lpstr>Have a Question?</vt:lpstr>
      <vt:lpstr>JavaScript</vt:lpstr>
      <vt:lpstr>Dynamic Programming Language</vt:lpstr>
      <vt:lpstr>Data Types</vt:lpstr>
      <vt:lpstr>Variable Values</vt:lpstr>
      <vt:lpstr>Dynamic Typing</vt:lpstr>
      <vt:lpstr>Comparison Operators</vt:lpstr>
      <vt:lpstr>Comparison Operators </vt:lpstr>
      <vt:lpstr>Functions</vt:lpstr>
      <vt:lpstr>Declaring Functions</vt:lpstr>
      <vt:lpstr>Parameters</vt:lpstr>
      <vt:lpstr>Hoisting</vt:lpstr>
      <vt:lpstr>Hoisting Variables </vt:lpstr>
      <vt:lpstr>Hoisting Functions</vt:lpstr>
      <vt:lpstr>What is an Object?</vt:lpstr>
      <vt:lpstr>Variables Holding References</vt:lpstr>
      <vt:lpstr>Object Properties</vt:lpstr>
      <vt:lpstr>Object Keys and Values</vt:lpstr>
      <vt:lpstr>For… in Loop</vt:lpstr>
      <vt:lpstr>For…of Loop</vt:lpstr>
      <vt:lpstr>Bootstrap</vt:lpstr>
      <vt:lpstr>What is a Responsive Design?</vt:lpstr>
      <vt:lpstr>Bootstrap</vt:lpstr>
      <vt:lpstr>Include from a BootstrapCDN – JS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Front End Basics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13</cp:revision>
  <dcterms:created xsi:type="dcterms:W3CDTF">2018-05-23T13:08:44Z</dcterms:created>
  <dcterms:modified xsi:type="dcterms:W3CDTF">2020-05-13T17:03:56Z</dcterms:modified>
  <cp:category>computer programming;programming;software development;software engineering</cp:category>
</cp:coreProperties>
</file>