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0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305" r:id="rId39"/>
    <p:sldId id="293" r:id="rId40"/>
    <p:sldId id="294" r:id="rId41"/>
    <p:sldId id="295" r:id="rId42"/>
    <p:sldId id="296" r:id="rId43"/>
    <p:sldId id="297" r:id="rId44"/>
    <p:sldId id="298" r:id="rId45"/>
    <p:sldId id="302" r:id="rId46"/>
    <p:sldId id="304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EABBB5-B0CE-42B3-B330-B47CACFB84B1}">
          <p14:sldIdLst>
            <p14:sldId id="256"/>
            <p14:sldId id="257"/>
            <p14:sldId id="258"/>
          </p14:sldIdLst>
        </p14:section>
        <p14:section name="Spring Boot Components" id="{F919626E-5749-4A71-B45C-F9EABB5CA0E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90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305"/>
          </p14:sldIdLst>
        </p14:section>
        <p14:section name="Spring Data" id="{3C521F85-ACFC-4F20-9844-AE2632D095F4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0CC2ABE9-6F15-4F49-9912-7190AD3C095F}">
          <p14:sldIdLst>
            <p14:sldId id="298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004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18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appendix-application-properties.html#common-application-properties-core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Boot Introduction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10" name="Картина 3">
            <a:extLst>
              <a:ext uri="{FF2B5EF4-FFF2-40B4-BE49-F238E27FC236}">
                <a16:creationId xmlns:a16="http://schemas.microsoft.com/office/drawing/2014/main" id="{23AD3B63-38A7-438A-8738-82D7C65B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62" y="2755106"/>
            <a:ext cx="5141693" cy="2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Starters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3962400" y="1151122"/>
            <a:ext cx="36576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spring-boot-starter-web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4385963" y="2562640"/>
            <a:ext cx="19050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9466040" y="2562452"/>
            <a:ext cx="2590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spring-web-</a:t>
            </a:r>
            <a:r>
              <a:rPr lang="en-US" sz="2800" dirty="0" err="1"/>
              <a:t>mvc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6404588" y="2562453"/>
            <a:ext cx="2956538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156731" y="2562453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spring-boot-starter-tomcat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976220" y="5414261"/>
            <a:ext cx="3181615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tomcat-embed-core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509627" y="4391441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tomcat-embed-logging-</a:t>
            </a:r>
            <a:r>
              <a:rPr lang="en-US" sz="2800" dirty="0" err="1"/>
              <a:t>juli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6503674" y="3836982"/>
            <a:ext cx="277662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</a:t>
            </a:r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5705454" y="4837512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spring-boot-autoconfigure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82979" y="5715001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spring-boot-starter-logging</a:t>
            </a:r>
            <a:endParaRPr lang="bg-BG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00400" y="1916383"/>
            <a:ext cx="652634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57800" y="1911593"/>
            <a:ext cx="17674" cy="4619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01" y="1916383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90074" y="1770152"/>
            <a:ext cx="1675966" cy="515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86000" y="3291347"/>
            <a:ext cx="16407" cy="9041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808540" y="3284721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4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Command Line Interface </a:t>
            </a:r>
            <a:r>
              <a:rPr lang="bg-BG" dirty="0"/>
              <a:t>-</a:t>
            </a:r>
            <a:r>
              <a:rPr lang="en-US" dirty="0"/>
              <a:t> Spring Boot software to run and test Spring Boot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CLI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9" y="2438401"/>
            <a:ext cx="10605426" cy="38495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0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Expose different types of information about the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Actuator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22" y="2971800"/>
            <a:ext cx="11658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spring-boot-starter-actuator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8222" y="2535545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69" y="4615327"/>
            <a:ext cx="9713554" cy="198510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5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Spring provides </a:t>
            </a:r>
            <a:r>
              <a:rPr lang="en-US" b="1" dirty="0">
                <a:solidFill>
                  <a:schemeClr val="bg1"/>
                </a:solidFill>
              </a:rPr>
              <a:t>Inversion of Control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528504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//Traditional Way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UserRepository();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98392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1822" y="2528503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//Dependency Injection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92850" y="2092248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1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IoC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5181600" y="1371600"/>
            <a:ext cx="67056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181561" y="1371600"/>
            <a:ext cx="3962400" cy="2514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Meta Data:</a:t>
            </a:r>
          </a:p>
          <a:p>
            <a:pPr marL="514350" indent="-514350" algn="ctr"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XML Config</a:t>
            </a:r>
          </a:p>
          <a:p>
            <a:pPr marL="514350" indent="-514350" algn="ctr"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Java </a:t>
            </a:r>
            <a:r>
              <a:rPr lang="en-US" sz="2800" b="1" dirty="0" err="1" smtClean="0">
                <a:solidFill>
                  <a:schemeClr val="bg2"/>
                </a:solidFill>
              </a:rPr>
              <a:t>Config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1" y="1597978"/>
            <a:ext cx="2831395" cy="2051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Automatic Beans: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@Component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@Service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@Repository</a:t>
            </a:r>
            <a:endParaRPr lang="bg-BG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5170074" y="4643372"/>
            <a:ext cx="6717127" cy="1664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Fully Configured System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87158" y="1597978"/>
            <a:ext cx="3141365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Explicit Beans</a:t>
            </a:r>
          </a:p>
          <a:p>
            <a:pPr algn="ctr"/>
            <a:r>
              <a:rPr lang="en-US" sz="2800" b="1" dirty="0"/>
              <a:t>1. @Bean</a:t>
            </a:r>
            <a:endParaRPr lang="bg-BG" sz="28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9601" y="25740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10600" y="4038600"/>
            <a:ext cx="0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8581" y="3236204"/>
            <a:ext cx="72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IoC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28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2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Object that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assembled</a:t>
            </a:r>
            <a:r>
              <a:rPr lang="en-US" dirty="0"/>
              <a:t>, and otherwise managed by a </a:t>
            </a:r>
            <a:r>
              <a:rPr lang="en-US" b="1" dirty="0">
                <a:solidFill>
                  <a:schemeClr val="bg1"/>
                </a:solidFill>
              </a:rPr>
              <a:t>Spring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124200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Animal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public Dog() 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68794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44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106" y="2182712"/>
            <a:ext cx="99822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MainApplication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106" y="1777639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MainApplication.java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87471" y="3387242"/>
            <a:ext cx="29718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Bean Declaration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9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Bean from Application Context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795255"/>
            <a:ext cx="1087703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 dog = context.getBean(Dog.class);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System.out.println("DOG: " + dog.getClass().getSimpleName());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359000"/>
            <a:ext cx="1087703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4764630"/>
            <a:ext cx="5898391" cy="1760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8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631000" y="1113359"/>
            <a:ext cx="8505000" cy="4790642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part </a:t>
            </a:r>
            <a:r>
              <a:rPr lang="en-US" dirty="0"/>
              <a:t>of Beans </a:t>
            </a:r>
            <a:r>
              <a:rPr lang="en-US" dirty="0" smtClean="0"/>
              <a:t>scopes: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Global Session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Beans Scopes in Spring Framework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8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creates a </a:t>
            </a:r>
            <a:r>
              <a:rPr lang="en-US" b="1" dirty="0">
                <a:solidFill>
                  <a:schemeClr val="bg1"/>
                </a:solidFill>
              </a:rPr>
              <a:t>single instance </a:t>
            </a:r>
            <a:r>
              <a:rPr lang="en-US" dirty="0"/>
              <a:t>of that bean, and all requests for that bean name will return the </a:t>
            </a:r>
            <a:r>
              <a:rPr lang="en-US" b="1" dirty="0">
                <a:solidFill>
                  <a:schemeClr val="bg1"/>
                </a:solidFill>
              </a:rPr>
              <a:t>same object</a:t>
            </a:r>
            <a:r>
              <a:rPr lang="en-US" dirty="0"/>
              <a:t>, which is </a:t>
            </a:r>
            <a:r>
              <a:rPr lang="en-US" dirty="0" smtClean="0"/>
              <a:t>cached</a:t>
            </a:r>
          </a:p>
          <a:p>
            <a:r>
              <a:rPr lang="en-US" dirty="0" smtClean="0"/>
              <a:t>This is </a:t>
            </a:r>
            <a:r>
              <a:rPr lang="en-US" b="1" dirty="0" smtClean="0">
                <a:solidFill>
                  <a:schemeClr val="bg1"/>
                </a:solidFill>
              </a:rPr>
              <a:t>default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Singletone 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6000" y="4149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@Scope("singleton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 &lt;- Can be omitted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2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What's </a:t>
            </a:r>
            <a:r>
              <a:rPr lang="en-US" dirty="0"/>
              <a:t>Spring Boot?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Spring </a:t>
            </a:r>
            <a:r>
              <a:rPr lang="en-US" dirty="0"/>
              <a:t>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Will </a:t>
            </a:r>
            <a:r>
              <a:rPr lang="en-US" dirty="0"/>
              <a:t>return a different instance every time it is requested from the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38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@Scope("prototype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3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default one is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. It is easy to change to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Scope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2264466" y="3723862"/>
            <a:ext cx="3069685" cy="2067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223533" y="3723861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16" name="Rectangle 15"/>
          <p:cNvSpPr/>
          <p:nvPr/>
        </p:nvSpPr>
        <p:spPr>
          <a:xfrm>
            <a:off x="205380" y="4487518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17" name="Rectangle 16"/>
          <p:cNvSpPr/>
          <p:nvPr/>
        </p:nvSpPr>
        <p:spPr>
          <a:xfrm>
            <a:off x="223533" y="5274365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0" name="Rectangle 19"/>
          <p:cNvSpPr/>
          <p:nvPr/>
        </p:nvSpPr>
        <p:spPr>
          <a:xfrm>
            <a:off x="6869737" y="3723861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21" name="Rectangle 20"/>
          <p:cNvSpPr/>
          <p:nvPr/>
        </p:nvSpPr>
        <p:spPr>
          <a:xfrm>
            <a:off x="6851584" y="4487518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22" name="Rectangle 21"/>
          <p:cNvSpPr/>
          <p:nvPr/>
        </p:nvSpPr>
        <p:spPr>
          <a:xfrm>
            <a:off x="6869737" y="5274365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3" name="Rectangle 22"/>
          <p:cNvSpPr/>
          <p:nvPr/>
        </p:nvSpPr>
        <p:spPr>
          <a:xfrm>
            <a:off x="8927138" y="3723862"/>
            <a:ext cx="3069685" cy="2067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5" name="Rectangle 24"/>
          <p:cNvSpPr/>
          <p:nvPr/>
        </p:nvSpPr>
        <p:spPr>
          <a:xfrm>
            <a:off x="2911247" y="4512365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73919" y="3842702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1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573919" y="4512365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2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73919" y="5172619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3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0" y="3124200"/>
            <a:ext cx="0" cy="3200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8513" y="2699906"/>
            <a:ext cx="156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Singleton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08451" y="2692331"/>
            <a:ext cx="1668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28514" y="4038601"/>
            <a:ext cx="690887" cy="4737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14679" y="4740965"/>
            <a:ext cx="622404" cy="12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05887" y="5033342"/>
            <a:ext cx="631196" cy="49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97189" y="4038600"/>
            <a:ext cx="62240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749979" y="4753919"/>
            <a:ext cx="6805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49979" y="5519530"/>
            <a:ext cx="669614" cy="82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25"/>
          <p:cNvSpPr>
            <a:spLocks noChangeArrowheads="1"/>
          </p:cNvSpPr>
          <p:nvPr/>
        </p:nvSpPr>
        <p:spPr bwMode="auto">
          <a:xfrm>
            <a:off x="9509210" y="1848035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State-full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3559843" y="1838300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State-less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different </a:t>
            </a:r>
            <a:r>
              <a:rPr lang="en-US" dirty="0"/>
              <a:t>bean instance being returned for each request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statBean()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StatBean();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3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creates the bean instance for the lifecycle of a session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@SessionScope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1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</a:t>
            </a:r>
            <a:r>
              <a:rPr lang="en-US" dirty="0" smtClean="0"/>
              <a:t>creates the </a:t>
            </a:r>
            <a:r>
              <a:rPr lang="en-US" dirty="0"/>
              <a:t>bean instance for the lifecycle of a ServletContext.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18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same </a:t>
            </a:r>
            <a:r>
              <a:rPr lang="en-US" dirty="0"/>
              <a:t>instance of the bean is returned whenever that bean is accessed during the entire WebSocket </a:t>
            </a:r>
            <a:r>
              <a:rPr lang="en-US" dirty="0" smtClean="0"/>
              <a:t>session.</a:t>
            </a:r>
            <a:endParaRPr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WebSocet 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@Scope(scopeName = "websocket", proxyMode = ScopedProxyMode.TARGET_CLASS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9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685801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Instantiation</a:t>
            </a:r>
            <a:endParaRPr lang="bg-BG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1" y="19812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51163" y="1527313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Properties</a:t>
            </a:r>
            <a:endParaRPr lang="bg-BG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9163" y="1984513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21563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Name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8456418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Application Context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4562827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 Initialization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4527" y="37338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  <a:endParaRPr lang="bg-BG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11482" y="36576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81201" y="43434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2201" y="25527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081" y="507227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 Initialization</a:t>
            </a:r>
            <a:endParaRPr lang="bg-BG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11482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51162" y="5072270"/>
            <a:ext cx="279023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ready</a:t>
            </a:r>
            <a:endParaRPr lang="bg-BG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81883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21563" y="5072270"/>
            <a:ext cx="279023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destroyed</a:t>
            </a:r>
            <a:endParaRPr lang="bg-BG" sz="28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530108" y="4343400"/>
            <a:ext cx="2628900" cy="84317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Container  </a:t>
            </a:r>
            <a:r>
              <a:rPr lang="en-US" sz="2800" dirty="0">
                <a:solidFill>
                  <a:srgbClr val="FFFFFF"/>
                </a:solidFill>
              </a:rPr>
              <a:t>Shutdown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7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9212" y="2007899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ApplicationContext context =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 	SpringApplication.run(MainApplication.class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((AbstractApplicationContext)context).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@Bean(destroyMethod = "destroy", initMethod = "init")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9212" y="1571644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3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071" y="1562704"/>
            <a:ext cx="9726706" cy="52952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implements Animal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Dog()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Instantiation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init(){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Initializing..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destroy(){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Destroying..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5071" y="1120526"/>
            <a:ext cx="9726706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36" y="4839071"/>
            <a:ext cx="3579675" cy="15526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3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calls methods annotated with </a:t>
            </a:r>
            <a:r>
              <a:rPr lang="en-US" i="1" dirty="0">
                <a:solidFill>
                  <a:schemeClr val="bg1"/>
                </a:solidFill>
              </a:rPr>
              <a:t>@</a:t>
            </a:r>
            <a:r>
              <a:rPr lang="en-US" b="1" i="1" dirty="0">
                <a:solidFill>
                  <a:schemeClr val="bg1"/>
                </a:solidFill>
              </a:rPr>
              <a:t>PostConstruct</a:t>
            </a:r>
            <a:r>
              <a:rPr lang="en-US" dirty="0"/>
              <a:t> only once, just after the </a:t>
            </a:r>
            <a:r>
              <a:rPr lang="en-US" dirty="0" smtClean="0"/>
              <a:t>initialization </a:t>
            </a:r>
            <a:r>
              <a:rPr lang="en-US" dirty="0"/>
              <a:t>of </a:t>
            </a:r>
            <a:r>
              <a:rPr lang="en-US" dirty="0" smtClean="0"/>
              <a:t>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PostConstruct Annotation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8350" y="2529000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DbInit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private final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UserRepository userRepository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public DbUnit(UserRepository userRepository)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	{ this. userRepository = userRepository;}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@PostConstruct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private void postConstruct()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admin = new User("admin", "admin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normalUser = new User("user", "user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userRepository.save(admin, normalUser);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2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annotated with </a:t>
            </a:r>
            <a:r>
              <a:rPr lang="en-US" b="1" dirty="0">
                <a:solidFill>
                  <a:schemeClr val="bg1"/>
                </a:solidFill>
              </a:rPr>
              <a:t>@PreDestroy</a:t>
            </a:r>
            <a:r>
              <a:rPr lang="en-US" dirty="0"/>
              <a:t> runs only once, just before Spring removes our bean from the application context</a:t>
            </a:r>
            <a:endParaRPr lang="en-US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PreDestroy Annotation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6000" y="2886461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UserRepository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DbConnection dbConnection;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@PreDestroy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preDestroy()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dbConnection.close();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Consolas" panose="020B0609020204030204" pitchFamily="49" charset="0"/>
              </a:rPr>
              <a:t>}</a:t>
            </a:r>
            <a:endParaRPr lang="en-US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5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@PostConstruct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@PreDestroy</a:t>
            </a:r>
            <a:r>
              <a:rPr lang="en-US" dirty="0"/>
              <a:t> annotations are part of Java EE. And since Java EE has been deprecated in Java 9 and removed in Java 11 we have to add an </a:t>
            </a:r>
            <a:r>
              <a:rPr lang="en-US" b="1" dirty="0" smtClean="0">
                <a:solidFill>
                  <a:schemeClr val="bg1"/>
                </a:solidFill>
              </a:rPr>
              <a:t>additional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use these </a:t>
            </a:r>
            <a:r>
              <a:rPr lang="en-US" dirty="0" smtClean="0"/>
              <a:t>annotations: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PostConstruct</a:t>
            </a:r>
            <a:r>
              <a:rPr lang="en-US" dirty="0" smtClean="0"/>
              <a:t> &amp; </a:t>
            </a:r>
            <a:r>
              <a:rPr lang="en-US" i="1" dirty="0" smtClean="0"/>
              <a:t>PreDestroy with Java 9+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4351182"/>
            <a:ext cx="9982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&lt;dependency&gt;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latin typeface="Consolas" panose="020B0609020204030204" pitchFamily="49" charset="0"/>
              </a:rPr>
              <a:t>&lt;</a:t>
            </a:r>
            <a:r>
              <a:rPr lang="en-US" altLang="en-US" b="1" dirty="0" err="1">
                <a:latin typeface="Consolas" panose="020B0609020204030204" pitchFamily="49" charset="0"/>
              </a:rPr>
              <a:t>groupId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  <a:r>
              <a:rPr lang="en-US" altLang="en-US" b="1" dirty="0" err="1">
                <a:latin typeface="Consolas" panose="020B0609020204030204" pitchFamily="49" charset="0"/>
              </a:rPr>
              <a:t>javax.annotation</a:t>
            </a:r>
            <a:r>
              <a:rPr lang="en-US" altLang="en-US" b="1" dirty="0">
                <a:latin typeface="Consolas" panose="020B0609020204030204" pitchFamily="49" charset="0"/>
              </a:rPr>
              <a:t>&lt;/</a:t>
            </a:r>
            <a:r>
              <a:rPr lang="en-US" altLang="en-US" b="1" dirty="0" err="1">
                <a:latin typeface="Consolas" panose="020B0609020204030204" pitchFamily="49" charset="0"/>
              </a:rPr>
              <a:t>groupId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&lt;</a:t>
            </a:r>
            <a:r>
              <a:rPr lang="en-US" altLang="en-US" b="1" dirty="0" err="1">
                <a:latin typeface="Consolas" panose="020B0609020204030204" pitchFamily="49" charset="0"/>
              </a:rPr>
              <a:t>artifactId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  <a:r>
              <a:rPr lang="en-US" altLang="en-US" b="1" dirty="0" err="1">
                <a:latin typeface="Consolas" panose="020B0609020204030204" pitchFamily="49" charset="0"/>
              </a:rPr>
              <a:t>javax.annotation-api</a:t>
            </a:r>
            <a:r>
              <a:rPr lang="en-US" altLang="en-US" b="1" dirty="0">
                <a:latin typeface="Consolas" panose="020B0609020204030204" pitchFamily="49" charset="0"/>
              </a:rPr>
              <a:t>&lt;/</a:t>
            </a:r>
            <a:r>
              <a:rPr lang="en-US" altLang="en-US" b="1" dirty="0" err="1">
                <a:latin typeface="Consolas" panose="020B0609020204030204" pitchFamily="49" charset="0"/>
              </a:rPr>
              <a:t>artifactId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&lt;version&gt;1.3.2&lt;/version&gt;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92033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pom.xml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0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BeanNameAware makes the object aware of the bean name defined in the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BeanNameAware Interface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306" y="2394000"/>
            <a:ext cx="9982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MyBeanName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BeanNameAware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{ 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setBeanName(String beanName)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System.out.println(beanName);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306" y="4296286"/>
            <a:ext cx="9982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@Configuration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Config </a:t>
            </a:r>
            <a:r>
              <a:rPr lang="en-US" altLang="en-US" b="1" dirty="0" smtClean="0">
                <a:latin typeface="Consolas" panose="020B0609020204030204" pitchFamily="49" charset="0"/>
              </a:rPr>
              <a:t>{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Bean </a:t>
            </a:r>
            <a:r>
              <a:rPr lang="en-US" altLang="en-US" b="1" dirty="0" smtClean="0"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 = "myCustomBeanName"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MyBeanName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return new MyBeanName();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3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BeanFactoryAware is used to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 </a:t>
            </a:r>
            <a:r>
              <a:rPr lang="en-US" b="1" dirty="0">
                <a:solidFill>
                  <a:schemeClr val="bg1"/>
                </a:solidFill>
              </a:rPr>
              <a:t>BeanFactory 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</a:p>
          <a:p>
            <a:r>
              <a:rPr lang="en-US" dirty="0" smtClean="0"/>
              <a:t>With the </a:t>
            </a:r>
            <a:r>
              <a:rPr lang="en-US" b="1" dirty="0" smtClean="0">
                <a:solidFill>
                  <a:schemeClr val="bg1"/>
                </a:solidFill>
              </a:rPr>
              <a:t>setBeanFactory()</a:t>
            </a:r>
            <a:r>
              <a:rPr lang="en-US" dirty="0" smtClean="0"/>
              <a:t> method, we assign the BeanFactory reference from the IoC container to the beanFactory property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BeanFactoryAware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3770122"/>
            <a:ext cx="9982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MyBeanFactory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BeanFactoryAware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{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beanFactory</a:t>
            </a:r>
            <a:r>
              <a:rPr lang="en-US" altLang="en-US" b="1" dirty="0" smtClean="0">
                <a:latin typeface="Consolas" panose="020B0609020204030204" pitchFamily="49" charset="0"/>
              </a:rPr>
              <a:t>;</a:t>
            </a:r>
            <a:r>
              <a:rPr lang="en-US" altLang="en-US" b="1" dirty="0">
                <a:latin typeface="Consolas" panose="020B06090202040302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setBeanFactory(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beanFactory)throws </a:t>
            </a:r>
            <a:r>
              <a:rPr lang="en-US" altLang="en-US" b="1" dirty="0">
                <a:latin typeface="Consolas" panose="020B0609020204030204" pitchFamily="49" charset="0"/>
              </a:rPr>
              <a:t>BeansException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this.beanFactory = beanFactory</a:t>
            </a:r>
            <a:r>
              <a:rPr lang="en-US" altLang="en-US" b="1" dirty="0" smtClean="0">
                <a:latin typeface="Consolas" panose="020B0609020204030204" pitchFamily="49" charset="0"/>
              </a:rPr>
              <a:t>;}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MyBeanName myBeanName = beanFactory.getBean(</a:t>
            </a:r>
            <a:r>
              <a:rPr lang="en-US" altLang="en-US" b="1" dirty="0" err="1">
                <a:latin typeface="Consolas" panose="020B0609020204030204" pitchFamily="49" charset="0"/>
              </a:rPr>
              <a:t>MyBeanName.class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System.out.println(</a:t>
            </a:r>
            <a:r>
              <a:rPr lang="en-US" altLang="en-US" b="1" dirty="0" err="1">
                <a:latin typeface="Consolas" panose="020B0609020204030204" pitchFamily="49" charset="0"/>
              </a:rPr>
              <a:t>beanFactory.isSingleton</a:t>
            </a:r>
            <a:r>
              <a:rPr lang="en-US" altLang="en-US" b="1" dirty="0">
                <a:latin typeface="Consolas" panose="020B0609020204030204" pitchFamily="49" charset="0"/>
              </a:rPr>
              <a:t>("myCustomBeanName"));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InitializingBean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afterPropertiesSet() </a:t>
            </a:r>
            <a:r>
              <a:rPr lang="en-US" dirty="0"/>
              <a:t>after all bean properties have been set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InitializingBean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2529000"/>
            <a:ext cx="9982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InitializingBeanExampleBean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InitializingBean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{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static final Logger LOG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= Logger.getLogger(</a:t>
            </a:r>
            <a:r>
              <a:rPr lang="en-US" altLang="en-US" b="1" dirty="0" err="1">
                <a:latin typeface="Consolas" panose="020B0609020204030204" pitchFamily="49" charset="0"/>
              </a:rPr>
              <a:t>InitializingBeanExampleBean.class</a:t>
            </a:r>
            <a:r>
              <a:rPr lang="en-US" altLang="en-US" b="1" dirty="0" smtClean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@Autowired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Environment environment;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afterPropertiesSet()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LOG.info(</a:t>
            </a:r>
            <a:r>
              <a:rPr lang="en-US" altLang="en-US" b="1" dirty="0" err="1">
                <a:latin typeface="Consolas" panose="020B0609020204030204" pitchFamily="49" charset="0"/>
              </a:rPr>
              <a:t>Arrays.asList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environment.getDefaultProfiles</a:t>
            </a:r>
            <a:r>
              <a:rPr lang="en-US" altLang="en-US" b="1" dirty="0">
                <a:latin typeface="Consolas" panose="020B0609020204030204" pitchFamily="49" charset="0"/>
              </a:rPr>
              <a:t>()));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7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DisposableBean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destroy() </a:t>
            </a:r>
            <a:r>
              <a:rPr lang="en-US" dirty="0"/>
              <a:t>after Spring container is released the 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DisposableBean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3204000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Bean2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DisposableBean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destroy()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  "Callback triggered - DisposableBean.");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9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585000" cy="5546589"/>
          </a:xfrm>
        </p:spPr>
        <p:txBody>
          <a:bodyPr/>
          <a:lstStyle/>
          <a:p>
            <a:r>
              <a:rPr lang="en-US" dirty="0"/>
              <a:t>Various properties can be specified inside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</a:t>
            </a:r>
            <a:r>
              <a:rPr lang="en-US" b="1" dirty="0">
                <a:solidFill>
                  <a:schemeClr val="bg1"/>
                </a:solidFill>
              </a:rPr>
              <a:t>application.properties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r>
              <a:rPr lang="en-US" dirty="0"/>
              <a:t>Property contributions can come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b="1" dirty="0">
                <a:solidFill>
                  <a:schemeClr val="bg1"/>
                </a:solidFill>
              </a:rPr>
              <a:t>additional jar </a:t>
            </a:r>
            <a:r>
              <a:rPr lang="en-US" b="1" dirty="0" smtClean="0">
                <a:solidFill>
                  <a:schemeClr val="bg1"/>
                </a:solidFill>
              </a:rPr>
              <a:t>files</a:t>
            </a:r>
          </a:p>
          <a:p>
            <a:r>
              <a:rPr lang="en-US" dirty="0" smtClean="0"/>
              <a:t>You </a:t>
            </a:r>
            <a:r>
              <a:rPr lang="en-US" dirty="0"/>
              <a:t>can define your </a:t>
            </a:r>
            <a:r>
              <a:rPr lang="en-US" b="1" dirty="0">
                <a:solidFill>
                  <a:schemeClr val="bg1"/>
                </a:solidFill>
              </a:rPr>
              <a:t>own </a:t>
            </a:r>
            <a:r>
              <a:rPr lang="en-US" b="1" dirty="0" smtClean="0">
                <a:solidFill>
                  <a:schemeClr val="bg1"/>
                </a:solidFill>
              </a:rPr>
              <a:t>properties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hlinkClick r:id="rId2"/>
              </a:rPr>
              <a:t>Link to documentation</a:t>
            </a:r>
            <a:endParaRPr lang="en-US" b="1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Common Application Properties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Properties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spring.datasource.driverClassName=</a:t>
            </a:r>
            <a:r>
              <a:rPr lang="en-US" sz="2000" b="1" dirty="0" err="1">
                <a:latin typeface="Consolas" panose="020B0609020204030204" pitchFamily="49" charset="0"/>
              </a:rPr>
              <a:t>com.mysql.cj.jdbc.Driver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spring.datasource.url=</a:t>
            </a:r>
            <a:r>
              <a:rPr lang="en-US" sz="2000" b="1" dirty="0" err="1">
                <a:latin typeface="Consolas" panose="020B0609020204030204" pitchFamily="49" charset="0"/>
              </a:rPr>
              <a:t>jdbc:mysql</a:t>
            </a:r>
            <a:r>
              <a:rPr lang="en-US" sz="2000" b="1" dirty="0">
                <a:latin typeface="Consolas" panose="020B0609020204030204" pitchFamily="49" charset="0"/>
              </a:rPr>
              <a:t>://localhost:3306/</a:t>
            </a:r>
            <a:r>
              <a:rPr lang="en-US" sz="2000" b="1" dirty="0" err="1">
                <a:latin typeface="Consolas" panose="020B0609020204030204" pitchFamily="49" charset="0"/>
              </a:rPr>
              <a:t>thymeleaf_adv_lab_exam_db?createDatabaseIfNotExist</a:t>
            </a:r>
            <a:r>
              <a:rPr lang="en-US" sz="2000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spring.datasource.username</a:t>
            </a:r>
            <a:r>
              <a:rPr lang="en-US" sz="2000" b="1" dirty="0">
                <a:latin typeface="Consolas" panose="020B0609020204030204" pitchFamily="49" charset="0"/>
              </a:rPr>
              <a:t>=root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spring.datasource.password</a:t>
            </a:r>
            <a:r>
              <a:rPr lang="en-US" sz="2000" b="1" dirty="0">
                <a:latin typeface="Consolas" panose="020B0609020204030204" pitchFamily="49" charset="0"/>
              </a:rPr>
              <a:t>=12345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spring.jpa.properties.hibernate.dialect</a:t>
            </a:r>
            <a:r>
              <a:rPr lang="en-US" sz="2000" b="1" dirty="0">
                <a:latin typeface="Consolas" panose="020B0609020204030204" pitchFamily="49" charset="0"/>
              </a:rPr>
              <a:t> = org.hibernate.dialect.MySQL8Dialect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spring.jpa.properties.hibernate.format_sql</a:t>
            </a:r>
            <a:r>
              <a:rPr lang="en-US" sz="2000" b="1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spring.jpa.hibernate.ddl</a:t>
            </a:r>
            <a:r>
              <a:rPr lang="en-US" sz="2000" b="1" dirty="0">
                <a:latin typeface="Consolas" panose="020B0609020204030204" pitchFamily="49" charset="0"/>
              </a:rPr>
              <a:t>-auto = update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spring.jpa.open</a:t>
            </a:r>
            <a:r>
              <a:rPr lang="en-US" sz="2000" b="1" dirty="0">
                <a:latin typeface="Consolas" panose="020B0609020204030204" pitchFamily="49" charset="0"/>
              </a:rPr>
              <a:t>-in-view=false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logging.level.org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logging.level.blog</a:t>
            </a:r>
            <a:r>
              <a:rPr lang="en-US" sz="2000" b="1" dirty="0">
                <a:latin typeface="Consolas" panose="020B0609020204030204" pitchFamily="49" charset="0"/>
              </a:rPr>
              <a:t>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logging.level.org.hibernate.SQL</a:t>
            </a:r>
            <a:r>
              <a:rPr lang="en-US" sz="2000" b="1" dirty="0">
                <a:latin typeface="Consolas" panose="020B0609020204030204" pitchFamily="49" charset="0"/>
              </a:rPr>
              <a:t> = DEBUG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logging.level.org.hibernate.type.descriptor</a:t>
            </a:r>
            <a:r>
              <a:rPr lang="en-US" sz="2000" b="1" dirty="0">
                <a:latin typeface="Consolas" panose="020B0609020204030204" pitchFamily="49" charset="0"/>
              </a:rPr>
              <a:t> = TRACE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server.port</a:t>
            </a:r>
            <a:r>
              <a:rPr lang="en-US" sz="2000" b="1" dirty="0">
                <a:latin typeface="Consolas" panose="020B0609020204030204" pitchFamily="49" charset="0"/>
              </a:rPr>
              <a:t>=8000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5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 smtClean="0"/>
              <a:t>Yaml</a:t>
            </a:r>
            <a:r>
              <a:rPr lang="en-US" dirty="0" smtClean="0"/>
              <a:t>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spring: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datasource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driverClassName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com.mysql.cj.jdbc.Driver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password: </a:t>
            </a:r>
            <a:r>
              <a:rPr lang="en-US" b="1" dirty="0" smtClean="0">
                <a:latin typeface="Consolas" panose="020B0609020204030204" pitchFamily="49" charset="0"/>
              </a:rPr>
              <a:t>'12345'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url: </a:t>
            </a:r>
            <a:r>
              <a:rPr lang="en-US" b="1" dirty="0" err="1">
                <a:latin typeface="Consolas" panose="020B0609020204030204" pitchFamily="49" charset="0"/>
              </a:rPr>
              <a:t>jdbc:mysql</a:t>
            </a:r>
            <a:r>
              <a:rPr lang="en-US" b="1" dirty="0">
                <a:latin typeface="Consolas" panose="020B0609020204030204" pitchFamily="49" charset="0"/>
              </a:rPr>
              <a:t>://localhost:3306/</a:t>
            </a:r>
            <a:r>
              <a:rPr lang="en-US" b="1" dirty="0" err="1">
                <a:latin typeface="Consolas" panose="020B0609020204030204" pitchFamily="49" charset="0"/>
              </a:rPr>
              <a:t>spring_data_lab_db?allowPublicKeyRetrieval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true&amp;useSSL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false&amp;createDatabaseIfNotExist</a:t>
            </a:r>
            <a:r>
              <a:rPr lang="en-US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username: root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latin typeface="Consolas" panose="020B0609020204030204" pitchFamily="49" charset="0"/>
              </a:rPr>
              <a:t>jpa</a:t>
            </a:r>
            <a:r>
              <a:rPr lang="en-US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  database-platform</a:t>
            </a:r>
            <a:r>
              <a:rPr lang="en-US" b="1" dirty="0">
                <a:latin typeface="Consolas" panose="020B0609020204030204" pitchFamily="49" charset="0"/>
              </a:rPr>
              <a:t>: org.hibernate.dialect.MySQL8Dialect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  hibernate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</a:rPr>
              <a:t>ddl</a:t>
            </a:r>
            <a:r>
              <a:rPr lang="en-US" b="1" dirty="0">
                <a:latin typeface="Consolas" panose="020B0609020204030204" pitchFamily="49" charset="0"/>
              </a:rPr>
              <a:t>-auto: create-drop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  open-in-view</a:t>
            </a:r>
            <a:r>
              <a:rPr lang="en-US" b="1" dirty="0">
                <a:latin typeface="Consolas" panose="020B0609020204030204" pitchFamily="49" charset="0"/>
              </a:rPr>
              <a:t>: false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  properties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hibernate: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format_sql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smtClean="0">
                <a:latin typeface="Consolas" panose="020B0609020204030204" pitchFamily="49" charset="0"/>
              </a:rPr>
              <a:t>true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application.yaml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1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74" y="1286435"/>
            <a:ext cx="2719852" cy="271985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Spring Boot?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7845" y="1371599"/>
            <a:ext cx="9217079" cy="5045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9404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Models/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DTO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Entities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79047" y="3127961"/>
            <a:ext cx="1752600" cy="1676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авоъгълник 1"/>
          <p:cNvSpPr/>
          <p:nvPr/>
        </p:nvSpPr>
        <p:spPr bwMode="auto">
          <a:xfrm>
            <a:off x="146981" y="1185739"/>
            <a:ext cx="9301819" cy="5490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9576534" y="5668761"/>
            <a:ext cx="2255048" cy="861606"/>
          </a:xfrm>
          <a:prstGeom prst="wedgeRoundRectCallout">
            <a:avLst>
              <a:gd name="adj1" fmla="val -61320"/>
              <a:gd name="adj2" fmla="val -44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Back-End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4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/>
              <a:t>Entity is a lightweight persistence domain 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88" y="2202955"/>
            <a:ext cx="11582400" cy="4180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@Table(name = "cats")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764000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2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Persistence</a:t>
            </a:r>
            <a:r>
              <a:rPr lang="en-US" dirty="0"/>
              <a:t> layer that works with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3192190"/>
            <a:ext cx="11695210" cy="12072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CatRepository extends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JpaRepository&lt;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2746312"/>
            <a:ext cx="1169521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CatRepository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</a:t>
            </a:r>
            <a:r>
              <a:rPr lang="en-US" b="1" dirty="0" smtClean="0">
                <a:solidFill>
                  <a:schemeClr val="bg1"/>
                </a:solidFill>
              </a:rPr>
              <a:t>Layer</a:t>
            </a:r>
            <a:r>
              <a:rPr lang="en-US" dirty="0" smtClean="0"/>
              <a:t> - All </a:t>
            </a:r>
            <a:r>
              <a:rPr lang="en-US" dirty="0"/>
              <a:t>the business logic is here.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206"/>
            <a:ext cx="11582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CatServiceImpl implements CatService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final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CatRepository catRepository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CatServiceImpl(CatRepository catRepository){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this.catRepository = catRepository;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buyCat(CatModel catModel)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Implement the </a:t>
            </a:r>
            <a:r>
              <a:rPr lang="en-US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0195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CatService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0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910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Boot </a:t>
            </a:r>
            <a:r>
              <a:rPr lang="en-US" b="1" dirty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building production-ready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</a:t>
            </a:r>
            <a:r>
              <a:rPr lang="en-US" dirty="0" smtClean="0">
                <a:solidFill>
                  <a:schemeClr val="bg2"/>
                </a:solidFill>
              </a:rPr>
              <a:t>applications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Data </a:t>
            </a:r>
            <a:r>
              <a:rPr lang="en-US" dirty="0">
                <a:solidFill>
                  <a:schemeClr val="bg2"/>
                </a:solidFill>
              </a:rPr>
              <a:t>- Responsible for 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database related operations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Clr>
                <a:schemeClr val="bg2"/>
              </a:buClr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9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8" y="1905001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51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39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3535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175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6009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1807" y="4150454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0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Just go to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https://start.spring.io/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Spring Boot Project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0" y="1809000"/>
            <a:ext cx="10144784" cy="48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Additional set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that can make the application                   development </a:t>
            </a:r>
            <a:r>
              <a:rPr lang="en-US" b="1" dirty="0">
                <a:solidFill>
                  <a:schemeClr val="bg1"/>
                </a:solidFill>
              </a:rPr>
              <a:t>faster</a:t>
            </a:r>
            <a:r>
              <a:rPr lang="en-US" dirty="0"/>
              <a:t> and more </a:t>
            </a:r>
            <a:r>
              <a:rPr lang="en-US" b="1" dirty="0">
                <a:solidFill>
                  <a:schemeClr val="bg1"/>
                </a:solidFill>
              </a:rPr>
              <a:t>enjoyable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Dev Tools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258" y="3407889"/>
            <a:ext cx="11658600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spring-boot-devtools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&lt;scope&gt;runtime&lt;/scope&gt;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258" y="2968361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60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Resources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438401"/>
            <a:ext cx="7547235" cy="2672463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553200" y="2780779"/>
            <a:ext cx="3054780" cy="818449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HTML, CSS, JS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1000" y="3602360"/>
            <a:ext cx="3359580" cy="818449"/>
          </a:xfrm>
          <a:prstGeom prst="wedgeRoundRectCallout">
            <a:avLst>
              <a:gd name="adj1" fmla="val 55668"/>
              <a:gd name="adj2" fmla="val 1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</a:rPr>
              <a:t>Thymeleaf templates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752600" y="5123390"/>
            <a:ext cx="3733800" cy="818449"/>
          </a:xfrm>
          <a:prstGeom prst="wedgeRoundRectCallout">
            <a:avLst>
              <a:gd name="adj1" fmla="val 42957"/>
              <a:gd name="adj2" fmla="val -7212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Application properties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8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main components: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Starters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en-US" dirty="0"/>
              <a:t>combine a group of common or related    dependencies into single dependency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</a:t>
            </a:r>
            <a:r>
              <a:rPr lang="en-GB" b="1" noProof="1">
                <a:solidFill>
                  <a:schemeClr val="bg1"/>
                </a:solidFill>
              </a:rPr>
              <a:t>Auto-Configuration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reduce the Spring                      Configuration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CLI </a:t>
            </a:r>
            <a:r>
              <a:rPr lang="en-GB" dirty="0"/>
              <a:t>- </a:t>
            </a:r>
            <a:r>
              <a:rPr lang="en-US" dirty="0"/>
              <a:t>run and test Spring Boot </a:t>
            </a:r>
            <a:br>
              <a:rPr lang="en-US" dirty="0"/>
            </a:br>
            <a:r>
              <a:rPr lang="en-US" dirty="0"/>
              <a:t>applications from command prompt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Actuator </a:t>
            </a:r>
            <a:r>
              <a:rPr lang="en-GB" dirty="0"/>
              <a:t>– provides </a:t>
            </a:r>
            <a:r>
              <a:rPr lang="en-GB" noProof="1"/>
              <a:t>EndPoints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/>
              <a:t>Metrics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 Main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733801"/>
            <a:ext cx="2612441" cy="26124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3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</TotalTime>
  <Words>1439</Words>
  <Application>Microsoft Office PowerPoint</Application>
  <PresentationFormat>Широк екран</PresentationFormat>
  <Paragraphs>467</Paragraphs>
  <Slides>47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Fundamentals</vt:lpstr>
      <vt:lpstr>Table of Contents</vt:lpstr>
      <vt:lpstr>Questions</vt:lpstr>
      <vt:lpstr>What is Spring Boot?</vt:lpstr>
      <vt:lpstr>Spring Boot</vt:lpstr>
      <vt:lpstr>Creating Spring Boot Project</vt:lpstr>
      <vt:lpstr>Spring Dev Tools</vt:lpstr>
      <vt:lpstr>Spring Resources</vt:lpstr>
      <vt:lpstr>Spring Boot Main Components</vt:lpstr>
      <vt:lpstr>Spring Boot Starters</vt:lpstr>
      <vt:lpstr>Spring Boot CLI</vt:lpstr>
      <vt:lpstr>Spring Boot Actuator</vt:lpstr>
      <vt:lpstr>Inversion of Control</vt:lpstr>
      <vt:lpstr>Spring IoC</vt:lpstr>
      <vt:lpstr>Beans</vt:lpstr>
      <vt:lpstr>Bean Declaration</vt:lpstr>
      <vt:lpstr>Get Bean from Application Context</vt:lpstr>
      <vt:lpstr>Beans Scopes in Spring Framework</vt:lpstr>
      <vt:lpstr>Singletone Scope</vt:lpstr>
      <vt:lpstr>Prototype Scope</vt:lpstr>
      <vt:lpstr>Bean Scope</vt:lpstr>
      <vt:lpstr>Request Scope</vt:lpstr>
      <vt:lpstr>Session Scope</vt:lpstr>
      <vt:lpstr>Application Scope</vt:lpstr>
      <vt:lpstr>WebSocet Scope</vt:lpstr>
      <vt:lpstr>Bean Lifecycle</vt:lpstr>
      <vt:lpstr>Bean Lifecycle Demo (1)</vt:lpstr>
      <vt:lpstr>Bean Lifecycle Demo (2)</vt:lpstr>
      <vt:lpstr>PostConstruct Annotation</vt:lpstr>
      <vt:lpstr>PreDestroy Annotation</vt:lpstr>
      <vt:lpstr>PostConstruct &amp; PreDestroy with Java 9+</vt:lpstr>
      <vt:lpstr>BeanNameAware Interface</vt:lpstr>
      <vt:lpstr>BeanFactoryAware Interface</vt:lpstr>
      <vt:lpstr>InitializingBean Interface</vt:lpstr>
      <vt:lpstr>DisposableBean Interface</vt:lpstr>
      <vt:lpstr>Common Application Properties </vt:lpstr>
      <vt:lpstr>Application Properties Example</vt:lpstr>
      <vt:lpstr>Application Yaml Example</vt:lpstr>
      <vt:lpstr>Spring Data</vt:lpstr>
      <vt:lpstr>Overall Architecture</vt:lpstr>
      <vt:lpstr>Entities</vt:lpstr>
      <vt:lpstr>Repositories</vt:lpstr>
      <vt:lpstr>Services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Introducton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34</cp:revision>
  <dcterms:created xsi:type="dcterms:W3CDTF">2018-05-23T13:08:44Z</dcterms:created>
  <dcterms:modified xsi:type="dcterms:W3CDTF">2021-03-22T07:58:25Z</dcterms:modified>
  <cp:category>computer programming;programming;software development;software engineering</cp:category>
</cp:coreProperties>
</file>