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300" r:id="rId9"/>
    <p:sldId id="285" r:id="rId10"/>
    <p:sldId id="286" r:id="rId11"/>
    <p:sldId id="287" r:id="rId12"/>
    <p:sldId id="288" r:id="rId13"/>
    <p:sldId id="302" r:id="rId14"/>
    <p:sldId id="301" r:id="rId15"/>
    <p:sldId id="289" r:id="rId16"/>
    <p:sldId id="303" r:id="rId17"/>
    <p:sldId id="304" r:id="rId18"/>
    <p:sldId id="290" r:id="rId19"/>
    <p:sldId id="291" r:id="rId20"/>
    <p:sldId id="292" r:id="rId21"/>
    <p:sldId id="305" r:id="rId22"/>
    <p:sldId id="294" r:id="rId23"/>
    <p:sldId id="295" r:id="rId24"/>
    <p:sldId id="306" r:id="rId25"/>
    <p:sldId id="296" r:id="rId26"/>
    <p:sldId id="297" r:id="rId27"/>
    <p:sldId id="298" r:id="rId28"/>
    <p:sldId id="299" r:id="rId29"/>
    <p:sldId id="268" r:id="rId30"/>
    <p:sldId id="269" r:id="rId31"/>
    <p:sldId id="270" r:id="rId32"/>
    <p:sldId id="307" r:id="rId33"/>
    <p:sldId id="272" r:id="rId34"/>
    <p:sldId id="273" r:id="rId35"/>
    <p:sldId id="274" r:id="rId36"/>
    <p:sldId id="276" r:id="rId37"/>
    <p:sldId id="277" r:id="rId38"/>
    <p:sldId id="275" r:id="rId39"/>
    <p:sldId id="278" r:id="rId40"/>
    <p:sldId id="282" r:id="rId41"/>
    <p:sldId id="284" r:id="rId42"/>
    <p:sldId id="28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8ABF2B7-107F-4438-8929-831FCB3BAEB6}">
          <p14:sldIdLst>
            <p14:sldId id="256"/>
            <p14:sldId id="257"/>
            <p14:sldId id="258"/>
            <p14:sldId id="259"/>
            <p14:sldId id="260"/>
            <p14:sldId id="261"/>
            <p14:sldId id="267"/>
          </p14:sldIdLst>
        </p14:section>
        <p14:section name="Spring MVC" id="{4C296F29-895B-4347-8CF8-CF310DD732F0}">
          <p14:sldIdLst>
            <p14:sldId id="300"/>
            <p14:sldId id="285"/>
            <p14:sldId id="286"/>
            <p14:sldId id="287"/>
            <p14:sldId id="288"/>
            <p14:sldId id="302"/>
            <p14:sldId id="301"/>
            <p14:sldId id="289"/>
            <p14:sldId id="303"/>
            <p14:sldId id="304"/>
            <p14:sldId id="290"/>
            <p14:sldId id="291"/>
            <p14:sldId id="292"/>
            <p14:sldId id="305"/>
            <p14:sldId id="294"/>
            <p14:sldId id="295"/>
            <p14:sldId id="306"/>
            <p14:sldId id="296"/>
            <p14:sldId id="297"/>
            <p14:sldId id="298"/>
            <p14:sldId id="299"/>
            <p14:sldId id="268"/>
            <p14:sldId id="269"/>
            <p14:sldId id="270"/>
            <p14:sldId id="307"/>
            <p14:sldId id="272"/>
            <p14:sldId id="273"/>
            <p14:sldId id="274"/>
            <p14:sldId id="276"/>
            <p14:sldId id="277"/>
            <p14:sldId id="275"/>
          </p14:sldIdLst>
        </p14:section>
        <p14:section name="Conclusion" id="{814142CD-9B6D-498E-93A7-B79E0A7A49A6}">
          <p14:sldIdLst>
            <p14:sldId id="278"/>
            <p14:sldId id="282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 Color</a:t>
            </a:r>
            <a:r>
              <a:rPr lang="en-US" baseline="0" dirty="0"/>
              <a:t> – Provided by Spring</a:t>
            </a:r>
            <a:br>
              <a:rPr lang="en-US" baseline="0" dirty="0"/>
            </a:br>
            <a:r>
              <a:rPr lang="en-US" baseline="0" dirty="0"/>
              <a:t>Purple Color – To Be Implemented by the Developer</a:t>
            </a:r>
            <a:br>
              <a:rPr lang="en-US" baseline="0" dirty="0"/>
            </a:br>
            <a:r>
              <a:rPr lang="en-US" baseline="0" dirty="0"/>
              <a:t>Green Color – Provided by Spring. Sometimes implemented by the developer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7047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7939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4154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Introduction MVC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Fundamentals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1E3ED93E-F5B1-4E21-84F9-911B89565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00" y="2027432"/>
            <a:ext cx="4087954" cy="28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9255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Annotated with with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RequestMapping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dirty="0"/>
              <a:t>…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Mapping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1" y="1941946"/>
            <a:ext cx="4651173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"/home"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2400" b="1" noProof="1">
                <a:latin typeface="Consolas" pitchFamily="49" charset="0"/>
              </a:rPr>
              <a:t>home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return "home-view";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1" y="4601082"/>
            <a:ext cx="769158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"/home"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home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(ModelAndView mav)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mav.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setViewName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("home-view");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mav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24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 when using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RequestMapping</a:t>
            </a:r>
            <a:r>
              <a:rPr lang="en-US" dirty="0"/>
              <a:t> is that it accepts all types of request methods (get, post, put, delete, head, patch)</a:t>
            </a:r>
          </a:p>
          <a:p>
            <a:r>
              <a:rPr lang="en-US" dirty="0"/>
              <a:t>Execute only on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requests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 Mapping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0572" y="3207121"/>
            <a:ext cx="963881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</a:t>
            </a:r>
            <a:r>
              <a:rPr lang="en-US" sz="2400" b="1" noProof="1">
                <a:latin typeface="Consolas" pitchFamily="49" charset="0"/>
              </a:rPr>
              <a:t>(value="/home",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method</a:t>
            </a:r>
            <a:r>
              <a:rPr lang="en-US" sz="2400" b="1" noProof="1">
                <a:latin typeface="Consolas" pitchFamily="49" charset="0"/>
              </a:rPr>
              <a:t>=RequestMethod.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2400" b="1" noProof="1"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2400" b="1" noProof="1">
                <a:latin typeface="Consolas" pitchFamily="49" charset="0"/>
              </a:rPr>
              <a:t>home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return "home-view";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485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Easier way to create route for a GET request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alias for </a:t>
            </a:r>
            <a:r>
              <a:rPr lang="en-US" b="1" noProof="1">
                <a:solidFill>
                  <a:schemeClr val="bg1"/>
                </a:solidFill>
              </a:rPr>
              <a:t>RequestMapping</a:t>
            </a:r>
            <a:r>
              <a:rPr lang="en-US" dirty="0"/>
              <a:t> with method GET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Mapping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0572" y="1905001"/>
            <a:ext cx="4420264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600" b="1" noProof="1">
                <a:latin typeface="Consolas" pitchFamily="49" charset="0"/>
              </a:rPr>
              <a:t>"/home"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2600" b="1" noProof="1">
                <a:latin typeface="Consolas" pitchFamily="49" charset="0"/>
              </a:rPr>
              <a:t>home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"home-view";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33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– Get Requests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1905001"/>
            <a:ext cx="9982200" cy="3048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@GetMapping("/cat")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getHomeCatPage(){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cat-page.html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7555" y="1455493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198879" y="2850380"/>
            <a:ext cx="2878321" cy="553920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Request Mapping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048272" y="3505200"/>
            <a:ext cx="1638529" cy="499081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038601" y="4386227"/>
            <a:ext cx="1638529" cy="553920"/>
          </a:xfrm>
          <a:prstGeom prst="wedgeRoundRectCallout">
            <a:avLst>
              <a:gd name="adj1" fmla="val -10474"/>
              <a:gd name="adj2" fmla="val -7215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View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54" y="4317978"/>
            <a:ext cx="4771947" cy="22070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813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1905001"/>
            <a:ext cx="9982200" cy="3808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DogController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@GetMapping("/dog")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@ResponseBody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Game 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getDogHomePage(){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Game game = gameService.getBestGame();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 game;</a:t>
            </a: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1469973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133600" y="1264352"/>
            <a:ext cx="1752600" cy="553920"/>
          </a:xfrm>
          <a:prstGeom prst="wedgeRoundRectCallout">
            <a:avLst>
              <a:gd name="adj1" fmla="val -35513"/>
              <a:gd name="adj2" fmla="val 6600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Controller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198879" y="2850380"/>
            <a:ext cx="2878321" cy="553920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Request Mapping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048272" y="3450361"/>
            <a:ext cx="1638529" cy="553920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628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Similar to the </a:t>
            </a:r>
            <a:r>
              <a:rPr lang="en-US" b="1" noProof="1">
                <a:solidFill>
                  <a:schemeClr val="bg1"/>
                </a:solidFill>
              </a:rPr>
              <a:t>GetMapping</a:t>
            </a:r>
            <a:r>
              <a:rPr lang="en-US" dirty="0"/>
              <a:t> there is also an alias for </a:t>
            </a:r>
            <a:r>
              <a:rPr lang="en-US" b="1" noProof="1">
                <a:solidFill>
                  <a:schemeClr val="bg1"/>
                </a:solidFill>
              </a:rPr>
              <a:t>RequestMapping</a:t>
            </a:r>
            <a:r>
              <a:rPr lang="en-US" dirty="0"/>
              <a:t> with method POST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Similar annotations exist for all other types of request 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Mapping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2864" y="2582614"/>
            <a:ext cx="471582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@PostMapping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"/register"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2400" b="1" noProof="1">
                <a:latin typeface="Consolas" pitchFamily="49" charset="0"/>
              </a:rPr>
              <a:t>register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40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 – Post Requests (1)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1838819"/>
            <a:ext cx="9982200" cy="34370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@RequestMapping("/cat")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addCat(){</a:t>
            </a: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new-cat.html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000" y="1404000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749" y="3834000"/>
            <a:ext cx="4874281" cy="25479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4771798" y="2044677"/>
            <a:ext cx="2444991" cy="499081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Starting route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461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– Post Requests </a:t>
            </a:r>
            <a:r>
              <a:rPr lang="en-US" dirty="0" smtClean="0"/>
              <a:t>(</a:t>
            </a:r>
            <a:r>
              <a:rPr lang="bg-BG" dirty="0" smtClean="0"/>
              <a:t>2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1750255"/>
            <a:ext cx="9982200" cy="45520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@RequestMapping("/cat")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@PostMapping("")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addCatConfirm(</a:t>
            </a:r>
            <a:r>
              <a:rPr lang="en-US" sz="23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RequestParam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catName,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@RequestParam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catAge){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System.out.println(String.format</a:t>
            </a: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b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"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Cat Name: %s, Cat Age: %d", catName, catAge));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redirect:/cat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6000" y="1314000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5838067"/>
            <a:ext cx="6399462" cy="7882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853356" y="2899609"/>
            <a:ext cx="2444991" cy="499081"/>
          </a:xfrm>
          <a:prstGeom prst="wedgeRoundRectCallout">
            <a:avLst>
              <a:gd name="adj1" fmla="val -38197"/>
              <a:gd name="adj2" fmla="val 983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Request param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5853356" y="5155189"/>
            <a:ext cx="2444991" cy="499081"/>
          </a:xfrm>
          <a:prstGeom prst="wedgeRoundRectCallout">
            <a:avLst>
              <a:gd name="adj1" fmla="val -56468"/>
              <a:gd name="adj2" fmla="val 174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Redirect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156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58736" cy="5201066"/>
          </a:xfrm>
        </p:spPr>
        <p:txBody>
          <a:bodyPr>
            <a:normAutofit fontScale="92500" lnSpcReduction="10000"/>
          </a:bodyPr>
          <a:lstStyle/>
          <a:p>
            <a:r>
              <a:rPr lang="en-US" sz="3700" dirty="0"/>
              <a:t>Passing a </a:t>
            </a:r>
            <a:r>
              <a:rPr lang="en-US" sz="3700" b="1" dirty="0" smtClean="0">
                <a:solidFill>
                  <a:schemeClr val="bg1"/>
                </a:solidFill>
              </a:rPr>
              <a:t>String</a:t>
            </a:r>
            <a:r>
              <a:rPr lang="en-US" sz="3700" dirty="0" smtClean="0"/>
              <a:t> </a:t>
            </a:r>
            <a:r>
              <a:rPr lang="en-US" sz="3700" dirty="0"/>
              <a:t>to the view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700" dirty="0"/>
              <a:t>The </a:t>
            </a:r>
            <a:r>
              <a:rPr lang="en-US" sz="3700" b="1" dirty="0">
                <a:solidFill>
                  <a:schemeClr val="bg1"/>
                </a:solidFill>
              </a:rPr>
              <a:t>Model</a:t>
            </a:r>
            <a:r>
              <a:rPr lang="en-US" sz="3700" dirty="0"/>
              <a:t> object will be automatically passed to the view as context variables</a:t>
            </a:r>
          </a:p>
          <a:p>
            <a:r>
              <a:rPr lang="en-US" sz="3700" dirty="0"/>
              <a:t>Attributes can be accessed from Thymeleaf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Attributes to View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1000" y="1989000"/>
            <a:ext cx="660928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</a:t>
            </a:r>
            <a:r>
              <a:rPr lang="en-US" sz="2400" b="1" noProof="1" smtClean="0">
                <a:latin typeface="Consolas" pitchFamily="49" charset="0"/>
              </a:rPr>
              <a:t>String welcome(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Model</a:t>
            </a:r>
            <a:r>
              <a:rPr lang="en-US" sz="2400" b="1" noProof="1" smtClean="0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model)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model.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addAttribute</a:t>
            </a:r>
            <a:r>
              <a:rPr lang="en-US" sz="2400" b="1" noProof="1">
                <a:latin typeface="Consolas" pitchFamily="49" charset="0"/>
              </a:rPr>
              <a:t>("name", "Pesho");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return </a:t>
            </a:r>
            <a:r>
              <a:rPr lang="en-US" sz="2400" b="1" noProof="1" smtClean="0">
                <a:latin typeface="Consolas" pitchFamily="49" charset="0"/>
              </a:rPr>
              <a:t>"index";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07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58736" cy="5201066"/>
          </a:xfrm>
        </p:spPr>
        <p:txBody>
          <a:bodyPr>
            <a:normAutofit lnSpcReduction="10000"/>
          </a:bodyPr>
          <a:lstStyle/>
          <a:p>
            <a:r>
              <a:rPr lang="en-US" sz="3700" dirty="0"/>
              <a:t>Passing a </a:t>
            </a:r>
            <a:r>
              <a:rPr lang="en-US" sz="3700" b="1" dirty="0" smtClean="0">
                <a:solidFill>
                  <a:schemeClr val="bg1"/>
                </a:solidFill>
              </a:rPr>
              <a:t>ModelMap</a:t>
            </a:r>
            <a:r>
              <a:rPr lang="en-US" sz="3700" dirty="0" smtClean="0"/>
              <a:t> object </a:t>
            </a:r>
            <a:r>
              <a:rPr lang="en-US" sz="3700" dirty="0"/>
              <a:t>to the view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000" dirty="0"/>
              <a:t>The </a:t>
            </a:r>
            <a:r>
              <a:rPr lang="en-US" sz="3000" b="1" dirty="0" smtClean="0">
                <a:solidFill>
                  <a:schemeClr val="bg1"/>
                </a:solidFill>
              </a:rPr>
              <a:t>ModelMap</a:t>
            </a:r>
            <a:r>
              <a:rPr lang="en-US" sz="3000" dirty="0" smtClean="0"/>
              <a:t> </a:t>
            </a:r>
            <a:r>
              <a:rPr lang="en-US" sz="3000" dirty="0"/>
              <a:t>object will be automatically passed to the view as context variables</a:t>
            </a:r>
          </a:p>
          <a:p>
            <a:r>
              <a:rPr lang="en-US" sz="3000" dirty="0"/>
              <a:t>Attributes can be accessed from Thymeleaf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Attributes to </a:t>
            </a:r>
            <a:r>
              <a:rPr lang="en-US" dirty="0" smtClean="0"/>
              <a:t>View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1000" y="1989000"/>
            <a:ext cx="870593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</a:t>
            </a:r>
            <a:r>
              <a:rPr lang="en-US" sz="2400" b="1" noProof="1" smtClean="0">
                <a:latin typeface="Consolas" pitchFamily="49" charset="0"/>
              </a:rPr>
              <a:t>String welcome(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ModelMap</a:t>
            </a:r>
            <a:r>
              <a:rPr lang="en-US" sz="2400" b="1" noProof="1" smtClean="0">
                <a:latin typeface="Consolas" pitchFamily="49" charset="0"/>
              </a:rPr>
              <a:t> modelMap) 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</a:rPr>
              <a:t> modelMap.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addAttribute</a:t>
            </a:r>
            <a:r>
              <a:rPr lang="en-US" sz="2400" b="1" noProof="1">
                <a:latin typeface="Consolas" pitchFamily="49" charset="0"/>
              </a:rPr>
              <a:t>("name", "Pesho");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</a:rPr>
              <a:t> return "index";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118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Inversion of Control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Spring MVC Controllers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Layers – dividing </a:t>
            </a:r>
            <a:r>
              <a:rPr lang="en-US" dirty="0" smtClean="0"/>
              <a:t>code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Thin Controllers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58736" cy="5201066"/>
          </a:xfrm>
        </p:spPr>
        <p:txBody>
          <a:bodyPr>
            <a:normAutofit lnSpcReduction="10000"/>
          </a:bodyPr>
          <a:lstStyle/>
          <a:p>
            <a:r>
              <a:rPr lang="en-US" sz="3700" dirty="0"/>
              <a:t>Passing a </a:t>
            </a:r>
            <a:r>
              <a:rPr lang="en-US" sz="3700" b="1" dirty="0" smtClean="0">
                <a:solidFill>
                  <a:schemeClr val="bg1"/>
                </a:solidFill>
              </a:rPr>
              <a:t>ModelAndView</a:t>
            </a:r>
            <a:r>
              <a:rPr lang="en-US" sz="3700" dirty="0" smtClean="0"/>
              <a:t> object </a:t>
            </a:r>
            <a:r>
              <a:rPr lang="en-US" sz="3700" dirty="0"/>
              <a:t>to the view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000" dirty="0"/>
              <a:t>The </a:t>
            </a:r>
            <a:r>
              <a:rPr lang="en-US" sz="3000" b="1" dirty="0" smtClean="0">
                <a:solidFill>
                  <a:schemeClr val="bg1"/>
                </a:solidFill>
              </a:rPr>
              <a:t>ModelAndView</a:t>
            </a:r>
            <a:r>
              <a:rPr lang="en-US" sz="3000" dirty="0" smtClean="0"/>
              <a:t> </a:t>
            </a:r>
            <a:r>
              <a:rPr lang="en-US" sz="3000" dirty="0"/>
              <a:t>object will be automatically passed to the view as context variables</a:t>
            </a:r>
          </a:p>
          <a:p>
            <a:r>
              <a:rPr lang="en-US" sz="3000" dirty="0"/>
              <a:t>Attributes can be accessed from Thymeleaf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Attributes to </a:t>
            </a:r>
            <a:r>
              <a:rPr lang="en-US" dirty="0" smtClean="0"/>
              <a:t>View (3)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1000" y="1989000"/>
            <a:ext cx="870593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</a:t>
            </a:r>
            <a:r>
              <a:rPr lang="en-US" sz="2400" b="1" noProof="1" smtClean="0">
                <a:latin typeface="Consolas" pitchFamily="49" charset="0"/>
              </a:rPr>
              <a:t>ModelAndView welcome(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ModelAndView</a:t>
            </a:r>
            <a:r>
              <a:rPr lang="en-US" sz="2400" b="1" noProof="1" smtClean="0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model)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</a:rPr>
              <a:t>model.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addObject</a:t>
            </a:r>
            <a:r>
              <a:rPr lang="en-US" sz="2400" b="1" noProof="1" smtClean="0">
                <a:latin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</a:rPr>
              <a:t>name", "Pesho");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</a:rPr>
              <a:t>model.setViewName("index")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  return model;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42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Views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7952" y="1885304"/>
            <a:ext cx="10958400" cy="34370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DogController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@GetMapping("/dog")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ModelAndView getDogHomePage(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modelAndView){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modelAndView.setViewName("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dog-page.html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7952" y="1352099"/>
            <a:ext cx="10958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152" y="4232567"/>
            <a:ext cx="5484675" cy="23621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467600" y="2379105"/>
            <a:ext cx="2590800" cy="499081"/>
          </a:xfrm>
          <a:prstGeom prst="wedgeRoundRectCallout">
            <a:avLst>
              <a:gd name="adj1" fmla="val -36609"/>
              <a:gd name="adj2" fmla="val 15766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Model and View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043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Getting a parameter from the query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@RequestParam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dirty="0"/>
              <a:t>can also be used to get POST parameters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 Parameters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3055" y="1947043"/>
            <a:ext cx="1013566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@GetMapping("/details")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details(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@RequestParam(</a:t>
            </a:r>
            <a:r>
              <a:rPr lang="en-US" sz="2400" b="1" noProof="1">
                <a:latin typeface="Consolas" pitchFamily="49" charset="0"/>
              </a:rPr>
              <a:t>"id"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 Long id)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3055" y="4687009"/>
            <a:ext cx="1013566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register(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@RequestParam(</a:t>
            </a:r>
            <a:r>
              <a:rPr lang="en-US" sz="2400" b="1" noProof="1">
                <a:latin typeface="Consolas" pitchFamily="49" charset="0"/>
              </a:rPr>
              <a:t>"name"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 String name)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29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Getting a parameter from the query string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Making parameter optional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 Parameters with Default Value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5671" y="1848430"/>
            <a:ext cx="95885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@GetMapping("/comment")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comment(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@RequestParam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sz="2400" b="1" noProof="1">
                <a:latin typeface="Consolas" pitchFamily="49" charset="0"/>
              </a:rPr>
              <a:t>="author",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defaultValue</a:t>
            </a:r>
            <a:r>
              <a:rPr lang="en-US" sz="2400" b="1" noProof="1">
                <a:latin typeface="Consolas" pitchFamily="49" charset="0"/>
              </a:rPr>
              <a:t> = "Annonymous") String author)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5671" y="4698794"/>
            <a:ext cx="95885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@GetMapping("/search")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search(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@RequestParam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sz="2400" b="1" noProof="1">
                <a:latin typeface="Consolas" pitchFamily="49" charset="0"/>
              </a:rPr>
              <a:t>="sort",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required</a:t>
            </a:r>
            <a:r>
              <a:rPr lang="en-US" sz="2400" b="1" noProof="1">
                <a:latin typeface="Consolas" pitchFamily="49" charset="0"/>
              </a:rPr>
              <a:t> = false) String sort)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594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Getting a parameter from the query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Variable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1000" y="2799000"/>
            <a:ext cx="1013566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</a:t>
            </a:r>
            <a:r>
              <a:rPr lang="en-US" sz="2400" b="1" noProof="1" smtClean="0">
                <a:latin typeface="Consolas" pitchFamily="49" charset="0"/>
              </a:rPr>
              <a:t>("/details/{id}")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</a:t>
            </a:r>
            <a:r>
              <a:rPr lang="en-US" sz="2400" b="1" noProof="1" smtClean="0">
                <a:latin typeface="Consolas" pitchFamily="49" charset="0"/>
              </a:rPr>
              <a:t>details(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@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PathVariable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"</a:t>
            </a:r>
            <a:r>
              <a:rPr lang="en-US" sz="2400" b="1" noProof="1" smtClean="0">
                <a:latin typeface="Consolas" pitchFamily="49" charset="0"/>
              </a:rPr>
              <a:t>id</a:t>
            </a:r>
            <a:r>
              <a:rPr lang="en-US" sz="2400" b="1" noProof="1">
                <a:latin typeface="Consolas" pitchFamily="49" charset="0"/>
              </a:rPr>
              <a:t>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 </a:t>
            </a:r>
            <a:r>
              <a:rPr lang="en-US" sz="2400" b="1" noProof="1" smtClean="0">
                <a:latin typeface="Consolas" pitchFamily="49" charset="0"/>
              </a:rPr>
              <a:t>Long </a:t>
            </a:r>
            <a:r>
              <a:rPr lang="en-US" sz="2400" b="1" noProof="1">
                <a:latin typeface="Consolas" pitchFamily="49" charset="0"/>
              </a:rPr>
              <a:t>id)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</a:rPr>
              <a:t>...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483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Spring will automatically try to fill objects with a form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input field names must be the same as the object field        names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Objects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445" y="2014561"/>
            <a:ext cx="1036848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register(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@ModelAttribute</a:t>
            </a:r>
            <a:r>
              <a:rPr lang="en-US" sz="2400" b="1" noProof="1">
                <a:latin typeface="Consolas" pitchFamily="49" charset="0"/>
              </a:rPr>
              <a:t> UserDTO userDto)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7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Redirecting after POST request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Redirecting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347" y="2305615"/>
            <a:ext cx="11372523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public String register(@ModelAttribute UserDTO userDto)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return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redirect:</a:t>
            </a:r>
            <a:r>
              <a:rPr lang="en-US" sz="2600" b="1" noProof="1">
                <a:latin typeface="Consolas" pitchFamily="49" charset="0"/>
              </a:rPr>
              <a:t>/login";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531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Redirecting with query string 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Redirecting with Parameters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9786" y="1982450"/>
            <a:ext cx="10532428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public String register(@ModelAttribute UserDTO userDto,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RedirectAttributes</a:t>
            </a:r>
            <a:r>
              <a:rPr lang="en-US" sz="2600" b="1" noProof="1">
                <a:latin typeface="Consolas" pitchFamily="49" charset="0"/>
              </a:rPr>
              <a:t> redirectAttributes)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redirectAttributes.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addAttribute</a:t>
            </a:r>
            <a:r>
              <a:rPr lang="en-US" sz="2600" b="1" noProof="1">
                <a:latin typeface="Consolas" pitchFamily="49" charset="0"/>
              </a:rPr>
              <a:t>("errorId", 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return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redirect:</a:t>
            </a:r>
            <a:r>
              <a:rPr lang="en-US" sz="2600" b="1" noProof="1">
                <a:latin typeface="Consolas" pitchFamily="49" charset="0"/>
              </a:rPr>
              <a:t>/login";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766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Keeping objects after redirect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Redirecting with Attributes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437" y="1982450"/>
            <a:ext cx="11113125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public String register(@ModelAttribute UserDTO userDto,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RedirectAttributes</a:t>
            </a:r>
            <a:r>
              <a:rPr lang="en-US" sz="2600" b="1" noProof="1">
                <a:latin typeface="Consolas" pitchFamily="49" charset="0"/>
              </a:rPr>
              <a:t> redirectAttributes)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redirectAttributes.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addFlashAttribute</a:t>
            </a:r>
            <a:r>
              <a:rPr lang="en-US" sz="2600" b="1" noProof="1">
                <a:latin typeface="Consolas" pitchFamily="49" charset="0"/>
              </a:rPr>
              <a:t>("userDto", userDto);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return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redirect:</a:t>
            </a:r>
            <a:r>
              <a:rPr lang="en-US" sz="2600" b="1" noProof="1">
                <a:latin typeface="Consolas" pitchFamily="49" charset="0"/>
              </a:rPr>
              <a:t>/register";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239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885" y="1456413"/>
            <a:ext cx="3661112" cy="2224634"/>
          </a:xfrm>
          <a:prstGeom prst="rect">
            <a:avLst/>
          </a:prstGeom>
        </p:spPr>
      </p:pic>
      <p:sp>
        <p:nvSpPr>
          <p:cNvPr id="4" name="Правоъгълник 3"/>
          <p:cNvSpPr/>
          <p:nvPr/>
        </p:nvSpPr>
        <p:spPr>
          <a:xfrm>
            <a:off x="3407508" y="5472909"/>
            <a:ext cx="537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Constructor vs Field Injection</a:t>
            </a:r>
            <a:endParaRPr lang="bg-BG" sz="2800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Inversion of Control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>
                <a:solidFill>
                  <a:schemeClr val="bg1"/>
                </a:solidFill>
              </a:rPr>
              <a:t>sli.do</a:t>
            </a:r>
            <a:r>
              <a:rPr lang="en-US" sz="6000" b="1"/>
              <a:t/>
            </a:r>
            <a:br>
              <a:rPr lang="en-US" sz="6000" b="1"/>
            </a:br>
            <a:r>
              <a:rPr lang="en-US" sz="11500" b="1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8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212213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Easy to write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Easy to add new dependencies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hides</a:t>
            </a:r>
            <a:r>
              <a:rPr lang="en-US" dirty="0"/>
              <a:t> potential architectural </a:t>
            </a:r>
            <a:r>
              <a:rPr lang="en-US" b="1" dirty="0">
                <a:solidFill>
                  <a:schemeClr val="bg1"/>
                </a:solidFill>
              </a:rPr>
              <a:t>problems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Injection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79968" y="3633414"/>
            <a:ext cx="838199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private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ServiceA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serviceA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private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ServiceB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serviceB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private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ServiceC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serviceC</a:t>
            </a: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728" y="3948568"/>
            <a:ext cx="1862682" cy="186268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185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Time Consuming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Harder to add dependencies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shows</a:t>
            </a:r>
            <a:r>
              <a:rPr lang="en-US" dirty="0"/>
              <a:t> potential architectural problems!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Injection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4" y="3352800"/>
            <a:ext cx="10667998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nn-NO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Autowired</a:t>
            </a:r>
            <a:endParaRPr lang="nn-NO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public ControllerA(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ServiceA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serviceA,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ServiceB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serviceB,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ServiceC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serviceC)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this.serviceA = serviceA;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this.serviceB = serviceB;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this.serviceC = serviceC;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000" y="4163921"/>
            <a:ext cx="2105354" cy="2105354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39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Create </a:t>
            </a:r>
            <a:r>
              <a:rPr lang="en-US" dirty="0"/>
              <a:t>setters for </a:t>
            </a:r>
            <a:r>
              <a:rPr lang="en-US" dirty="0" smtClean="0"/>
              <a:t>dependencies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Can </a:t>
            </a:r>
            <a:r>
              <a:rPr lang="en-US" dirty="0"/>
              <a:t>be combined easily with </a:t>
            </a:r>
            <a:r>
              <a:rPr lang="en-US" dirty="0" smtClean="0"/>
              <a:t>constructor </a:t>
            </a:r>
            <a:r>
              <a:rPr lang="en-US" dirty="0"/>
              <a:t>injection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Flexibility in dependency resolution or object reconfiguration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Setter </a:t>
            </a:r>
            <a:r>
              <a:rPr lang="en-US" dirty="0"/>
              <a:t>Injection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4" y="3352800"/>
            <a:ext cx="10667998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HomeContoller(){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//...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nn-NO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</a:t>
            </a:r>
            <a:r>
              <a:rPr lang="nn-NO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nn-NO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setServiceA(ServiceA serviceA) </a:t>
            </a:r>
            <a:r>
              <a:rPr lang="nn-NO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this.serviceA </a:t>
            </a:r>
            <a:r>
              <a:rPr lang="nn-NO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nn-NO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serviceA;</a:t>
            </a:r>
            <a:endParaRPr lang="nn-NO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160" y="3986615"/>
            <a:ext cx="2105354" cy="2105354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292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DBF721A0-25A3-4192-97C3-C0C1DB4BEA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293" y="1865941"/>
            <a:ext cx="3287200" cy="1576506"/>
          </a:xfrm>
          <a:prstGeom prst="rect">
            <a:avLst/>
          </a:prstGeom>
        </p:spPr>
      </p:pic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Layers</a:t>
            </a:r>
            <a:endParaRPr lang="en-US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The Correct Project Structure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are used to </a:t>
            </a:r>
            <a:r>
              <a:rPr lang="en-US" b="1" dirty="0">
                <a:solidFill>
                  <a:schemeClr val="bg1"/>
                </a:solidFill>
              </a:rPr>
              <a:t>splitting</a:t>
            </a:r>
            <a:r>
              <a:rPr lang="en-US" dirty="0"/>
              <a:t> our code based </a:t>
            </a:r>
            <a:r>
              <a:rPr lang="en-US" b="1" dirty="0">
                <a:solidFill>
                  <a:schemeClr val="bg1"/>
                </a:solidFill>
              </a:rPr>
              <a:t>on its functionality</a:t>
            </a:r>
            <a:r>
              <a:rPr lang="en-US" dirty="0"/>
              <a:t>:</a:t>
            </a:r>
          </a:p>
          <a:p>
            <a:r>
              <a:rPr lang="en-US" dirty="0"/>
              <a:t>It gets </a:t>
            </a:r>
            <a:r>
              <a:rPr lang="en-US" b="1" dirty="0">
                <a:solidFill>
                  <a:schemeClr val="bg1"/>
                </a:solidFill>
              </a:rPr>
              <a:t>hard to navigate </a:t>
            </a:r>
            <a:r>
              <a:rPr lang="en-US" dirty="0"/>
              <a:t>in bigger applications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0" y="2709000"/>
            <a:ext cx="2629350" cy="338407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A4F081AC-B7E3-40C6-8BEC-45B2822FE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563" y="1940213"/>
            <a:ext cx="2248270" cy="2248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7C5B4C-3FCA-44E2-9632-0863719D4F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21" y="2783428"/>
            <a:ext cx="6257816" cy="352236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98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Splitting</a:t>
            </a:r>
            <a:r>
              <a:rPr lang="en-US" dirty="0"/>
              <a:t> the project into </a:t>
            </a:r>
            <a:r>
              <a:rPr lang="en-US" b="1" dirty="0">
                <a:solidFill>
                  <a:schemeClr val="bg1"/>
                </a:solidFill>
              </a:rPr>
              <a:t>different modules</a:t>
            </a:r>
          </a:p>
          <a:p>
            <a:pPr lvl="1"/>
            <a:r>
              <a:rPr lang="en-US" dirty="0"/>
              <a:t>Each module corresponding to the application layer </a:t>
            </a:r>
          </a:p>
          <a:p>
            <a:pPr lvl="1"/>
            <a:r>
              <a:rPr lang="en-US" dirty="0"/>
              <a:t>Makes it easier to navigate</a:t>
            </a:r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(2)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9C2D3568-B6CB-441C-84B5-1569D05E2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47" y="3172840"/>
            <a:ext cx="3486742" cy="299085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8C75E1C-061B-4BB8-8031-0D20A9A55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41" y="3344598"/>
            <a:ext cx="3599062" cy="2647334"/>
          </a:xfrm>
          <a:prstGeom prst="roundRect">
            <a:avLst>
              <a:gd name="adj" fmla="val 3511"/>
            </a:avLst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277648AF-7A24-41A3-A8A5-26F4ABE7B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455" y="2899443"/>
            <a:ext cx="2838793" cy="335645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81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51" y="1592791"/>
            <a:ext cx="2166897" cy="2166897"/>
          </a:xfrm>
          <a:prstGeom prst="rect">
            <a:avLst/>
          </a:prstGeom>
        </p:spPr>
      </p:pic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Thin Controllers</a:t>
            </a:r>
            <a:endParaRPr lang="en-US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Creating Simple Components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5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Controllers should follow well known principles such as </a:t>
            </a:r>
            <a:r>
              <a:rPr lang="en-US" b="1" dirty="0">
                <a:solidFill>
                  <a:schemeClr val="bg1"/>
                </a:solidFill>
              </a:rPr>
              <a:t>DRY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b="1" dirty="0">
                <a:solidFill>
                  <a:schemeClr val="bg1"/>
                </a:solidFill>
              </a:rPr>
              <a:t>KISS</a:t>
            </a:r>
          </a:p>
          <a:p>
            <a:r>
              <a:rPr lang="en-US" dirty="0"/>
              <a:t>Should delegate functionality to the </a:t>
            </a:r>
            <a:r>
              <a:rPr lang="en-US" b="1" dirty="0" smtClean="0">
                <a:solidFill>
                  <a:schemeClr val="bg1"/>
                </a:solidFill>
              </a:rPr>
              <a:t>service</a:t>
            </a:r>
            <a:r>
              <a:rPr lang="en-US" dirty="0" smtClean="0"/>
              <a:t> </a:t>
            </a:r>
            <a:r>
              <a:rPr lang="en-US" dirty="0"/>
              <a:t>layer </a:t>
            </a:r>
          </a:p>
          <a:p>
            <a:r>
              <a:rPr lang="en-US" dirty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service </a:t>
            </a:r>
            <a:r>
              <a:rPr lang="en-US" b="1" dirty="0">
                <a:solidFill>
                  <a:schemeClr val="bg1"/>
                </a:solidFill>
              </a:rPr>
              <a:t>layer </a:t>
            </a:r>
            <a:r>
              <a:rPr lang="en-US" dirty="0"/>
              <a:t>consists of application logic, e.g. services,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executors</a:t>
            </a:r>
            <a:r>
              <a:rPr lang="en-US" dirty="0"/>
              <a:t>, strategies, mappers, DTOs, entities, 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 Controllers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248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7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6"/>
            <a:ext cx="8017251" cy="4832150"/>
          </a:xfrm>
          <a:prstGeom prst="rect">
            <a:avLst/>
          </a:prstGeom>
        </p:spPr>
        <p:txBody>
          <a:bodyPr vert="horz" lIns="108000" tIns="36000" rIns="108000" bIns="36000" rtlCol="0" anchor="t"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Spring MVC </a:t>
            </a:r>
            <a:r>
              <a:rPr lang="en-US" b="1" dirty="0">
                <a:solidFill>
                  <a:schemeClr val="bg2"/>
                </a:solidFill>
              </a:rPr>
              <a:t>- </a:t>
            </a:r>
            <a:r>
              <a:rPr lang="en-US" b="1" dirty="0">
                <a:solidFill>
                  <a:schemeClr val="bg1"/>
                </a:solidFill>
              </a:rPr>
              <a:t>MVC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framework that has three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main components: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>
                <a:solidFill>
                  <a:schemeClr val="bg2"/>
                </a:solidFill>
              </a:rPr>
              <a:t> - controls the application flow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>
                <a:solidFill>
                  <a:schemeClr val="bg2"/>
                </a:solidFill>
              </a:rPr>
              <a:t> - presentation layer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>
                <a:solidFill>
                  <a:schemeClr val="bg2"/>
                </a:solidFill>
              </a:rPr>
              <a:t> - data component with the main 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logic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Constructor injection </a:t>
            </a:r>
            <a:r>
              <a:rPr lang="en-US" sz="3200" dirty="0">
                <a:solidFill>
                  <a:schemeClr val="bg2"/>
                </a:solidFill>
              </a:rPr>
              <a:t>– the best way for </a:t>
            </a:r>
            <a:r>
              <a:rPr lang="en-US" sz="3200" b="1" dirty="0">
                <a:solidFill>
                  <a:schemeClr val="bg1"/>
                </a:solidFill>
              </a:rPr>
              <a:t>DI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 Splitting your application code by </a:t>
            </a:r>
            <a:r>
              <a:rPr lang="en-US" sz="3200" b="1" dirty="0">
                <a:solidFill>
                  <a:schemeClr val="bg1"/>
                </a:solidFill>
              </a:rPr>
              <a:t>layers</a:t>
            </a:r>
            <a:r>
              <a:rPr lang="en-US" sz="3000" b="1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 Every </a:t>
            </a:r>
            <a:r>
              <a:rPr lang="en-US" sz="3200" b="1" dirty="0">
                <a:solidFill>
                  <a:schemeClr val="bg1"/>
                </a:solidFill>
              </a:rPr>
              <a:t>component</a:t>
            </a:r>
            <a:r>
              <a:rPr lang="en-US" sz="3200" dirty="0">
                <a:solidFill>
                  <a:schemeClr val="bg2"/>
                </a:solidFill>
              </a:rPr>
              <a:t> should be as 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  <a:r>
              <a:rPr lang="en-US" sz="3200" b="1" dirty="0">
                <a:solidFill>
                  <a:schemeClr val="bg1"/>
                </a:solidFill>
              </a:rPr>
              <a:t>thin</a:t>
            </a:r>
            <a:r>
              <a:rPr lang="en-US" sz="3200" dirty="0">
                <a:solidFill>
                  <a:schemeClr val="bg1"/>
                </a:solidFill>
              </a:rPr>
              <a:t>" </a:t>
            </a:r>
            <a:r>
              <a:rPr lang="en-US" sz="3200" dirty="0">
                <a:solidFill>
                  <a:schemeClr val="bg2"/>
                </a:solidFill>
              </a:rPr>
              <a:t>as </a:t>
            </a:r>
            <a:r>
              <a:rPr lang="en-US" sz="3200" dirty="0" smtClean="0">
                <a:solidFill>
                  <a:schemeClr val="bg2"/>
                </a:solidFill>
              </a:rPr>
              <a:t/>
            </a:r>
            <a:br>
              <a:rPr lang="en-US" sz="3200" dirty="0" smtClean="0">
                <a:solidFill>
                  <a:schemeClr val="bg2"/>
                </a:solidFill>
              </a:rPr>
            </a:br>
            <a:r>
              <a:rPr lang="en-US" sz="3200" dirty="0" smtClean="0">
                <a:solidFill>
                  <a:schemeClr val="bg2"/>
                </a:solidFill>
              </a:rPr>
              <a:t>possible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728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18" y="2169000"/>
            <a:ext cx="3509963" cy="1139825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What is Spring MVC?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2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3002470" y="3327805"/>
            <a:ext cx="1460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Execute</a:t>
            </a:r>
            <a:endParaRPr lang="bg-BG" dirty="0"/>
          </a:p>
          <a:p>
            <a:pPr algn="ctr"/>
            <a:endParaRPr lang="bg-BG" dirty="0" smtClean="0"/>
          </a:p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Model-view-controller (MVC) </a:t>
            </a:r>
            <a:r>
              <a:rPr lang="en-US" dirty="0"/>
              <a:t>framework is designed around a </a:t>
            </a:r>
            <a:r>
              <a:rPr lang="en-US" b="1" noProof="1">
                <a:solidFill>
                  <a:schemeClr val="bg1"/>
                </a:solidFill>
              </a:rPr>
              <a:t>DispatcherServlet</a:t>
            </a:r>
            <a:r>
              <a:rPr lang="en-US" dirty="0"/>
              <a:t> that dispatches requests to handlers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Spring MVC?</a:t>
            </a:r>
            <a:endParaRPr lang="bg-BG" dirty="0"/>
          </a:p>
        </p:txBody>
      </p:sp>
      <p:sp>
        <p:nvSpPr>
          <p:cNvPr id="6" name="Rectangle 5"/>
          <p:cNvSpPr/>
          <p:nvPr/>
        </p:nvSpPr>
        <p:spPr>
          <a:xfrm>
            <a:off x="1575236" y="3400592"/>
            <a:ext cx="1600199" cy="8188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Dispatcher </a:t>
            </a:r>
            <a:br>
              <a:rPr lang="en-US" dirty="0"/>
            </a:br>
            <a:r>
              <a:rPr lang="en-US" dirty="0"/>
              <a:t>Servlet</a:t>
            </a:r>
            <a:endParaRPr lang="bg-BG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4800" y="3810000"/>
            <a:ext cx="1040598" cy="1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62958" y="2540837"/>
            <a:ext cx="1333500" cy="7451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 </a:t>
            </a:r>
          </a:p>
          <a:p>
            <a:pPr algn="ctr"/>
            <a:r>
              <a:rPr lang="en-US" dirty="0"/>
              <a:t>Mapping</a:t>
            </a:r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4262958" y="3388864"/>
            <a:ext cx="1333500" cy="7960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 </a:t>
            </a:r>
          </a:p>
          <a:p>
            <a:pPr algn="ctr"/>
            <a:r>
              <a:rPr lang="en-US" dirty="0"/>
              <a:t>Adapter</a:t>
            </a:r>
            <a:endParaRPr lang="bg-BG" dirty="0"/>
          </a:p>
        </p:txBody>
      </p:sp>
      <p:sp>
        <p:nvSpPr>
          <p:cNvPr id="16" name="Rectangle 15"/>
          <p:cNvSpPr/>
          <p:nvPr/>
        </p:nvSpPr>
        <p:spPr>
          <a:xfrm>
            <a:off x="4262958" y="4287714"/>
            <a:ext cx="1333500" cy="7666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</a:t>
            </a:r>
          </a:p>
          <a:p>
            <a:pPr algn="ctr"/>
            <a:r>
              <a:rPr lang="en-US" dirty="0"/>
              <a:t>Resolver</a:t>
            </a:r>
            <a:endParaRPr lang="bg-BG" dirty="0"/>
          </a:p>
        </p:txBody>
      </p:sp>
      <p:sp>
        <p:nvSpPr>
          <p:cNvPr id="17" name="Rectangle 16"/>
          <p:cNvSpPr/>
          <p:nvPr/>
        </p:nvSpPr>
        <p:spPr>
          <a:xfrm>
            <a:off x="6703861" y="2585252"/>
            <a:ext cx="1656522" cy="4277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bg-BG" dirty="0"/>
          </a:p>
        </p:txBody>
      </p:sp>
      <p:sp>
        <p:nvSpPr>
          <p:cNvPr id="19" name="Rectangle 18"/>
          <p:cNvSpPr/>
          <p:nvPr/>
        </p:nvSpPr>
        <p:spPr>
          <a:xfrm>
            <a:off x="6683983" y="3534963"/>
            <a:ext cx="1676400" cy="4277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Name</a:t>
            </a:r>
            <a:endParaRPr lang="bg-BG" dirty="0"/>
          </a:p>
        </p:txBody>
      </p:sp>
      <p:sp>
        <p:nvSpPr>
          <p:cNvPr id="20" name="Rectangle 19"/>
          <p:cNvSpPr/>
          <p:nvPr/>
        </p:nvSpPr>
        <p:spPr>
          <a:xfrm>
            <a:off x="6659827" y="5714940"/>
            <a:ext cx="1656523" cy="4277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bg-BG" dirty="0"/>
          </a:p>
        </p:txBody>
      </p:sp>
      <p:sp>
        <p:nvSpPr>
          <p:cNvPr id="21" name="Rectangle 20"/>
          <p:cNvSpPr/>
          <p:nvPr/>
        </p:nvSpPr>
        <p:spPr>
          <a:xfrm>
            <a:off x="1567022" y="5714940"/>
            <a:ext cx="1608413" cy="4277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endParaRPr lang="bg-BG" dirty="0"/>
          </a:p>
        </p:txBody>
      </p:sp>
      <p:sp>
        <p:nvSpPr>
          <p:cNvPr id="22" name="Rectangle 21"/>
          <p:cNvSpPr/>
          <p:nvPr/>
        </p:nvSpPr>
        <p:spPr>
          <a:xfrm>
            <a:off x="9875283" y="2641512"/>
            <a:ext cx="1662000" cy="4277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endParaRPr lang="bg-BG" dirty="0"/>
          </a:p>
        </p:txBody>
      </p:sp>
      <p:sp>
        <p:nvSpPr>
          <p:cNvPr id="23" name="Rectangle 22"/>
          <p:cNvSpPr/>
          <p:nvPr/>
        </p:nvSpPr>
        <p:spPr>
          <a:xfrm>
            <a:off x="9877042" y="3656283"/>
            <a:ext cx="1662000" cy="4277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  <a:endParaRPr lang="bg-BG" dirty="0"/>
          </a:p>
        </p:txBody>
      </p:sp>
      <p:sp>
        <p:nvSpPr>
          <p:cNvPr id="25" name="Can 24"/>
          <p:cNvSpPr/>
          <p:nvPr/>
        </p:nvSpPr>
        <p:spPr>
          <a:xfrm>
            <a:off x="10051200" y="4671055"/>
            <a:ext cx="1371600" cy="9938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DB</a:t>
            </a:r>
            <a:endParaRPr lang="bg-BG" sz="2800" dirty="0"/>
          </a:p>
        </p:txBody>
      </p:sp>
      <p:sp>
        <p:nvSpPr>
          <p:cNvPr id="26" name="Rectangle 25"/>
          <p:cNvSpPr/>
          <p:nvPr/>
        </p:nvSpPr>
        <p:spPr>
          <a:xfrm>
            <a:off x="9553092" y="2261902"/>
            <a:ext cx="2257908" cy="3840725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327438" y="2947917"/>
            <a:ext cx="786967" cy="420964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56914" y="3810001"/>
            <a:ext cx="757490" cy="1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323988" y="4357262"/>
            <a:ext cx="790416" cy="548374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522183" y="3097743"/>
            <a:ext cx="0" cy="376564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522169" y="4168980"/>
            <a:ext cx="0" cy="1317420"/>
          </a:xfrm>
          <a:prstGeom prst="straightConnector1">
            <a:avLst/>
          </a:prstGeom>
          <a:ln>
            <a:solidFill>
              <a:srgbClr val="E85C0E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29000" y="5928833"/>
            <a:ext cx="3024472" cy="0"/>
          </a:xfrm>
          <a:prstGeom prst="straightConnector1">
            <a:avLst/>
          </a:prstGeom>
          <a:ln>
            <a:solidFill>
              <a:srgbClr val="E85C0E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25496" y="5928833"/>
            <a:ext cx="999206" cy="0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610601" y="2811897"/>
            <a:ext cx="585785" cy="0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3026" y="3202198"/>
            <a:ext cx="126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569762" y="2298339"/>
            <a:ext cx="146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 Controller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746186" y="4551675"/>
            <a:ext cx="115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Resolve </a:t>
            </a:r>
            <a:br>
              <a:rPr lang="en-US" dirty="0"/>
            </a:br>
            <a:r>
              <a:rPr lang="en-US" dirty="0"/>
              <a:t>View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3246527" y="5131800"/>
            <a:ext cx="972554" cy="530293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14612" y="5605667"/>
            <a:ext cx="115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70679" y="4349731"/>
            <a:ext cx="115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500726" y="6082982"/>
            <a:ext cx="241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 Logic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0403" y="5317973"/>
            <a:ext cx="138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cxnSp>
        <p:nvCxnSpPr>
          <p:cNvPr id="37" name="Straight Arrow Connector 58"/>
          <p:cNvCxnSpPr/>
          <p:nvPr/>
        </p:nvCxnSpPr>
        <p:spPr>
          <a:xfrm>
            <a:off x="5916000" y="2811897"/>
            <a:ext cx="585785" cy="0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94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60" grpId="0"/>
      <p:bldP spid="61" grpId="0"/>
      <p:bldP spid="68" grpId="0"/>
      <p:bldP spid="72" grpId="0"/>
      <p:bldP spid="73" grpId="0"/>
      <p:bldP spid="74" grpId="0"/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510406" y="2324419"/>
            <a:ext cx="2855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Response</a:t>
            </a:r>
            <a:br>
              <a:rPr lang="en-US" sz="2800" dirty="0"/>
            </a:br>
            <a:r>
              <a:rPr lang="en-US" sz="2800" dirty="0"/>
              <a:t>(html, json, xml)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– Control Flow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858704" y="1010127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53" y="2950258"/>
            <a:ext cx="709891" cy="709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771" y="2961052"/>
            <a:ext cx="705707" cy="705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492" y="2908908"/>
            <a:ext cx="771119" cy="7711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867" y="1613507"/>
            <a:ext cx="1870776" cy="112084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7333" y="5069370"/>
            <a:ext cx="2601143" cy="9624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</a:t>
            </a:r>
            <a:endParaRPr lang="bg-BG" sz="2800" dirty="0"/>
          </a:p>
        </p:txBody>
      </p:sp>
      <p:sp>
        <p:nvSpPr>
          <p:cNvPr id="11" name="Rectangle 10"/>
          <p:cNvSpPr/>
          <p:nvPr/>
        </p:nvSpPr>
        <p:spPr>
          <a:xfrm>
            <a:off x="3063963" y="2011245"/>
            <a:ext cx="2601143" cy="9624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</a:t>
            </a:r>
            <a:endParaRPr lang="bg-BG" sz="2800" dirty="0"/>
          </a:p>
        </p:txBody>
      </p:sp>
      <p:sp>
        <p:nvSpPr>
          <p:cNvPr id="12" name="Rectangle 11"/>
          <p:cNvSpPr/>
          <p:nvPr/>
        </p:nvSpPr>
        <p:spPr>
          <a:xfrm>
            <a:off x="5764745" y="5095769"/>
            <a:ext cx="2601143" cy="9624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View</a:t>
            </a:r>
            <a:endParaRPr lang="bg-BG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251576" y="2102878"/>
            <a:ext cx="3053147" cy="1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9000" y="1480171"/>
            <a:ext cx="136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cxnSp>
        <p:nvCxnSpPr>
          <p:cNvPr id="16" name="Straight Arrow Connector 15"/>
          <p:cNvCxnSpPr>
            <a:endCxn id="17" idx="3"/>
          </p:cNvCxnSpPr>
          <p:nvPr/>
        </p:nvCxnSpPr>
        <p:spPr>
          <a:xfrm flipV="1">
            <a:off x="6284200" y="2801472"/>
            <a:ext cx="3081865" cy="20508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567115" y="3091991"/>
            <a:ext cx="2022319" cy="1940902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96856" y="3147167"/>
            <a:ext cx="2246754" cy="1767382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01264" y="3653451"/>
            <a:ext cx="1966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Action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4635" y="3010761"/>
            <a:ext cx="1966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Create </a:t>
            </a:r>
            <a:r>
              <a:rPr lang="en-US" sz="2800" dirty="0"/>
              <a:t>Model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561884" y="3313906"/>
            <a:ext cx="2075414" cy="1678309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072223" y="3287193"/>
            <a:ext cx="1800501" cy="174570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355513" y="3960442"/>
            <a:ext cx="1305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Update</a:t>
            </a:r>
            <a:br>
              <a:rPr lang="en-US" sz="2800" dirty="0"/>
            </a:br>
            <a:r>
              <a:rPr lang="en-US" sz="2800" dirty="0"/>
              <a:t>View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522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 animBg="1"/>
      <p:bldP spid="11" grpId="0" animBg="1"/>
      <p:bldP spid="12" grpId="0" animBg="1"/>
      <p:bldP spid="15" grpId="0"/>
      <p:bldP spid="35" grpId="0"/>
      <p:bldP spid="36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Variables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4882" y="1752406"/>
            <a:ext cx="10958400" cy="3808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@RequestMapping("/cat")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@GetMapping("/edit/{catId}")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@ResponseBody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editCat(@PathVariable long catId){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String.valueOf(catId);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4882" y="1219201"/>
            <a:ext cx="10958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054083" y="3157692"/>
            <a:ext cx="2444991" cy="499081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Path Variable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481" y="4538871"/>
            <a:ext cx="2985039" cy="21826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719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624" y="2270078"/>
            <a:ext cx="3154532" cy="841612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Spring Controllers</a:t>
            </a:r>
            <a:endParaRPr lang="en-US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Annotations, IoC Container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9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with the </a:t>
            </a:r>
            <a:r>
              <a:rPr lang="en-US" b="1" dirty="0">
                <a:solidFill>
                  <a:schemeClr val="bg1"/>
                </a:solidFill>
              </a:rPr>
              <a:t>@Controller </a:t>
            </a:r>
            <a:r>
              <a:rPr lang="en-US" dirty="0"/>
              <a:t>annotation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Controllers can contain multiple actions on different routes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Controllers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7499" y="2034000"/>
            <a:ext cx="53439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HomeController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013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3874</TotalTime>
  <Words>1461</Words>
  <Application>Microsoft Office PowerPoint</Application>
  <PresentationFormat>Широк екран</PresentationFormat>
  <Paragraphs>442</Paragraphs>
  <Slides>42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Spring Fundamentals</vt:lpstr>
      <vt:lpstr>Table of Contents</vt:lpstr>
      <vt:lpstr>Questions</vt:lpstr>
      <vt:lpstr>What is Spring MVC?</vt:lpstr>
      <vt:lpstr>What is Spring MVC?</vt:lpstr>
      <vt:lpstr>MVC – Control Flow</vt:lpstr>
      <vt:lpstr>Path Variables</vt:lpstr>
      <vt:lpstr>Spring Controllers</vt:lpstr>
      <vt:lpstr>Spring Controllers</vt:lpstr>
      <vt:lpstr>Request Mapping</vt:lpstr>
      <vt:lpstr>Request Mapping</vt:lpstr>
      <vt:lpstr>Get Mapping</vt:lpstr>
      <vt:lpstr>Actions – Get Requests</vt:lpstr>
      <vt:lpstr>Controllers</vt:lpstr>
      <vt:lpstr>Post Mapping</vt:lpstr>
      <vt:lpstr>Actions – Post Requests (1)</vt:lpstr>
      <vt:lpstr>Actions – Post Requests (2)</vt:lpstr>
      <vt:lpstr>Passing Attributes to View</vt:lpstr>
      <vt:lpstr>Passing Attributes to View (2)</vt:lpstr>
      <vt:lpstr>Passing Attributes to View (3)</vt:lpstr>
      <vt:lpstr>Models and Views</vt:lpstr>
      <vt:lpstr>Request Parameters</vt:lpstr>
      <vt:lpstr>Request Parameters with Default Value</vt:lpstr>
      <vt:lpstr>Path Variable</vt:lpstr>
      <vt:lpstr>Form Objects</vt:lpstr>
      <vt:lpstr>Redirecting</vt:lpstr>
      <vt:lpstr>Redirecting with Parameters</vt:lpstr>
      <vt:lpstr>Redirecting with Attributes</vt:lpstr>
      <vt:lpstr>Inversion of Control</vt:lpstr>
      <vt:lpstr>Field Injection</vt:lpstr>
      <vt:lpstr>Constructor Injection</vt:lpstr>
      <vt:lpstr>Setter Injection</vt:lpstr>
      <vt:lpstr>Layers</vt:lpstr>
      <vt:lpstr>Layers</vt:lpstr>
      <vt:lpstr>Layers (2)</vt:lpstr>
      <vt:lpstr>Thin Controllers</vt:lpstr>
      <vt:lpstr>Thin Controllers</vt:lpstr>
      <vt:lpstr>Live Demo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Introduction MVC</dc:title>
  <dc:subject>Spring Fundamentals Course @ SoftUni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Ch</cp:lastModifiedBy>
  <cp:revision>81</cp:revision>
  <dcterms:created xsi:type="dcterms:W3CDTF">2018-05-23T13:08:44Z</dcterms:created>
  <dcterms:modified xsi:type="dcterms:W3CDTF">2021-01-18T10:25:25Z</dcterms:modified>
  <cp:category>computer programming;programming;software development;software engineering</cp:category>
</cp:coreProperties>
</file>