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00"/>
    <a:srgbClr val="CE6903"/>
    <a:srgbClr val="AE5700"/>
    <a:srgbClr val="8E3B3B"/>
    <a:srgbClr val="632828"/>
    <a:srgbClr val="9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濃色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45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48201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31238"/>
            <a:ext cx="7772400" cy="2325283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04040"/>
                </a:solidFill>
              </a:rPr>
              <a:t>GCI </a:t>
            </a:r>
            <a:r>
              <a:rPr kumimoji="1" lang="ja-JP" altLang="en-US" dirty="0" smtClean="0">
                <a:solidFill>
                  <a:srgbClr val="404040"/>
                </a:solidFill>
              </a:rPr>
              <a:t>基本編</a:t>
            </a:r>
            <a:endParaRPr lang="en-US" altLang="ja-JP" dirty="0">
              <a:solidFill>
                <a:srgbClr val="404040"/>
              </a:solidFill>
            </a:endParaRPr>
          </a:p>
          <a:p>
            <a:pPr algn="l"/>
            <a:r>
              <a:rPr lang="ja-JP" altLang="en-US" dirty="0">
                <a:solidFill>
                  <a:srgbClr val="404040"/>
                </a:solidFill>
              </a:rPr>
              <a:t>キーワードを抽出</a:t>
            </a:r>
            <a:r>
              <a:rPr lang="ja-JP" altLang="en-US" dirty="0" smtClean="0">
                <a:solidFill>
                  <a:srgbClr val="404040"/>
                </a:solidFill>
              </a:rPr>
              <a:t>する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algn="l"/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r>
              <a:rPr lang="ja-JP" altLang="en-US" dirty="0" smtClean="0">
                <a:solidFill>
                  <a:srgbClr val="404040"/>
                </a:solidFill>
              </a:rPr>
              <a:t>工学系研究科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en-US" altLang="ja-JP" dirty="0" smtClean="0">
                <a:solidFill>
                  <a:srgbClr val="404040"/>
                </a:solidFill>
                <a:latin typeface="+mn-ea"/>
              </a:rPr>
              <a:t>37-146036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ja-JP" altLang="en-US" dirty="0" smtClean="0">
                <a:solidFill>
                  <a:srgbClr val="404040"/>
                </a:solidFill>
              </a:rPr>
              <a:t>永良慶太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85799" y="333170"/>
            <a:ext cx="7772401" cy="3659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5400" dirty="0" err="1">
                <a:latin typeface="+mj-ea"/>
              </a:rPr>
              <a:t>t</a:t>
            </a:r>
            <a:r>
              <a:rPr lang="en-US" altLang="ja-JP" sz="5400" dirty="0" err="1" smtClean="0">
                <a:latin typeface="+mj-ea"/>
              </a:rPr>
              <a:t>f-idf</a:t>
            </a:r>
            <a:r>
              <a:rPr lang="en-US" altLang="en-US" sz="4800" dirty="0" err="1" smtClean="0">
                <a:latin typeface="+mj-ea"/>
              </a:rPr>
              <a:t>法</a:t>
            </a:r>
            <a:r>
              <a:rPr lang="ja-JP" altLang="en-US" sz="4400" dirty="0" smtClean="0"/>
              <a:t>による</a:t>
            </a:r>
            <a:endParaRPr lang="en-US" altLang="ja-JP" sz="5400" dirty="0" smtClean="0"/>
          </a:p>
          <a:p>
            <a:pPr algn="l"/>
            <a:r>
              <a:rPr lang="ja-JP" altLang="en-US" sz="6600" dirty="0" smtClean="0"/>
              <a:t>日本</a:t>
            </a:r>
            <a:r>
              <a:rPr lang="ja-JP" altLang="en-US" sz="6000" dirty="0" smtClean="0"/>
              <a:t>の</a:t>
            </a:r>
            <a:r>
              <a:rPr lang="ja-JP" altLang="en-US" sz="6600" dirty="0" smtClean="0"/>
              <a:t>流行歌分析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8020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分析の概要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55520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オリコン株式会社が提供する年間オリコンランキングのうち、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年間トップ</a:t>
            </a:r>
            <a:r>
              <a:rPr kumimoji="1" lang="en-US" altLang="ja-JP" dirty="0" smtClean="0">
                <a:latin typeface="+mn-ea"/>
              </a:rPr>
              <a:t>3</a:t>
            </a:r>
            <a:r>
              <a:rPr kumimoji="1" lang="ja-JP" altLang="en-US" dirty="0" smtClean="0"/>
              <a:t>に入った</a:t>
            </a:r>
            <a:r>
              <a:rPr kumimoji="1" lang="en-US" altLang="ja-JP" dirty="0" smtClean="0"/>
              <a:t>CD</a:t>
            </a:r>
            <a:r>
              <a:rPr kumimoji="1" lang="ja-JP" altLang="en-US" dirty="0" smtClean="0"/>
              <a:t>シングル曲の歌詞を</a:t>
            </a:r>
            <a:r>
              <a:rPr kumimoji="1" lang="en-US" altLang="ja-JP" dirty="0" err="1" smtClean="0"/>
              <a:t>tf-idf</a:t>
            </a:r>
            <a:r>
              <a:rPr kumimoji="1" lang="ja-JP" altLang="en-US" dirty="0" smtClean="0"/>
              <a:t>法で分析</a:t>
            </a:r>
            <a:endParaRPr kumimoji="1" lang="en-US" altLang="ja-JP" dirty="0" smtClean="0"/>
          </a:p>
          <a:p>
            <a:r>
              <a:rPr lang="en-US" altLang="ja-JP" dirty="0" err="1"/>
              <a:t>t</a:t>
            </a:r>
            <a:r>
              <a:rPr lang="en-US" altLang="ja-JP" dirty="0" err="1" smtClean="0"/>
              <a:t>f-idf</a:t>
            </a:r>
            <a:r>
              <a:rPr lang="ja-JP" altLang="en-US" dirty="0" smtClean="0"/>
              <a:t>値の高い単語を年代別に集計し、流行歌の傾向を探る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一般的な文章データとして、ニュースサイトの文章と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青空文庫に収録されている短編小説も、分析データの中に加えている。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51" y="2725325"/>
            <a:ext cx="5022898" cy="26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64206"/>
          </a:xfrm>
        </p:spPr>
        <p:txBody>
          <a:bodyPr/>
          <a:lstStyle/>
          <a:p>
            <a:r>
              <a:rPr kumimoji="1" lang="ja-JP" altLang="en-US" dirty="0" smtClean="0"/>
              <a:t>参考：ランキング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7956"/>
              </p:ext>
            </p:extLst>
          </p:nvPr>
        </p:nvGraphicFramePr>
        <p:xfrm>
          <a:off x="417921" y="1031540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1970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黒猫のタンゴ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ドリフのズンドコ節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圭子の夢は夜ひらく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6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31024"/>
              </p:ext>
            </p:extLst>
          </p:nvPr>
        </p:nvGraphicFramePr>
        <p:xfrm>
          <a:off x="417921" y="2905866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1980</a:t>
                      </a:r>
                      <a:r>
                        <a:rPr kumimoji="1" lang="ja-JP" altLang="en-US" sz="240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1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ダンシング・オールナイト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2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異邦人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3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大都会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7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87269"/>
              </p:ext>
            </p:extLst>
          </p:nvPr>
        </p:nvGraphicFramePr>
        <p:xfrm>
          <a:off x="417921" y="4767097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1990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おどるポンポコリン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浪漫飛行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今すぐ</a:t>
                      </a:r>
                      <a:r>
                        <a:rPr kumimoji="1" lang="en-US" altLang="ja-JP" sz="2000" dirty="0" smtClean="0"/>
                        <a:t>Kiss Me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8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142735"/>
              </p:ext>
            </p:extLst>
          </p:nvPr>
        </p:nvGraphicFramePr>
        <p:xfrm>
          <a:off x="4695759" y="1031540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1975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昭和枯れすすき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シクラメンのかほり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想い出まくら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9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941188"/>
              </p:ext>
            </p:extLst>
          </p:nvPr>
        </p:nvGraphicFramePr>
        <p:xfrm>
          <a:off x="4695759" y="2905866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1985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ジュリアに傷心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ミ・アモーレ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恋におちて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0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35924"/>
              </p:ext>
            </p:extLst>
          </p:nvPr>
        </p:nvGraphicFramePr>
        <p:xfrm>
          <a:off x="4695759" y="4780192"/>
          <a:ext cx="4125438" cy="183199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1995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 smtClean="0"/>
                        <a:t>LOVE LOVE LOVE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WOW WAR TONIGHT </a:t>
                      </a:r>
                      <a:r>
                        <a:rPr kumimoji="1" lang="ja-JP" altLang="en-US" sz="1400" dirty="0" smtClean="0"/>
                        <a:t>～時には起こせよムーヴメント～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HELLO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8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64206"/>
          </a:xfrm>
        </p:spPr>
        <p:txBody>
          <a:bodyPr/>
          <a:lstStyle/>
          <a:p>
            <a:r>
              <a:rPr kumimoji="1" lang="ja-JP" altLang="en-US" dirty="0" smtClean="0"/>
              <a:t>参考：ランキング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580608"/>
              </p:ext>
            </p:extLst>
          </p:nvPr>
        </p:nvGraphicFramePr>
        <p:xfrm>
          <a:off x="417921" y="1031540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2000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 smtClean="0"/>
                        <a:t>TSUNAMI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桜坂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Wait &amp; See</a:t>
                      </a:r>
                      <a:r>
                        <a:rPr kumimoji="1" lang="ja-JP" altLang="en-US" sz="2000" dirty="0" smtClean="0"/>
                        <a:t>～リスク～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6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047635"/>
              </p:ext>
            </p:extLst>
          </p:nvPr>
        </p:nvGraphicFramePr>
        <p:xfrm>
          <a:off x="417921" y="2905866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2010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1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 smtClean="0"/>
                        <a:t>Beginner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2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ヘビーローテーション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3</a:t>
                      </a:r>
                      <a:r>
                        <a:rPr kumimoji="1" lang="ja-JP" altLang="en-US" sz="200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Troublemaker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8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38934"/>
              </p:ext>
            </p:extLst>
          </p:nvPr>
        </p:nvGraphicFramePr>
        <p:xfrm>
          <a:off x="4695759" y="1031540"/>
          <a:ext cx="4125438" cy="17421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17591"/>
                <a:gridCol w="3207847"/>
              </a:tblGrid>
              <a:tr h="42949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2005</a:t>
                      </a:r>
                      <a:r>
                        <a:rPr kumimoji="1"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青春アミーゴ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 smtClean="0"/>
                        <a:t>さくら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  <a:tr h="42831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r>
                        <a:rPr kumimoji="1" lang="ja-JP" altLang="en-US" sz="2000" dirty="0" smtClean="0"/>
                        <a:t>位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＊～アスタリスク～</a:t>
                      </a:r>
                      <a:endParaRPr kumimoji="1" lang="ja-JP" altLang="en-US" sz="20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分析結果</a:t>
            </a:r>
            <a:endParaRPr kumimoji="1" lang="ja-JP" altLang="en-US" dirty="0"/>
          </a:p>
        </p:txBody>
      </p:sp>
      <p:sp>
        <p:nvSpPr>
          <p:cNvPr id="4" name="片側の 2 つの角を丸めた四角形 3"/>
          <p:cNvSpPr/>
          <p:nvPr/>
        </p:nvSpPr>
        <p:spPr>
          <a:xfrm>
            <a:off x="759409" y="1139181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1970</a:t>
            </a:r>
            <a:r>
              <a:rPr kumimoji="1" lang="ja-JP" altLang="en-US" sz="2400" dirty="0" smtClean="0"/>
              <a:t>年代前半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409" y="1658623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ja-JP" altLang="en-US" sz="2800" dirty="0"/>
              <a:t>タンゴ、ネコ、ひらく、ソラ、ニャーオ</a:t>
            </a:r>
          </a:p>
        </p:txBody>
      </p:sp>
      <p:sp>
        <p:nvSpPr>
          <p:cNvPr id="18" name="片側の 2 つの角を丸めた四角形 17"/>
          <p:cNvSpPr/>
          <p:nvPr/>
        </p:nvSpPr>
        <p:spPr>
          <a:xfrm>
            <a:off x="759409" y="2560006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1970</a:t>
            </a:r>
            <a:r>
              <a:rPr kumimoji="1" lang="ja-JP" altLang="en-US" sz="2400" dirty="0" smtClean="0"/>
              <a:t>年代後半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9409" y="3079448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 smtClean="0"/>
              <a:t/>
            </a:r>
            <a:r>
              <a:rPr kumimoji="1" lang="ja-JP" altLang="en-US" sz="2800" dirty="0"/>
              <a:t>モンスター、ほうら、どけ、魔球、</a:t>
            </a:r>
            <a:r>
              <a:rPr kumimoji="1" lang="en-US" altLang="ja-JP" sz="2800" dirty="0"/>
              <a:t>Aegean</a:t>
            </a:r>
            <a:endParaRPr kumimoji="1" lang="ja-JP" altLang="en-US" sz="2800" dirty="0"/>
          </a:p>
        </p:txBody>
      </p:sp>
      <p:sp>
        <p:nvSpPr>
          <p:cNvPr id="20" name="片側の 2 つの角を丸めた四角形 19"/>
          <p:cNvSpPr/>
          <p:nvPr/>
        </p:nvSpPr>
        <p:spPr>
          <a:xfrm>
            <a:off x="759409" y="3980831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1980</a:t>
            </a:r>
            <a:r>
              <a:rPr kumimoji="1" lang="ja-JP" altLang="en-US" sz="2400" dirty="0" smtClean="0"/>
              <a:t>年代前半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409" y="4500273"/>
            <a:ext cx="7659552" cy="899095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000" dirty="0" smtClean="0"/>
              <a:t/>
            </a:r>
            <a:r>
              <a:rPr kumimoji="1" lang="ja-JP" altLang="en-US" sz="2000" dirty="0"/>
              <a:t>ダンシング・オールナイト、</a:t>
            </a:r>
            <a:r>
              <a:rPr kumimoji="1" lang="en-US" altLang="ja-JP" sz="2000" dirty="0"/>
              <a:t>PURE</a:t>
            </a:r>
            <a:r>
              <a:rPr kumimoji="1" lang="ja-JP" altLang="en-US" sz="2000" dirty="0"/>
              <a:t>、チュンチュン、スイスイ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ニャンニャン</a:t>
            </a:r>
            <a:endParaRPr kumimoji="1" lang="ja-JP" altLang="en-US" sz="2000" dirty="0"/>
          </a:p>
        </p:txBody>
      </p:sp>
      <p:sp>
        <p:nvSpPr>
          <p:cNvPr id="22" name="片側の 2 つの角を丸めた四角形 21"/>
          <p:cNvSpPr/>
          <p:nvPr/>
        </p:nvSpPr>
        <p:spPr>
          <a:xfrm>
            <a:off x="759409" y="5519502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1980</a:t>
            </a:r>
            <a:r>
              <a:rPr kumimoji="1" lang="ja-JP" altLang="en-US" sz="2400" dirty="0" smtClean="0"/>
              <a:t>年代後半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59409" y="6038944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>CHA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Get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AH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dance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Like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80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分析結果</a:t>
            </a:r>
            <a:endParaRPr kumimoji="1" lang="ja-JP" altLang="en-US" dirty="0"/>
          </a:p>
        </p:txBody>
      </p:sp>
      <p:sp>
        <p:nvSpPr>
          <p:cNvPr id="4" name="片側の 2 つの角を丸めた四角形 3"/>
          <p:cNvSpPr/>
          <p:nvPr/>
        </p:nvSpPr>
        <p:spPr>
          <a:xfrm>
            <a:off x="759409" y="1139181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1990</a:t>
            </a:r>
            <a:r>
              <a:rPr kumimoji="1" lang="ja-JP" altLang="en-US" sz="2400" dirty="0" smtClean="0"/>
              <a:t>年代前半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409" y="1658623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>YAH</a:t>
            </a:r>
            <a:r>
              <a:rPr kumimoji="1" lang="ja-JP" altLang="en-US" sz="2800" dirty="0"/>
              <a:t>、ピーヒャラ、</a:t>
            </a:r>
            <a:r>
              <a:rPr kumimoji="1" lang="en-US" altLang="ja-JP" sz="2800" dirty="0"/>
              <a:t>Heart</a:t>
            </a:r>
            <a:r>
              <a:rPr kumimoji="1" lang="ja-JP" altLang="en-US" sz="2800" dirty="0"/>
              <a:t>、パッパパラパ、</a:t>
            </a:r>
            <a:r>
              <a:rPr kumimoji="1" lang="en-US" altLang="ja-JP" sz="2800" dirty="0"/>
              <a:t>Miss</a:t>
            </a:r>
            <a:endParaRPr kumimoji="1" lang="ja-JP" altLang="en-US" sz="2800" dirty="0"/>
          </a:p>
        </p:txBody>
      </p:sp>
      <p:sp>
        <p:nvSpPr>
          <p:cNvPr id="18" name="片側の 2 つの角を丸めた四角形 17"/>
          <p:cNvSpPr/>
          <p:nvPr/>
        </p:nvSpPr>
        <p:spPr>
          <a:xfrm>
            <a:off x="759409" y="2560006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1990</a:t>
            </a:r>
            <a:r>
              <a:rPr kumimoji="1" lang="ja-JP" altLang="en-US" sz="2400" dirty="0" smtClean="0"/>
              <a:t>年代後半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9409" y="3079448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/>
            </a:r>
            <a:r>
              <a:rPr kumimoji="1" lang="en-US" altLang="ja-JP" sz="2800" dirty="0" err="1"/>
              <a:t>WowWar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tonight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Stay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LA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Wow</a:t>
            </a:r>
            <a:endParaRPr kumimoji="1" lang="ja-JP" altLang="en-US" sz="2800" dirty="0"/>
          </a:p>
        </p:txBody>
      </p:sp>
      <p:sp>
        <p:nvSpPr>
          <p:cNvPr id="20" name="片側の 2 つの角を丸めた四角形 19"/>
          <p:cNvSpPr/>
          <p:nvPr/>
        </p:nvSpPr>
        <p:spPr>
          <a:xfrm>
            <a:off x="759409" y="3980831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2000</a:t>
            </a:r>
            <a:r>
              <a:rPr kumimoji="1" lang="ja-JP" altLang="en-US" sz="2400" dirty="0" smtClean="0"/>
              <a:t>年代前半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409" y="4500273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>Da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Traveling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Lu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secret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keep</a:t>
            </a:r>
            <a:endParaRPr kumimoji="1" lang="ja-JP" altLang="en-US" sz="2800" dirty="0"/>
          </a:p>
        </p:txBody>
      </p:sp>
      <p:sp>
        <p:nvSpPr>
          <p:cNvPr id="22" name="片側の 2 つの角を丸めた四角形 21"/>
          <p:cNvSpPr/>
          <p:nvPr/>
        </p:nvSpPr>
        <p:spPr>
          <a:xfrm>
            <a:off x="759409" y="5401656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2000</a:t>
            </a:r>
            <a:r>
              <a:rPr kumimoji="1" lang="ja-JP" altLang="en-US" sz="2400" dirty="0" smtClean="0"/>
              <a:t>年代後半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59409" y="5921098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>life</a:t>
            </a:r>
            <a:r>
              <a:rPr kumimoji="1" lang="ja-JP" altLang="en-US" sz="2800" dirty="0"/>
              <a:t>、さくら、</a:t>
            </a:r>
            <a:r>
              <a:rPr kumimoji="1" lang="en-US" altLang="ja-JP" sz="2800" dirty="0"/>
              <a:t>SI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take</a:t>
            </a:r>
            <a:r>
              <a:rPr kumimoji="1" lang="ja-JP" altLang="en-US" sz="2800" dirty="0"/>
              <a:t>、セニョリータ</a:t>
            </a:r>
          </a:p>
        </p:txBody>
      </p:sp>
    </p:spTree>
    <p:extLst>
      <p:ext uri="{BB962C8B-B14F-4D97-AF65-F5344CB8AC3E}">
        <p14:creationId xmlns:p14="http://schemas.microsoft.com/office/powerpoint/2010/main" val="39832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分析結果</a:t>
            </a:r>
            <a:endParaRPr kumimoji="1" lang="ja-JP" altLang="en-US" dirty="0"/>
          </a:p>
        </p:txBody>
      </p:sp>
      <p:sp>
        <p:nvSpPr>
          <p:cNvPr id="4" name="片側の 2 つの角を丸めた四角形 3"/>
          <p:cNvSpPr/>
          <p:nvPr/>
        </p:nvSpPr>
        <p:spPr>
          <a:xfrm>
            <a:off x="759409" y="1139181"/>
            <a:ext cx="2749583" cy="510668"/>
          </a:xfrm>
          <a:prstGeom prst="round2SameRect">
            <a:avLst>
              <a:gd name="adj1" fmla="val 32993"/>
              <a:gd name="adj2" fmla="val 0"/>
            </a:avLst>
          </a:prstGeom>
          <a:gradFill>
            <a:gsLst>
              <a:gs pos="0">
                <a:srgbClr val="AE5700"/>
              </a:gs>
              <a:gs pos="80000">
                <a:srgbClr val="CE690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2010</a:t>
            </a:r>
            <a:r>
              <a:rPr kumimoji="1" lang="ja-JP" altLang="en-US" sz="2400" dirty="0" smtClean="0"/>
              <a:t>年代前半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409" y="1658623"/>
            <a:ext cx="7659552" cy="71442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CE6903"/>
            </a:solidFill>
          </a:ln>
        </p:spPr>
        <p:txBody>
          <a:bodyPr wrap="square" lIns="144000" tIns="140400" rIns="144000" bIns="140400" rtlCol="0">
            <a:spAutoFit/>
          </a:bodyPr>
          <a:lstStyle/>
          <a:p>
            <a:r>
              <a:rPr kumimoji="1" lang="en-US" altLang="ja-JP" sz="2800" dirty="0"/>
              <a:t>Na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Hey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sweet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Moving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now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17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2683"/>
            <a:ext cx="8229600" cy="5450521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1980</a:t>
            </a:r>
            <a:r>
              <a:rPr kumimoji="1" lang="ja-JP" altLang="en-US" dirty="0" smtClean="0"/>
              <a:t>年代後半あたりから、明らかに英単語の出現比率が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高くなっている。</a:t>
            </a:r>
            <a:endParaRPr kumimoji="1" lang="en-US" altLang="ja-JP" dirty="0" smtClean="0"/>
          </a:p>
          <a:p>
            <a:r>
              <a:rPr lang="ja-JP" altLang="en-US" dirty="0" smtClean="0"/>
              <a:t>それ以外は、特筆すべき結果は得られなかった。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marL="0" indent="0">
              <a:buNone/>
            </a:pPr>
            <a:endParaRPr lang="en-US" altLang="ja-JP" sz="2800" b="1" dirty="0" smtClean="0">
              <a:solidFill>
                <a:srgbClr val="B70000"/>
              </a:solidFill>
            </a:endParaRPr>
          </a:p>
          <a:p>
            <a:pPr marL="0" indent="0">
              <a:buNone/>
            </a:pPr>
            <a:endParaRPr lang="en-US" altLang="ja-JP" sz="2800" b="1" dirty="0" smtClean="0">
              <a:solidFill>
                <a:srgbClr val="B70000"/>
              </a:solidFill>
            </a:endParaRPr>
          </a:p>
          <a:p>
            <a:r>
              <a:rPr lang="ja-JP" altLang="en-US" dirty="0" smtClean="0"/>
              <a:t>歌詞は、同じ単語を何度も繰り返すことが多い。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その繰り返しによって特定の単語の</a:t>
            </a:r>
            <a:r>
              <a:rPr lang="en-US" altLang="ja-JP" dirty="0" err="1" smtClean="0"/>
              <a:t>tf-idf</a:t>
            </a:r>
            <a:r>
              <a:rPr lang="ja-JP" altLang="en-US" dirty="0" smtClean="0"/>
              <a:t>値が高く算出され、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上位にきてしまっている。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データの量が不十分であることも原因のひとつ。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年間ランキング</a:t>
            </a:r>
            <a:r>
              <a:rPr lang="en-US" altLang="ja-JP" dirty="0" smtClean="0">
                <a:latin typeface="+mn-ea"/>
              </a:rPr>
              <a:t>TOP100</a:t>
            </a:r>
            <a:r>
              <a:rPr lang="ja-JP" altLang="en-US" dirty="0" smtClean="0"/>
              <a:t>まで使用すると、もう少し面白い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結果が得られるかも知れない。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242214" y="4792414"/>
            <a:ext cx="536824" cy="49757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2561702"/>
            <a:ext cx="8229600" cy="1006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286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プッシュピン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446</TotalTime>
  <Words>340</Words>
  <Application>Microsoft Macintosh PowerPoint</Application>
  <PresentationFormat>画面に合わせる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エグゼクティブ</vt:lpstr>
      <vt:lpstr>PowerPoint プレゼンテーション</vt:lpstr>
      <vt:lpstr>分析の概要</vt:lpstr>
      <vt:lpstr>参考：ランキング</vt:lpstr>
      <vt:lpstr>参考：ランキング</vt:lpstr>
      <vt:lpstr>分析結果</vt:lpstr>
      <vt:lpstr>分析結果</vt:lpstr>
      <vt:lpstr>分析結果</vt:lpstr>
      <vt:lpstr>考察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業界デンドログラム</dc:title>
  <dc:creator>永良 慶太</dc:creator>
  <cp:lastModifiedBy>永良 慶太</cp:lastModifiedBy>
  <cp:revision>134</cp:revision>
  <dcterms:created xsi:type="dcterms:W3CDTF">2014-06-14T13:49:30Z</dcterms:created>
  <dcterms:modified xsi:type="dcterms:W3CDTF">2014-06-17T15:24:53Z</dcterms:modified>
</cp:coreProperties>
</file>