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3B3B"/>
    <a:srgbClr val="632828"/>
    <a:srgbClr val="9D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06799F8-075E-4A3A-A7F6-7FBC6576F1A4}" styleName="テーマ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テーマ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濃色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淡色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淡色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27F97BB-C833-4FB7-BDE5-3F7075034690}" styleName="テーマ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テーマ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濃色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濃色 1 - アクセント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濃色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2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14/06/25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14/06/25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14/06/25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6459"/>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457200" y="1306000"/>
            <a:ext cx="8229600" cy="4820163"/>
          </a:xfrm>
        </p:spPr>
        <p:txBody>
          <a:bodyPr/>
          <a:lstStyle>
            <a:lvl5pPr>
              <a:defRPr/>
            </a:lvl5pPr>
            <a:lvl6pPr>
              <a:defRPr/>
            </a:lvl6pPr>
            <a:lvl7pPr>
              <a:defRPr/>
            </a:lvl7pPr>
            <a:lvl8pPr>
              <a:defRPr/>
            </a:lvl8pPr>
            <a:lvl9pPr>
              <a:buFont typeface="Arial" pitchFamily="34" charset="0"/>
              <a:buChar char="•"/>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14/06/25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9CAEA93-55E7-4DA9-90C2-089A26EEFEC4}" type="datetime1">
              <a:rPr lang="en-US" smtClean="0"/>
              <a:t>14/06/25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14/06/25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F7EAEB24-CE78-465C-A726-91D0868FA48F}" type="datetime1">
              <a:rPr lang="en-US" smtClean="0"/>
              <a:t>14/06/25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14/06/25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14/06/25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18BBB94-68E6-4675-A946-F1C5994EDBD7}" type="datetime1">
              <a:rPr lang="en-US" smtClean="0"/>
              <a:t>14/06/25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C3B8377-21E3-4835-B75D-4E2847E2750F}" type="datetime1">
              <a:rPr lang="en-US" smtClean="0"/>
              <a:t>14/06/25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14/06/25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kumimoji="1" sz="4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2400" kern="1200">
          <a:solidFill>
            <a:schemeClr val="tx1">
              <a:lumMod val="75000"/>
              <a:lumOff val="25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kumimoji="1" sz="1600" kern="1200">
          <a:solidFill>
            <a:schemeClr val="tx1">
              <a:lumMod val="75000"/>
              <a:lumOff val="25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1">
              <a:lumMod val="75000"/>
              <a:lumOff val="25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kumimoji="1" sz="1600" kern="1200">
          <a:solidFill>
            <a:schemeClr val="tx1">
              <a:lumMod val="75000"/>
              <a:lumOff val="25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lumMod val="75000"/>
              <a:lumOff val="25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20" Type="http://schemas.openxmlformats.org/officeDocument/2006/relationships/image" Target="../media/image23.jpeg"/><Relationship Id="rId21" Type="http://schemas.openxmlformats.org/officeDocument/2006/relationships/image" Target="../media/image24.jpg"/><Relationship Id="rId22" Type="http://schemas.openxmlformats.org/officeDocument/2006/relationships/image" Target="../media/image25.jpeg"/><Relationship Id="rId23" Type="http://schemas.openxmlformats.org/officeDocument/2006/relationships/image" Target="../media/image26.jpeg"/><Relationship Id="rId24" Type="http://schemas.openxmlformats.org/officeDocument/2006/relationships/image" Target="../media/image27.jpeg"/><Relationship Id="rId25" Type="http://schemas.openxmlformats.org/officeDocument/2006/relationships/image" Target="../media/image28.jpeg"/><Relationship Id="rId26" Type="http://schemas.openxmlformats.org/officeDocument/2006/relationships/image" Target="../media/image29.jpeg"/><Relationship Id="rId27" Type="http://schemas.openxmlformats.org/officeDocument/2006/relationships/image" Target="../media/image30.jpeg"/><Relationship Id="rId28" Type="http://schemas.openxmlformats.org/officeDocument/2006/relationships/image" Target="../media/image31.jpeg"/><Relationship Id="rId29" Type="http://schemas.openxmlformats.org/officeDocument/2006/relationships/image" Target="../media/image32.jpeg"/><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jpeg"/><Relationship Id="rId30" Type="http://schemas.openxmlformats.org/officeDocument/2006/relationships/image" Target="../media/image33.jpeg"/><Relationship Id="rId31" Type="http://schemas.openxmlformats.org/officeDocument/2006/relationships/image" Target="../media/image34.jpeg"/><Relationship Id="rId32" Type="http://schemas.openxmlformats.org/officeDocument/2006/relationships/image" Target="../media/image35.jpeg"/><Relationship Id="rId9" Type="http://schemas.openxmlformats.org/officeDocument/2006/relationships/image" Target="../media/image12.jpeg"/><Relationship Id="rId6" Type="http://schemas.openxmlformats.org/officeDocument/2006/relationships/image" Target="../media/image9.jpeg"/><Relationship Id="rId7" Type="http://schemas.openxmlformats.org/officeDocument/2006/relationships/image" Target="../media/image10.jpeg"/><Relationship Id="rId8" Type="http://schemas.openxmlformats.org/officeDocument/2006/relationships/image" Target="../media/image11.jpeg"/><Relationship Id="rId33" Type="http://schemas.openxmlformats.org/officeDocument/2006/relationships/image" Target="../media/image36.jpeg"/><Relationship Id="rId34" Type="http://schemas.openxmlformats.org/officeDocument/2006/relationships/image" Target="../media/image37.jpeg"/><Relationship Id="rId35" Type="http://schemas.openxmlformats.org/officeDocument/2006/relationships/image" Target="../media/image38.jpeg"/><Relationship Id="rId36" Type="http://schemas.openxmlformats.org/officeDocument/2006/relationships/image" Target="../media/image39.jpeg"/><Relationship Id="rId10" Type="http://schemas.openxmlformats.org/officeDocument/2006/relationships/image" Target="../media/image13.jpeg"/><Relationship Id="rId11" Type="http://schemas.openxmlformats.org/officeDocument/2006/relationships/image" Target="../media/image14.jpeg"/><Relationship Id="rId12" Type="http://schemas.openxmlformats.org/officeDocument/2006/relationships/image" Target="../media/image15.jpeg"/><Relationship Id="rId13" Type="http://schemas.openxmlformats.org/officeDocument/2006/relationships/image" Target="../media/image16.jpeg"/><Relationship Id="rId14" Type="http://schemas.openxmlformats.org/officeDocument/2006/relationships/image" Target="../media/image17.jpeg"/><Relationship Id="rId15" Type="http://schemas.openxmlformats.org/officeDocument/2006/relationships/image" Target="../media/image18.jpeg"/><Relationship Id="rId16" Type="http://schemas.openxmlformats.org/officeDocument/2006/relationships/image" Target="../media/image19.jpeg"/><Relationship Id="rId17" Type="http://schemas.openxmlformats.org/officeDocument/2006/relationships/image" Target="../media/image20.jpeg"/><Relationship Id="rId18" Type="http://schemas.openxmlformats.org/officeDocument/2006/relationships/image" Target="../media/image21.jpeg"/><Relationship Id="rId19" Type="http://schemas.openxmlformats.org/officeDocument/2006/relationships/image" Target="../media/image22.jpeg"/><Relationship Id="rId37" Type="http://schemas.openxmlformats.org/officeDocument/2006/relationships/image" Target="../media/image4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5800" y="4431238"/>
            <a:ext cx="7772400" cy="2325283"/>
          </a:xfrm>
        </p:spPr>
        <p:txBody>
          <a:bodyPr/>
          <a:lstStyle/>
          <a:p>
            <a:pPr algn="l"/>
            <a:r>
              <a:rPr kumimoji="1" lang="en-US" altLang="ja-JP" dirty="0" smtClean="0">
                <a:solidFill>
                  <a:srgbClr val="404040"/>
                </a:solidFill>
              </a:rPr>
              <a:t>GCI </a:t>
            </a:r>
            <a:r>
              <a:rPr kumimoji="1" lang="ja-JP" altLang="en-US" dirty="0" smtClean="0">
                <a:solidFill>
                  <a:srgbClr val="404040"/>
                </a:solidFill>
              </a:rPr>
              <a:t>基本編</a:t>
            </a:r>
            <a:endParaRPr lang="en-US" altLang="ja-JP" dirty="0">
              <a:solidFill>
                <a:srgbClr val="404040"/>
              </a:solidFill>
            </a:endParaRPr>
          </a:p>
          <a:p>
            <a:pPr algn="l"/>
            <a:r>
              <a:rPr lang="ja-JP" altLang="en-US" dirty="0" smtClean="0">
                <a:solidFill>
                  <a:srgbClr val="404040"/>
                </a:solidFill>
              </a:rPr>
              <a:t>教師あり学習</a:t>
            </a:r>
            <a:endParaRPr kumimoji="1" lang="en-US" altLang="ja-JP" dirty="0" smtClean="0">
              <a:solidFill>
                <a:srgbClr val="404040"/>
              </a:solidFill>
            </a:endParaRPr>
          </a:p>
          <a:p>
            <a:pPr algn="l"/>
            <a:endParaRPr kumimoji="1" lang="en-US" altLang="ja-JP" dirty="0" smtClean="0">
              <a:solidFill>
                <a:srgbClr val="404040"/>
              </a:solidFill>
            </a:endParaRPr>
          </a:p>
          <a:p>
            <a:pPr algn="l"/>
            <a:r>
              <a:rPr lang="ja-JP" altLang="en-US" dirty="0" smtClean="0">
                <a:solidFill>
                  <a:srgbClr val="404040"/>
                </a:solidFill>
              </a:rPr>
              <a:t>工学系研究科</a:t>
            </a:r>
            <a:r>
              <a:rPr lang="en-US" altLang="ja-JP" dirty="0" smtClean="0">
                <a:solidFill>
                  <a:srgbClr val="404040"/>
                </a:solidFill>
              </a:rPr>
              <a:t> </a:t>
            </a:r>
            <a:r>
              <a:rPr lang="en-US" altLang="ja-JP" dirty="0" smtClean="0">
                <a:solidFill>
                  <a:srgbClr val="404040"/>
                </a:solidFill>
                <a:latin typeface="+mn-ea"/>
              </a:rPr>
              <a:t>37-146036</a:t>
            </a:r>
            <a:r>
              <a:rPr lang="en-US" altLang="ja-JP" dirty="0" smtClean="0">
                <a:solidFill>
                  <a:srgbClr val="404040"/>
                </a:solidFill>
              </a:rPr>
              <a:t> </a:t>
            </a:r>
            <a:r>
              <a:rPr lang="ja-JP" altLang="en-US" dirty="0" smtClean="0">
                <a:solidFill>
                  <a:srgbClr val="404040"/>
                </a:solidFill>
              </a:rPr>
              <a:t>永良慶太</a:t>
            </a:r>
            <a:endParaRPr kumimoji="1" lang="ja-JP" altLang="en-US" dirty="0">
              <a:solidFill>
                <a:srgbClr val="404040"/>
              </a:solidFill>
            </a:endParaRPr>
          </a:p>
        </p:txBody>
      </p:sp>
      <p:sp>
        <p:nvSpPr>
          <p:cNvPr id="4" name="タイトル 1"/>
          <p:cNvSpPr txBox="1">
            <a:spLocks/>
          </p:cNvSpPr>
          <p:nvPr/>
        </p:nvSpPr>
        <p:spPr>
          <a:xfrm>
            <a:off x="1780682" y="333170"/>
            <a:ext cx="5132555" cy="3659054"/>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kumimoji="1"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ja-JP" altLang="en-US" sz="6600" dirty="0" smtClean="0"/>
              <a:t>節末課題</a:t>
            </a:r>
            <a:endParaRPr lang="ja-JP" altLang="en-US" sz="6600" dirty="0"/>
          </a:p>
        </p:txBody>
      </p:sp>
    </p:spTree>
    <p:extLst>
      <p:ext uri="{BB962C8B-B14F-4D97-AF65-F5344CB8AC3E}">
        <p14:creationId xmlns:p14="http://schemas.microsoft.com/office/powerpoint/2010/main" val="28802081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課題１</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マージン最大化</a:t>
            </a:r>
            <a:endParaRPr kumimoji="1" lang="en-US" altLang="ja-JP" sz="3200" dirty="0" smtClean="0"/>
          </a:p>
          <a:p>
            <a:pPr lvl="1"/>
            <a:r>
              <a:rPr lang="ja-JP" altLang="en-US" sz="2000" dirty="0" smtClean="0"/>
              <a:t>最適な識別境界を決定する際の戦略。</a:t>
            </a:r>
            <a:endParaRPr lang="en-US" altLang="ja-JP" sz="2000" dirty="0" smtClean="0"/>
          </a:p>
          <a:p>
            <a:pPr lvl="1"/>
            <a:r>
              <a:rPr lang="ja-JP" altLang="en-US" sz="2000" dirty="0" smtClean="0"/>
              <a:t>サポートベクターからのユークリッド距離が最大になるように識別境界をひく。</a:t>
            </a:r>
            <a:endParaRPr lang="en-US" altLang="ja-JP" sz="2000" dirty="0"/>
          </a:p>
          <a:p>
            <a:r>
              <a:rPr kumimoji="1" lang="ja-JP" altLang="en-US" sz="3200" dirty="0" smtClean="0"/>
              <a:t>ソフトマージン</a:t>
            </a:r>
            <a:r>
              <a:rPr kumimoji="1" lang="en-US" altLang="ja-JP" sz="3200" dirty="0" smtClean="0"/>
              <a:t>SVM</a:t>
            </a:r>
          </a:p>
          <a:p>
            <a:pPr lvl="1"/>
            <a:r>
              <a:rPr lang="ja-JP" altLang="en-US" sz="2000" dirty="0" smtClean="0"/>
              <a:t>データ間に重なりがあり、線形分離不可能なデータに対しても適用できるようにした</a:t>
            </a:r>
            <a:r>
              <a:rPr lang="en-US" altLang="ja-JP" sz="2000" dirty="0" smtClean="0"/>
              <a:t>SVM</a:t>
            </a:r>
            <a:r>
              <a:rPr lang="ja-JP" altLang="en-US" sz="2000" dirty="0" smtClean="0"/>
              <a:t>。</a:t>
            </a:r>
            <a:endParaRPr lang="en-US" altLang="ja-JP" dirty="0"/>
          </a:p>
          <a:p>
            <a:r>
              <a:rPr kumimoji="1" lang="ja-JP" altLang="en-US" sz="3200" dirty="0" smtClean="0"/>
              <a:t>カーネルトリック</a:t>
            </a:r>
            <a:endParaRPr kumimoji="1" lang="en-US" altLang="ja-JP" sz="3200" dirty="0" smtClean="0"/>
          </a:p>
          <a:p>
            <a:pPr lvl="1"/>
            <a:r>
              <a:rPr lang="ja-JP" altLang="en-US" sz="2000" dirty="0" smtClean="0"/>
              <a:t>元の特徴ベクトルを非線形の写像によって変換し、その特徴空間において線形識別をする際、特徴空間での特徴ベクトルをそのまま計算するかわりに、カーネルを用いることで元の特徴ベクトルのみを用いて計算する手法。</a:t>
            </a:r>
            <a:endParaRPr kumimoji="1" lang="ja-JP" altLang="en-US" dirty="0"/>
          </a:p>
        </p:txBody>
      </p:sp>
    </p:spTree>
    <p:extLst>
      <p:ext uri="{BB962C8B-B14F-4D97-AF65-F5344CB8AC3E}">
        <p14:creationId xmlns:p14="http://schemas.microsoft.com/office/powerpoint/2010/main" val="243077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r>
              <a:rPr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SVM</a:t>
            </a:r>
            <a:r>
              <a:rPr kumimoji="1" lang="ja-JP" altLang="en-US" dirty="0" smtClean="0"/>
              <a:t>を用いて画像分類を試みた。</a:t>
            </a:r>
            <a:endParaRPr kumimoji="1" lang="en-US" altLang="ja-JP" dirty="0" smtClean="0"/>
          </a:p>
          <a:p>
            <a:r>
              <a:rPr lang="ja-JP" altLang="en-US" dirty="0" smtClean="0"/>
              <a:t>「自然」と「都市」の２種類の画像群を用意し、</a:t>
            </a:r>
            <a:r>
              <a:rPr lang="en-US" altLang="ja-JP" dirty="0" smtClean="0"/>
              <a:t/>
            </a:r>
            <a:br>
              <a:rPr lang="en-US" altLang="ja-JP" dirty="0" smtClean="0"/>
            </a:br>
            <a:r>
              <a:rPr lang="en-US" altLang="ja-JP" dirty="0" smtClean="0"/>
              <a:t>(R,G,B)</a:t>
            </a:r>
            <a:r>
              <a:rPr lang="ja-JP" altLang="en-US" dirty="0" smtClean="0"/>
              <a:t>チャンネルのうち</a:t>
            </a:r>
            <a:r>
              <a:rPr lang="en-US" altLang="ja-JP" dirty="0" smtClean="0"/>
              <a:t>G</a:t>
            </a:r>
            <a:r>
              <a:rPr lang="ja-JP" altLang="en-US" dirty="0" smtClean="0"/>
              <a:t>チャンネルについてのヒストグラムを作成してこれを特徴ベクトルとした。</a:t>
            </a:r>
            <a:endParaRPr kumimoji="1" lang="ja-JP" altLang="en-US" dirty="0"/>
          </a:p>
        </p:txBody>
      </p:sp>
      <p:pic>
        <p:nvPicPr>
          <p:cNvPr id="4" name="図 3" descr="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95" y="3138608"/>
            <a:ext cx="2050209" cy="1575244"/>
          </a:xfrm>
          <a:prstGeom prst="rect">
            <a:avLst/>
          </a:prstGeom>
        </p:spPr>
      </p:pic>
      <p:pic>
        <p:nvPicPr>
          <p:cNvPr id="5" name="図 4" descr="スクリーンショット 2014-06-25 22.42.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42" y="3138608"/>
            <a:ext cx="6132552" cy="151629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95" y="4885046"/>
            <a:ext cx="2050209" cy="1537656"/>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7372" y="4885046"/>
            <a:ext cx="6054092" cy="1516290"/>
          </a:xfrm>
          <a:prstGeom prst="rect">
            <a:avLst/>
          </a:prstGeom>
        </p:spPr>
      </p:pic>
      <p:sp>
        <p:nvSpPr>
          <p:cNvPr id="8" name="右矢印 7"/>
          <p:cNvSpPr/>
          <p:nvPr/>
        </p:nvSpPr>
        <p:spPr>
          <a:xfrm>
            <a:off x="2487718" y="3823458"/>
            <a:ext cx="549917" cy="314257"/>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9" name="右矢印 8"/>
          <p:cNvSpPr/>
          <p:nvPr/>
        </p:nvSpPr>
        <p:spPr>
          <a:xfrm>
            <a:off x="2487718" y="5494766"/>
            <a:ext cx="549917" cy="314257"/>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99560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0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716" y="939891"/>
            <a:ext cx="992190" cy="762333"/>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6306" y="948986"/>
            <a:ext cx="992190" cy="744142"/>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0896" y="986193"/>
            <a:ext cx="992190" cy="669728"/>
          </a:xfrm>
          <a:prstGeom prst="rect">
            <a:avLst/>
          </a:prstGeom>
        </p:spPr>
      </p:pic>
      <p:pic>
        <p:nvPicPr>
          <p:cNvPr id="7" name="図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00439" y="974742"/>
            <a:ext cx="992190" cy="692631"/>
          </a:xfrm>
          <a:prstGeom prst="rect">
            <a:avLst/>
          </a:prstGeom>
        </p:spPr>
      </p:pic>
      <p:pic>
        <p:nvPicPr>
          <p:cNvPr id="8" name="図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45029" y="974742"/>
            <a:ext cx="992190" cy="692631"/>
          </a:xfrm>
          <a:prstGeom prst="rect">
            <a:avLst/>
          </a:prstGeom>
        </p:spPr>
      </p:pic>
      <p:pic>
        <p:nvPicPr>
          <p:cNvPr id="9" name="図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9619" y="962877"/>
            <a:ext cx="992190" cy="716361"/>
          </a:xfrm>
          <a:prstGeom prst="rect">
            <a:avLst/>
          </a:prstGeom>
        </p:spPr>
      </p:pic>
      <p:pic>
        <p:nvPicPr>
          <p:cNvPr id="15" name="図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1716" y="1785537"/>
            <a:ext cx="992190" cy="743379"/>
          </a:xfrm>
          <a:prstGeom prst="rect">
            <a:avLst/>
          </a:prstGeom>
        </p:spPr>
      </p:pic>
      <p:pic>
        <p:nvPicPr>
          <p:cNvPr id="16" name="図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36306" y="1785155"/>
            <a:ext cx="992190" cy="744142"/>
          </a:xfrm>
          <a:prstGeom prst="rect">
            <a:avLst/>
          </a:prstGeom>
        </p:spPr>
      </p:pic>
      <p:pic>
        <p:nvPicPr>
          <p:cNvPr id="17" name="図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80896" y="1873744"/>
            <a:ext cx="992190" cy="566965"/>
          </a:xfrm>
          <a:prstGeom prst="rect">
            <a:avLst/>
          </a:prstGeom>
        </p:spPr>
      </p:pic>
      <p:pic>
        <p:nvPicPr>
          <p:cNvPr id="18" name="図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13574" y="1776060"/>
            <a:ext cx="965919" cy="762333"/>
          </a:xfrm>
          <a:prstGeom prst="rect">
            <a:avLst/>
          </a:prstGeom>
        </p:spPr>
      </p:pic>
      <p:pic>
        <p:nvPicPr>
          <p:cNvPr id="19" name="図 1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45029" y="1785155"/>
            <a:ext cx="992190" cy="744142"/>
          </a:xfrm>
          <a:prstGeom prst="rect">
            <a:avLst/>
          </a:prstGeom>
        </p:spPr>
      </p:pic>
      <p:pic>
        <p:nvPicPr>
          <p:cNvPr id="20" name="図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89619" y="1785155"/>
            <a:ext cx="992190" cy="744142"/>
          </a:xfrm>
          <a:prstGeom prst="rect">
            <a:avLst/>
          </a:prstGeom>
        </p:spPr>
      </p:pic>
      <p:pic>
        <p:nvPicPr>
          <p:cNvPr id="21" name="図 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91716" y="2621324"/>
            <a:ext cx="992190" cy="744142"/>
          </a:xfrm>
          <a:prstGeom prst="rect">
            <a:avLst/>
          </a:prstGeom>
        </p:spPr>
      </p:pic>
      <p:pic>
        <p:nvPicPr>
          <p:cNvPr id="22" name="図 2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136306" y="2621324"/>
            <a:ext cx="992190" cy="744142"/>
          </a:xfrm>
          <a:prstGeom prst="rect">
            <a:avLst/>
          </a:prstGeom>
        </p:spPr>
      </p:pic>
      <p:pic>
        <p:nvPicPr>
          <p:cNvPr id="23" name="図 2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280896" y="2621324"/>
            <a:ext cx="992190" cy="744142"/>
          </a:xfrm>
          <a:prstGeom prst="rect">
            <a:avLst/>
          </a:prstGeom>
        </p:spPr>
      </p:pic>
      <p:pic>
        <p:nvPicPr>
          <p:cNvPr id="24" name="図 2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700439" y="2621324"/>
            <a:ext cx="992190" cy="744142"/>
          </a:xfrm>
          <a:prstGeom prst="rect">
            <a:avLst/>
          </a:prstGeom>
        </p:spPr>
      </p:pic>
      <p:pic>
        <p:nvPicPr>
          <p:cNvPr id="25" name="図 2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845029" y="2685274"/>
            <a:ext cx="992190" cy="616243"/>
          </a:xfrm>
          <a:prstGeom prst="rect">
            <a:avLst/>
          </a:prstGeom>
        </p:spPr>
      </p:pic>
      <p:pic>
        <p:nvPicPr>
          <p:cNvPr id="26" name="図 2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989619" y="2639928"/>
            <a:ext cx="992190" cy="706935"/>
          </a:xfrm>
          <a:prstGeom prst="rect">
            <a:avLst/>
          </a:prstGeom>
        </p:spPr>
      </p:pic>
      <p:pic>
        <p:nvPicPr>
          <p:cNvPr id="27" name="図 2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1716" y="3457493"/>
            <a:ext cx="992190" cy="744142"/>
          </a:xfrm>
          <a:prstGeom prst="rect">
            <a:avLst/>
          </a:prstGeom>
        </p:spPr>
      </p:pic>
      <p:pic>
        <p:nvPicPr>
          <p:cNvPr id="28" name="図 2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136306" y="3499568"/>
            <a:ext cx="992190" cy="659993"/>
          </a:xfrm>
          <a:prstGeom prst="rect">
            <a:avLst/>
          </a:prstGeom>
        </p:spPr>
      </p:pic>
      <p:pic>
        <p:nvPicPr>
          <p:cNvPr id="29" name="図 2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00533" y="3448398"/>
            <a:ext cx="952916" cy="762333"/>
          </a:xfrm>
          <a:prstGeom prst="rect">
            <a:avLst/>
          </a:prstGeom>
        </p:spPr>
      </p:pic>
      <p:pic>
        <p:nvPicPr>
          <p:cNvPr id="30" name="図 2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4713790" y="3448398"/>
            <a:ext cx="965487" cy="762333"/>
          </a:xfrm>
          <a:prstGeom prst="rect">
            <a:avLst/>
          </a:prstGeom>
        </p:spPr>
      </p:pic>
      <p:pic>
        <p:nvPicPr>
          <p:cNvPr id="31" name="図 3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845029" y="3457493"/>
            <a:ext cx="992190" cy="744142"/>
          </a:xfrm>
          <a:prstGeom prst="rect">
            <a:avLst/>
          </a:prstGeom>
        </p:spPr>
      </p:pic>
      <p:pic>
        <p:nvPicPr>
          <p:cNvPr id="32" name="図 31"/>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989619" y="3500157"/>
            <a:ext cx="992190" cy="658814"/>
          </a:xfrm>
          <a:prstGeom prst="rect">
            <a:avLst/>
          </a:prstGeom>
        </p:spPr>
      </p:pic>
      <p:pic>
        <p:nvPicPr>
          <p:cNvPr id="39" name="図 38"/>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991716" y="5129831"/>
            <a:ext cx="992190" cy="744142"/>
          </a:xfrm>
          <a:prstGeom prst="rect">
            <a:avLst/>
          </a:prstGeom>
        </p:spPr>
      </p:pic>
      <p:pic>
        <p:nvPicPr>
          <p:cNvPr id="40" name="図 39"/>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2136306" y="5230042"/>
            <a:ext cx="992190" cy="543720"/>
          </a:xfrm>
          <a:prstGeom prst="rect">
            <a:avLst/>
          </a:prstGeom>
        </p:spPr>
      </p:pic>
      <p:pic>
        <p:nvPicPr>
          <p:cNvPr id="41" name="図 40"/>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3280896" y="5169850"/>
            <a:ext cx="992190" cy="664105"/>
          </a:xfrm>
          <a:prstGeom prst="rect">
            <a:avLst/>
          </a:prstGeom>
        </p:spPr>
      </p:pic>
      <p:pic>
        <p:nvPicPr>
          <p:cNvPr id="42" name="図 41"/>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4700439" y="5129831"/>
            <a:ext cx="992190" cy="744142"/>
          </a:xfrm>
          <a:prstGeom prst="rect">
            <a:avLst/>
          </a:prstGeom>
        </p:spPr>
      </p:pic>
      <p:pic>
        <p:nvPicPr>
          <p:cNvPr id="43" name="図 42"/>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5845029" y="5227142"/>
            <a:ext cx="992190" cy="549520"/>
          </a:xfrm>
          <a:prstGeom prst="rect">
            <a:avLst/>
          </a:prstGeom>
        </p:spPr>
      </p:pic>
      <p:pic>
        <p:nvPicPr>
          <p:cNvPr id="44" name="図 43"/>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6989619" y="5254710"/>
            <a:ext cx="992190" cy="494384"/>
          </a:xfrm>
          <a:prstGeom prst="rect">
            <a:avLst/>
          </a:prstGeom>
        </p:spPr>
      </p:pic>
      <p:pic>
        <p:nvPicPr>
          <p:cNvPr id="45" name="図 44"/>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991716" y="6006998"/>
            <a:ext cx="992190" cy="662147"/>
          </a:xfrm>
          <a:prstGeom prst="rect">
            <a:avLst/>
          </a:prstGeom>
        </p:spPr>
      </p:pic>
      <p:pic>
        <p:nvPicPr>
          <p:cNvPr id="46" name="図 45"/>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136306" y="5988147"/>
            <a:ext cx="992190" cy="699848"/>
          </a:xfrm>
          <a:prstGeom prst="rect">
            <a:avLst/>
          </a:prstGeom>
        </p:spPr>
      </p:pic>
      <p:pic>
        <p:nvPicPr>
          <p:cNvPr id="47" name="図 46"/>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3280896" y="5966000"/>
            <a:ext cx="992190" cy="744142"/>
          </a:xfrm>
          <a:prstGeom prst="rect">
            <a:avLst/>
          </a:prstGeom>
        </p:spPr>
      </p:pic>
      <p:pic>
        <p:nvPicPr>
          <p:cNvPr id="48" name="図 47"/>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4700439" y="5973594"/>
            <a:ext cx="992190" cy="728955"/>
          </a:xfrm>
          <a:prstGeom prst="rect">
            <a:avLst/>
          </a:prstGeom>
        </p:spPr>
      </p:pic>
      <p:pic>
        <p:nvPicPr>
          <p:cNvPr id="49" name="図 48"/>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5845029" y="6005666"/>
            <a:ext cx="992190" cy="664810"/>
          </a:xfrm>
          <a:prstGeom prst="rect">
            <a:avLst/>
          </a:prstGeom>
        </p:spPr>
      </p:pic>
      <p:pic>
        <p:nvPicPr>
          <p:cNvPr id="50" name="図 49"/>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6989619" y="6008633"/>
            <a:ext cx="992190" cy="658876"/>
          </a:xfrm>
          <a:prstGeom prst="rect">
            <a:avLst/>
          </a:prstGeom>
        </p:spPr>
      </p:pic>
      <p:sp>
        <p:nvSpPr>
          <p:cNvPr id="51" name="テキスト ボックス 50"/>
          <p:cNvSpPr txBox="1"/>
          <p:nvPr/>
        </p:nvSpPr>
        <p:spPr>
          <a:xfrm>
            <a:off x="2225685" y="314257"/>
            <a:ext cx="902811" cy="523220"/>
          </a:xfrm>
          <a:prstGeom prst="rect">
            <a:avLst/>
          </a:prstGeom>
          <a:noFill/>
        </p:spPr>
        <p:txBody>
          <a:bodyPr wrap="none" rtlCol="0">
            <a:spAutoFit/>
          </a:bodyPr>
          <a:lstStyle/>
          <a:p>
            <a:r>
              <a:rPr kumimoji="1" lang="ja-JP" altLang="en-US" sz="2800" dirty="0" smtClean="0">
                <a:latin typeface="+mj-ea"/>
                <a:ea typeface="+mj-ea"/>
              </a:rPr>
              <a:t>自然</a:t>
            </a:r>
            <a:endParaRPr kumimoji="1" lang="ja-JP" altLang="en-US" sz="2800" dirty="0">
              <a:latin typeface="+mj-ea"/>
              <a:ea typeface="+mj-ea"/>
            </a:endParaRPr>
          </a:p>
        </p:txBody>
      </p:sp>
      <p:sp>
        <p:nvSpPr>
          <p:cNvPr id="52" name="テキスト ボックス 51"/>
          <p:cNvSpPr txBox="1"/>
          <p:nvPr/>
        </p:nvSpPr>
        <p:spPr>
          <a:xfrm>
            <a:off x="5894337" y="314257"/>
            <a:ext cx="902811" cy="523220"/>
          </a:xfrm>
          <a:prstGeom prst="rect">
            <a:avLst/>
          </a:prstGeom>
          <a:noFill/>
        </p:spPr>
        <p:txBody>
          <a:bodyPr wrap="none" rtlCol="0">
            <a:spAutoFit/>
          </a:bodyPr>
          <a:lstStyle/>
          <a:p>
            <a:r>
              <a:rPr kumimoji="1" lang="ja-JP" altLang="en-US" sz="2800" dirty="0" smtClean="0">
                <a:latin typeface="+mj-ea"/>
                <a:ea typeface="+mj-ea"/>
              </a:rPr>
              <a:t>都市</a:t>
            </a:r>
            <a:endParaRPr kumimoji="1" lang="ja-JP" altLang="en-US" sz="2800" dirty="0">
              <a:latin typeface="+mj-ea"/>
              <a:ea typeface="+mj-ea"/>
            </a:endParaRPr>
          </a:p>
        </p:txBody>
      </p:sp>
      <p:sp>
        <p:nvSpPr>
          <p:cNvPr id="53" name="テキスト ボックス 52"/>
          <p:cNvSpPr txBox="1"/>
          <p:nvPr/>
        </p:nvSpPr>
        <p:spPr>
          <a:xfrm>
            <a:off x="249551" y="1679238"/>
            <a:ext cx="615553" cy="1887696"/>
          </a:xfrm>
          <a:prstGeom prst="rect">
            <a:avLst/>
          </a:prstGeom>
          <a:noFill/>
        </p:spPr>
        <p:txBody>
          <a:bodyPr vert="eaVert" wrap="none" rtlCol="0">
            <a:spAutoFit/>
          </a:bodyPr>
          <a:lstStyle/>
          <a:p>
            <a:r>
              <a:rPr kumimoji="1" lang="ja-JP" altLang="en-US" sz="2800" dirty="0" smtClean="0">
                <a:latin typeface="+mj-ea"/>
                <a:ea typeface="+mj-ea"/>
              </a:rPr>
              <a:t>訓練データ</a:t>
            </a:r>
            <a:endParaRPr kumimoji="1" lang="ja-JP" altLang="en-US" sz="2800" dirty="0">
              <a:latin typeface="+mj-ea"/>
              <a:ea typeface="+mj-ea"/>
            </a:endParaRPr>
          </a:p>
        </p:txBody>
      </p:sp>
      <p:sp>
        <p:nvSpPr>
          <p:cNvPr id="54" name="テキスト ボックス 53"/>
          <p:cNvSpPr txBox="1"/>
          <p:nvPr/>
        </p:nvSpPr>
        <p:spPr>
          <a:xfrm>
            <a:off x="249551" y="4610292"/>
            <a:ext cx="615553" cy="2246769"/>
          </a:xfrm>
          <a:prstGeom prst="rect">
            <a:avLst/>
          </a:prstGeom>
          <a:noFill/>
        </p:spPr>
        <p:txBody>
          <a:bodyPr vert="eaVert" wrap="none" rtlCol="0">
            <a:spAutoFit/>
          </a:bodyPr>
          <a:lstStyle/>
          <a:p>
            <a:r>
              <a:rPr kumimoji="1" lang="ja-JP" altLang="en-US" sz="2800" dirty="0" smtClean="0">
                <a:latin typeface="+mj-ea"/>
                <a:ea typeface="+mj-ea"/>
              </a:rPr>
              <a:t>テストデータ</a:t>
            </a:r>
            <a:endParaRPr kumimoji="1" lang="ja-JP" altLang="en-US" sz="2800" dirty="0">
              <a:latin typeface="+mj-ea"/>
              <a:ea typeface="+mj-ea"/>
            </a:endParaRPr>
          </a:p>
        </p:txBody>
      </p:sp>
    </p:spTree>
    <p:extLst>
      <p:ext uri="{BB962C8B-B14F-4D97-AF65-F5344CB8AC3E}">
        <p14:creationId xmlns:p14="http://schemas.microsoft.com/office/powerpoint/2010/main" val="90242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分類結果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まずはそのまま実行</a:t>
            </a:r>
            <a:endParaRPr kumimoji="1" lang="en-US" altLang="ja-JP" dirty="0" smtClean="0"/>
          </a:p>
          <a:p>
            <a:endParaRPr lang="en-US" altLang="ja-JP" dirty="0"/>
          </a:p>
          <a:p>
            <a:endParaRPr kumimoji="1" lang="en-US" altLang="ja-JP" dirty="0" smtClean="0"/>
          </a:p>
          <a:p>
            <a:endParaRPr lang="en-US" altLang="ja-JP" dirty="0"/>
          </a:p>
          <a:p>
            <a:r>
              <a:rPr kumimoji="1" lang="en-US" altLang="ja-JP" dirty="0" smtClean="0"/>
              <a:t>RBF</a:t>
            </a:r>
            <a:r>
              <a:rPr kumimoji="1" lang="ja-JP" altLang="en-US" dirty="0" smtClean="0"/>
              <a:t>カーネルを使用</a:t>
            </a:r>
            <a:endParaRPr kumimoji="1" lang="ja-JP" altLang="en-US" dirty="0"/>
          </a:p>
        </p:txBody>
      </p:sp>
      <p:sp>
        <p:nvSpPr>
          <p:cNvPr id="4" name="テキスト ボックス 3"/>
          <p:cNvSpPr txBox="1"/>
          <p:nvPr/>
        </p:nvSpPr>
        <p:spPr>
          <a:xfrm>
            <a:off x="157119" y="1937917"/>
            <a:ext cx="3011687" cy="646331"/>
          </a:xfrm>
          <a:prstGeom prst="rect">
            <a:avLst/>
          </a:prstGeom>
          <a:noFill/>
        </p:spPr>
        <p:txBody>
          <a:bodyPr wrap="none" rtlCol="0">
            <a:spAutoFit/>
          </a:bodyPr>
          <a:lstStyle/>
          <a:p>
            <a:r>
              <a:rPr kumimoji="1" lang="ja-JP" altLang="en-US" dirty="0">
                <a:latin typeface="Consolas"/>
                <a:cs typeface="Consolas"/>
              </a:rPr>
              <a:t>	</a:t>
            </a:r>
            <a:r>
              <a:rPr kumimoji="1" lang="en-US" altLang="ja-JP" dirty="0" err="1">
                <a:latin typeface="Consolas"/>
                <a:cs typeface="Consolas"/>
              </a:rPr>
              <a:t>clf</a:t>
            </a:r>
            <a:r>
              <a:rPr kumimoji="1" lang="en-US" altLang="ja-JP" dirty="0">
                <a:latin typeface="Consolas"/>
                <a:cs typeface="Consolas"/>
              </a:rPr>
              <a:t> = </a:t>
            </a:r>
            <a:r>
              <a:rPr kumimoji="1" lang="en-US" altLang="ja-JP" dirty="0" err="1">
                <a:latin typeface="Consolas"/>
                <a:cs typeface="Consolas"/>
              </a:rPr>
              <a:t>svm.SVC</a:t>
            </a:r>
            <a:r>
              <a:rPr kumimoji="1" lang="en-US" altLang="ja-JP" dirty="0">
                <a:latin typeface="Consolas"/>
                <a:cs typeface="Consolas"/>
              </a:rPr>
              <a:t>(</a:t>
            </a:r>
            <a:r>
              <a:rPr kumimoji="1" lang="en-US" altLang="ja-JP" dirty="0" smtClean="0">
                <a:latin typeface="Consolas"/>
                <a:cs typeface="Consolas"/>
              </a:rPr>
              <a:t>)</a:t>
            </a:r>
          </a:p>
          <a:p>
            <a:r>
              <a:rPr kumimoji="1" lang="en-US" altLang="ja-JP" dirty="0" smtClean="0">
                <a:latin typeface="Consolas"/>
                <a:cs typeface="Consolas"/>
              </a:rPr>
              <a:t> </a:t>
            </a:r>
            <a:r>
              <a:rPr kumimoji="1" lang="en-US" altLang="ja-JP" dirty="0">
                <a:latin typeface="Consolas"/>
                <a:cs typeface="Consolas"/>
              </a:rPr>
              <a:t>	</a:t>
            </a:r>
            <a:r>
              <a:rPr kumimoji="1" lang="en-US" altLang="ja-JP" dirty="0" err="1">
                <a:latin typeface="Consolas"/>
                <a:cs typeface="Consolas"/>
              </a:rPr>
              <a:t>clf.fit</a:t>
            </a:r>
            <a:r>
              <a:rPr kumimoji="1" lang="en-US" altLang="ja-JP" dirty="0">
                <a:latin typeface="Consolas"/>
                <a:cs typeface="Consolas"/>
              </a:rPr>
              <a:t>(X, y) </a:t>
            </a:r>
            <a:endParaRPr kumimoji="1" lang="ja-JP" altLang="en-US" dirty="0">
              <a:latin typeface="Consolas"/>
              <a:cs typeface="Consolas"/>
            </a:endParaRPr>
          </a:p>
        </p:txBody>
      </p:sp>
      <p:sp>
        <p:nvSpPr>
          <p:cNvPr id="5" name="右矢印 4"/>
          <p:cNvSpPr/>
          <p:nvPr/>
        </p:nvSpPr>
        <p:spPr>
          <a:xfrm>
            <a:off x="5302767" y="2109489"/>
            <a:ext cx="759408" cy="44992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6284760" y="2061028"/>
            <a:ext cx="2005802" cy="523220"/>
          </a:xfrm>
          <a:prstGeom prst="rect">
            <a:avLst/>
          </a:prstGeom>
          <a:solidFill>
            <a:schemeClr val="bg1"/>
          </a:solidFill>
          <a:ln>
            <a:solidFill>
              <a:schemeClr val="tx1"/>
            </a:solidFill>
          </a:ln>
        </p:spPr>
        <p:txBody>
          <a:bodyPr wrap="none" rtlCol="0">
            <a:spAutoFit/>
          </a:bodyPr>
          <a:lstStyle/>
          <a:p>
            <a:r>
              <a:rPr kumimoji="1" lang="en-US" altLang="ja-JP" sz="2800" dirty="0" smtClean="0"/>
              <a:t>F</a:t>
            </a:r>
            <a:r>
              <a:rPr kumimoji="1" lang="ja-JP" altLang="en-US" sz="2800" dirty="0" smtClean="0"/>
              <a:t>値</a:t>
            </a:r>
            <a:r>
              <a:rPr kumimoji="1" lang="en-US" altLang="ja-JP" sz="2800" dirty="0" smtClean="0"/>
              <a:t> </a:t>
            </a:r>
            <a:r>
              <a:rPr kumimoji="1" lang="ja-JP" altLang="en-US" sz="2800" dirty="0" smtClean="0"/>
              <a:t>＝</a:t>
            </a:r>
            <a:r>
              <a:rPr kumimoji="1" lang="en-US" altLang="ja-JP" sz="2800" dirty="0" smtClean="0"/>
              <a:t> 0.63</a:t>
            </a:r>
            <a:endParaRPr kumimoji="1" lang="ja-JP" altLang="en-US" sz="2800" dirty="0"/>
          </a:p>
        </p:txBody>
      </p:sp>
      <p:sp>
        <p:nvSpPr>
          <p:cNvPr id="7" name="テキスト ボックス 6"/>
          <p:cNvSpPr txBox="1"/>
          <p:nvPr/>
        </p:nvSpPr>
        <p:spPr>
          <a:xfrm>
            <a:off x="309519" y="3805635"/>
            <a:ext cx="4534640" cy="646331"/>
          </a:xfrm>
          <a:prstGeom prst="rect">
            <a:avLst/>
          </a:prstGeom>
          <a:noFill/>
        </p:spPr>
        <p:txBody>
          <a:bodyPr wrap="none" rtlCol="0">
            <a:spAutoFit/>
          </a:bodyPr>
          <a:lstStyle/>
          <a:p>
            <a:r>
              <a:rPr kumimoji="1" lang="ja-JP" altLang="en-US" dirty="0">
                <a:latin typeface="Consolas"/>
                <a:cs typeface="Consolas"/>
              </a:rPr>
              <a:t>	</a:t>
            </a:r>
            <a:r>
              <a:rPr kumimoji="1" lang="en-US" altLang="ja-JP" dirty="0" err="1">
                <a:latin typeface="Consolas"/>
                <a:cs typeface="Consolas"/>
              </a:rPr>
              <a:t>clf</a:t>
            </a:r>
            <a:r>
              <a:rPr kumimoji="1" lang="en-US" altLang="ja-JP" dirty="0">
                <a:latin typeface="Consolas"/>
                <a:cs typeface="Consolas"/>
              </a:rPr>
              <a:t> = </a:t>
            </a:r>
            <a:r>
              <a:rPr kumimoji="1" lang="en-US" altLang="ja-JP" dirty="0" err="1">
                <a:latin typeface="Consolas"/>
                <a:cs typeface="Consolas"/>
              </a:rPr>
              <a:t>svm.SVC</a:t>
            </a:r>
            <a:r>
              <a:rPr kumimoji="1" lang="en-US" altLang="ja-JP" dirty="0">
                <a:latin typeface="Consolas"/>
                <a:cs typeface="Consolas"/>
              </a:rPr>
              <a:t>(kernel='</a:t>
            </a:r>
            <a:r>
              <a:rPr kumimoji="1" lang="en-US" altLang="ja-JP" dirty="0" err="1">
                <a:latin typeface="Consolas"/>
                <a:cs typeface="Consolas"/>
              </a:rPr>
              <a:t>rbf</a:t>
            </a:r>
            <a:r>
              <a:rPr kumimoji="1" lang="en-US" altLang="ja-JP" dirty="0">
                <a:latin typeface="Consolas"/>
                <a:cs typeface="Consolas"/>
              </a:rPr>
              <a:t>')</a:t>
            </a:r>
            <a:endParaRPr kumimoji="1" lang="en-US" altLang="ja-JP" dirty="0" smtClean="0">
              <a:latin typeface="Consolas"/>
              <a:cs typeface="Consolas"/>
            </a:endParaRPr>
          </a:p>
          <a:p>
            <a:r>
              <a:rPr kumimoji="1" lang="en-US" altLang="ja-JP" dirty="0" smtClean="0">
                <a:latin typeface="Consolas"/>
                <a:cs typeface="Consolas"/>
              </a:rPr>
              <a:t> </a:t>
            </a:r>
            <a:r>
              <a:rPr kumimoji="1" lang="en-US" altLang="ja-JP" dirty="0">
                <a:latin typeface="Consolas"/>
                <a:cs typeface="Consolas"/>
              </a:rPr>
              <a:t>	</a:t>
            </a:r>
            <a:r>
              <a:rPr kumimoji="1" lang="en-US" altLang="ja-JP" dirty="0" err="1">
                <a:latin typeface="Consolas"/>
                <a:cs typeface="Consolas"/>
              </a:rPr>
              <a:t>clf.fit</a:t>
            </a:r>
            <a:r>
              <a:rPr kumimoji="1" lang="en-US" altLang="ja-JP" dirty="0">
                <a:latin typeface="Consolas"/>
                <a:cs typeface="Consolas"/>
              </a:rPr>
              <a:t>(X, y) </a:t>
            </a:r>
            <a:endParaRPr kumimoji="1" lang="ja-JP" altLang="en-US" dirty="0">
              <a:latin typeface="Consolas"/>
              <a:cs typeface="Consolas"/>
            </a:endParaRPr>
          </a:p>
        </p:txBody>
      </p:sp>
      <p:sp>
        <p:nvSpPr>
          <p:cNvPr id="8" name="右矢印 7"/>
          <p:cNvSpPr/>
          <p:nvPr/>
        </p:nvSpPr>
        <p:spPr>
          <a:xfrm>
            <a:off x="5302767" y="3805635"/>
            <a:ext cx="759408" cy="449921"/>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84760" y="3757174"/>
            <a:ext cx="2005802" cy="523220"/>
          </a:xfrm>
          <a:prstGeom prst="rect">
            <a:avLst/>
          </a:prstGeom>
          <a:solidFill>
            <a:schemeClr val="bg1"/>
          </a:solidFill>
          <a:ln>
            <a:solidFill>
              <a:schemeClr val="tx1"/>
            </a:solidFill>
          </a:ln>
        </p:spPr>
        <p:txBody>
          <a:bodyPr wrap="none" rtlCol="0">
            <a:spAutoFit/>
          </a:bodyPr>
          <a:lstStyle/>
          <a:p>
            <a:r>
              <a:rPr kumimoji="1" lang="en-US" altLang="ja-JP" sz="2800" dirty="0" smtClean="0"/>
              <a:t>F</a:t>
            </a:r>
            <a:r>
              <a:rPr kumimoji="1" lang="ja-JP" altLang="en-US" sz="2800" dirty="0" smtClean="0"/>
              <a:t>値</a:t>
            </a:r>
            <a:r>
              <a:rPr kumimoji="1" lang="en-US" altLang="ja-JP" sz="2800" dirty="0" smtClean="0"/>
              <a:t> </a:t>
            </a:r>
            <a:r>
              <a:rPr kumimoji="1" lang="ja-JP" altLang="en-US" sz="2800" dirty="0" smtClean="0"/>
              <a:t>＝</a:t>
            </a:r>
            <a:r>
              <a:rPr kumimoji="1" lang="en-US" altLang="ja-JP" sz="2800" dirty="0" smtClean="0"/>
              <a:t> 0.63</a:t>
            </a:r>
            <a:endParaRPr kumimoji="1" lang="ja-JP" altLang="en-US" sz="2800" dirty="0"/>
          </a:p>
        </p:txBody>
      </p:sp>
    </p:spTree>
    <p:extLst>
      <p:ext uri="{BB962C8B-B14F-4D97-AF65-F5344CB8AC3E}">
        <p14:creationId xmlns:p14="http://schemas.microsoft.com/office/powerpoint/2010/main" val="190831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分類結果</a:t>
            </a:r>
            <a:r>
              <a:rPr kumimoji="1" lang="en-US" altLang="ja-JP" sz="3600" dirty="0" smtClean="0"/>
              <a:t>(</a:t>
            </a:r>
            <a:r>
              <a:rPr kumimoji="1" lang="ja-JP" altLang="en-US" sz="3600" dirty="0" smtClean="0"/>
              <a:t>パラメータ調整</a:t>
            </a:r>
            <a:r>
              <a:rPr kumimoji="1" lang="en-US" altLang="ja-JP" sz="3600" dirty="0" smtClean="0"/>
              <a:t>)</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3593851058"/>
              </p:ext>
            </p:extLst>
          </p:nvPr>
        </p:nvGraphicFramePr>
        <p:xfrm>
          <a:off x="1047456" y="1802915"/>
          <a:ext cx="7756120" cy="4691728"/>
        </p:xfrm>
        <a:graphic>
          <a:graphicData uri="http://schemas.openxmlformats.org/drawingml/2006/table">
            <a:tbl>
              <a:tblPr firstRow="1" bandRow="1">
                <a:tableStyleId>{5940675A-B579-460E-94D1-54222C63F5DA}</a:tableStyleId>
              </a:tblPr>
              <a:tblGrid>
                <a:gridCol w="969515"/>
                <a:gridCol w="969515"/>
                <a:gridCol w="969515"/>
                <a:gridCol w="969515"/>
                <a:gridCol w="969515"/>
                <a:gridCol w="969515"/>
                <a:gridCol w="969515"/>
                <a:gridCol w="969515"/>
              </a:tblGrid>
              <a:tr h="586466">
                <a:tc>
                  <a:txBody>
                    <a:bodyPr/>
                    <a:lstStyle/>
                    <a:p>
                      <a:endParaRPr kumimoji="1" lang="ja-JP" altLang="en-US" dirty="0"/>
                    </a:p>
                  </a:txBody>
                  <a:tcPr anchor="ctr">
                    <a:solidFill>
                      <a:srgbClr val="BFBFBF"/>
                    </a:solidFill>
                  </a:tcPr>
                </a:tc>
                <a:tc>
                  <a:txBody>
                    <a:bodyPr/>
                    <a:lstStyle/>
                    <a:p>
                      <a:r>
                        <a:rPr kumimoji="1" lang="en-US" altLang="ja-JP" dirty="0" smtClean="0"/>
                        <a:t>0.001</a:t>
                      </a:r>
                      <a:endParaRPr kumimoji="1" lang="ja-JP" altLang="en-US" dirty="0"/>
                    </a:p>
                  </a:txBody>
                  <a:tcPr anchor="ctr">
                    <a:solidFill>
                      <a:srgbClr val="BFBFBF"/>
                    </a:solidFill>
                  </a:tcPr>
                </a:tc>
                <a:tc>
                  <a:txBody>
                    <a:bodyPr/>
                    <a:lstStyle/>
                    <a:p>
                      <a:r>
                        <a:rPr kumimoji="1" lang="en-US" altLang="ja-JP" dirty="0" smtClean="0"/>
                        <a:t>0.01</a:t>
                      </a:r>
                      <a:endParaRPr kumimoji="1" lang="ja-JP" altLang="en-US" dirty="0"/>
                    </a:p>
                  </a:txBody>
                  <a:tcPr anchor="ctr">
                    <a:solidFill>
                      <a:srgbClr val="BFBFBF"/>
                    </a:solidFill>
                  </a:tcPr>
                </a:tc>
                <a:tc>
                  <a:txBody>
                    <a:bodyPr/>
                    <a:lstStyle/>
                    <a:p>
                      <a:r>
                        <a:rPr kumimoji="1" lang="en-US" altLang="ja-JP" dirty="0" smtClean="0"/>
                        <a:t>0.1</a:t>
                      </a:r>
                      <a:endParaRPr kumimoji="1" lang="ja-JP" altLang="en-US" dirty="0"/>
                    </a:p>
                  </a:txBody>
                  <a:tcPr anchor="ctr">
                    <a:solidFill>
                      <a:srgbClr val="BFBFBF"/>
                    </a:solidFill>
                  </a:tcPr>
                </a:tc>
                <a:tc>
                  <a:txBody>
                    <a:bodyPr/>
                    <a:lstStyle/>
                    <a:p>
                      <a:r>
                        <a:rPr kumimoji="1" lang="en-US" altLang="ja-JP" dirty="0" smtClean="0"/>
                        <a:t>1</a:t>
                      </a:r>
                      <a:endParaRPr kumimoji="1" lang="ja-JP" altLang="en-US" dirty="0"/>
                    </a:p>
                  </a:txBody>
                  <a:tcPr anchor="ctr">
                    <a:solidFill>
                      <a:srgbClr val="BFBFBF"/>
                    </a:solidFill>
                  </a:tcPr>
                </a:tc>
                <a:tc>
                  <a:txBody>
                    <a:bodyPr/>
                    <a:lstStyle/>
                    <a:p>
                      <a:r>
                        <a:rPr kumimoji="1" lang="en-US" altLang="ja-JP" dirty="0" smtClean="0"/>
                        <a:t>10</a:t>
                      </a:r>
                      <a:endParaRPr kumimoji="1" lang="ja-JP" altLang="en-US" dirty="0"/>
                    </a:p>
                  </a:txBody>
                  <a:tcPr anchor="ctr">
                    <a:solidFill>
                      <a:srgbClr val="BFBFBF"/>
                    </a:solidFill>
                  </a:tcPr>
                </a:tc>
                <a:tc>
                  <a:txBody>
                    <a:bodyPr/>
                    <a:lstStyle/>
                    <a:p>
                      <a:r>
                        <a:rPr kumimoji="1" lang="en-US" altLang="ja-JP" dirty="0" smtClean="0"/>
                        <a:t>100</a:t>
                      </a:r>
                      <a:endParaRPr kumimoji="1" lang="ja-JP" altLang="en-US" dirty="0"/>
                    </a:p>
                  </a:txBody>
                  <a:tcPr anchor="ctr">
                    <a:solidFill>
                      <a:srgbClr val="BFBFBF"/>
                    </a:solidFill>
                  </a:tcPr>
                </a:tc>
                <a:tc>
                  <a:txBody>
                    <a:bodyPr/>
                    <a:lstStyle/>
                    <a:p>
                      <a:r>
                        <a:rPr kumimoji="1" lang="en-US" altLang="ja-JP" dirty="0" smtClean="0"/>
                        <a:t>1000</a:t>
                      </a:r>
                      <a:endParaRPr kumimoji="1" lang="ja-JP" altLang="en-US" dirty="0"/>
                    </a:p>
                  </a:txBody>
                  <a:tcPr anchor="ctr">
                    <a:solidFill>
                      <a:srgbClr val="BFBFBF"/>
                    </a:solidFill>
                  </a:tcPr>
                </a:tc>
              </a:tr>
              <a:tr h="586466">
                <a:tc>
                  <a:txBody>
                    <a:bodyPr/>
                    <a:lstStyle/>
                    <a:p>
                      <a:r>
                        <a:rPr kumimoji="1" lang="en-US" altLang="ja-JP" dirty="0" smtClean="0"/>
                        <a:t>0.001</a:t>
                      </a:r>
                      <a:endParaRPr kumimoji="1" lang="ja-JP" altLang="en-US" dirty="0"/>
                    </a:p>
                  </a:txBody>
                  <a:tcPr anchor="ctr">
                    <a:solidFill>
                      <a:srgbClr val="BFBFBF"/>
                    </a:solidFill>
                  </a:tcPr>
                </a:tc>
                <a:tc>
                  <a:txBody>
                    <a:bodyPr/>
                    <a:lstStyle/>
                    <a:p>
                      <a:pPr algn="ctr"/>
                      <a:r>
                        <a:rPr kumimoji="1" lang="en-US" altLang="ja-JP" dirty="0" smtClean="0"/>
                        <a:t>0.63</a:t>
                      </a:r>
                      <a:endParaRPr lang="ja-JP" altLang="en-US" dirty="0"/>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r>
              <a:tr h="586466">
                <a:tc>
                  <a:txBody>
                    <a:bodyPr/>
                    <a:lstStyle/>
                    <a:p>
                      <a:r>
                        <a:rPr kumimoji="1" lang="en-US" altLang="ja-JP" dirty="0" smtClean="0"/>
                        <a:t>0.01</a:t>
                      </a:r>
                      <a:endParaRPr kumimoji="1" lang="ja-JP" altLang="en-US" dirty="0"/>
                    </a:p>
                  </a:txBody>
                  <a:tcPr anchor="ctr">
                    <a:solidFill>
                      <a:srgbClr val="BFBFBF"/>
                    </a:solidFill>
                  </a:tcP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r>
              <a:tr h="586466">
                <a:tc>
                  <a:txBody>
                    <a:bodyPr/>
                    <a:lstStyle/>
                    <a:p>
                      <a:r>
                        <a:rPr kumimoji="1" lang="en-US" altLang="ja-JP" dirty="0" smtClean="0"/>
                        <a:t>0.1</a:t>
                      </a:r>
                      <a:endParaRPr kumimoji="1" lang="ja-JP" altLang="en-US" dirty="0"/>
                    </a:p>
                  </a:txBody>
                  <a:tcPr anchor="ctr">
                    <a:solidFill>
                      <a:srgbClr val="BFBFBF"/>
                    </a:solidFill>
                  </a:tcPr>
                </a:tc>
                <a:tc>
                  <a:txBody>
                    <a:bodyPr/>
                    <a:lstStyle/>
                    <a:p>
                      <a:pPr algn="ctr"/>
                      <a:r>
                        <a:rPr kumimoji="1" lang="en-US" altLang="ja-JP" smtClean="0"/>
                        <a:t>0.63</a:t>
                      </a:r>
                      <a:endParaRPr lang="ja-JP" altLang="en-US"/>
                    </a:p>
                  </a:txBody>
                  <a:tcPr anchor="ctr"/>
                </a:tc>
                <a:tc>
                  <a:txBody>
                    <a:bodyPr/>
                    <a:lstStyle/>
                    <a:p>
                      <a:pPr algn="ctr"/>
                      <a:r>
                        <a:rPr kumimoji="1" lang="en-US" altLang="ja-JP" dirty="0" smtClean="0"/>
                        <a:t>0.63</a:t>
                      </a:r>
                      <a:endParaRPr lang="ja-JP" altLang="en-US" dirty="0"/>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smtClean="0"/>
                        <a:t>0.63</a:t>
                      </a:r>
                      <a:endParaRPr lang="ja-JP" altLang="en-US"/>
                    </a:p>
                  </a:txBody>
                  <a:tcPr anchor="ctr"/>
                </a:tc>
                <a:tc>
                  <a:txBody>
                    <a:bodyPr/>
                    <a:lstStyle/>
                    <a:p>
                      <a:pPr algn="ctr"/>
                      <a:r>
                        <a:rPr kumimoji="1" lang="en-US" altLang="ja-JP" dirty="0" smtClean="0"/>
                        <a:t>0.63</a:t>
                      </a:r>
                      <a:endParaRPr lang="ja-JP" altLang="en-US" dirty="0"/>
                    </a:p>
                  </a:txBody>
                  <a:tcPr anchor="ctr"/>
                </a:tc>
              </a:tr>
              <a:tr h="586466">
                <a:tc>
                  <a:txBody>
                    <a:bodyPr/>
                    <a:lstStyle/>
                    <a:p>
                      <a:r>
                        <a:rPr kumimoji="1" lang="en-US" altLang="ja-JP" dirty="0" smtClean="0"/>
                        <a:t>1</a:t>
                      </a:r>
                      <a:endParaRPr kumimoji="1" lang="ja-JP" altLang="en-US" dirty="0"/>
                    </a:p>
                  </a:txBody>
                  <a:tcPr anchor="ctr">
                    <a:solidFill>
                      <a:srgbClr val="BFBFBF"/>
                    </a:solidFill>
                  </a:tcPr>
                </a:tc>
                <a:tc>
                  <a:txBody>
                    <a:bodyPr/>
                    <a:lstStyle/>
                    <a:p>
                      <a:pPr algn="ctr"/>
                      <a:r>
                        <a:rPr kumimoji="1" lang="en-US" altLang="ja-JP" dirty="0" smtClean="0"/>
                        <a:t>0.60</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r>
              <a:tr h="586466">
                <a:tc>
                  <a:txBody>
                    <a:bodyPr/>
                    <a:lstStyle/>
                    <a:p>
                      <a:r>
                        <a:rPr kumimoji="1" lang="en-US" altLang="ja-JP" dirty="0" smtClean="0"/>
                        <a:t>10</a:t>
                      </a:r>
                      <a:endParaRPr kumimoji="1" lang="ja-JP" altLang="en-US" dirty="0"/>
                    </a:p>
                  </a:txBody>
                  <a:tcPr anchor="ctr">
                    <a:solidFill>
                      <a:srgbClr val="BFBFBF"/>
                    </a:solidFill>
                  </a:tcPr>
                </a:tc>
                <a:tc>
                  <a:txBody>
                    <a:bodyPr/>
                    <a:lstStyle/>
                    <a:p>
                      <a:pPr algn="ctr"/>
                      <a:r>
                        <a:rPr kumimoji="1" lang="en-US" altLang="ja-JP" dirty="0" smtClean="0"/>
                        <a:t>0.53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r>
              <a:tr h="586466">
                <a:tc>
                  <a:txBody>
                    <a:bodyPr/>
                    <a:lstStyle/>
                    <a:p>
                      <a:r>
                        <a:rPr kumimoji="1" lang="en-US" altLang="ja-JP" dirty="0" smtClean="0"/>
                        <a:t>100</a:t>
                      </a:r>
                      <a:endParaRPr kumimoji="1" lang="ja-JP" altLang="en-US" dirty="0"/>
                    </a:p>
                  </a:txBody>
                  <a:tcPr anchor="ctr">
                    <a:solidFill>
                      <a:srgbClr val="BFBFBF"/>
                    </a:solidFill>
                  </a:tcPr>
                </a:tc>
                <a:tc>
                  <a:txBody>
                    <a:bodyPr/>
                    <a:lstStyle/>
                    <a:p>
                      <a:pPr algn="ctr"/>
                      <a:r>
                        <a:rPr kumimoji="1" lang="en-US" altLang="ja-JP" dirty="0" smtClean="0"/>
                        <a:t>0.53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r>
              <a:tr h="586466">
                <a:tc>
                  <a:txBody>
                    <a:bodyPr/>
                    <a:lstStyle/>
                    <a:p>
                      <a:r>
                        <a:rPr kumimoji="1" lang="en-US" altLang="ja-JP" dirty="0" smtClean="0"/>
                        <a:t>1000</a:t>
                      </a:r>
                      <a:endParaRPr kumimoji="1" lang="ja-JP" altLang="en-US" dirty="0"/>
                    </a:p>
                  </a:txBody>
                  <a:tcPr anchor="ctr">
                    <a:solidFill>
                      <a:srgbClr val="BFBFBF"/>
                    </a:solidFill>
                  </a:tcPr>
                </a:tc>
                <a:tc>
                  <a:txBody>
                    <a:bodyPr/>
                    <a:lstStyle/>
                    <a:p>
                      <a:pPr algn="ctr"/>
                      <a:r>
                        <a:rPr kumimoji="1" lang="en-US" altLang="ja-JP" dirty="0" smtClean="0"/>
                        <a:t>0.53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c>
                  <a:txBody>
                    <a:bodyPr/>
                    <a:lstStyle/>
                    <a:p>
                      <a:pPr algn="ctr"/>
                      <a:r>
                        <a:rPr kumimoji="1" lang="en-US" altLang="ja-JP" dirty="0" smtClean="0"/>
                        <a:t>0.63</a:t>
                      </a:r>
                      <a:endParaRPr kumimoji="1" lang="ja-JP" altLang="en-US" dirty="0"/>
                    </a:p>
                  </a:txBody>
                  <a:tcPr anchor="ctr"/>
                </a:tc>
              </a:tr>
            </a:tbl>
          </a:graphicData>
        </a:graphic>
      </p:graphicFrame>
      <p:sp>
        <p:nvSpPr>
          <p:cNvPr id="9" name="テキスト ボックス 8"/>
          <p:cNvSpPr txBox="1"/>
          <p:nvPr/>
        </p:nvSpPr>
        <p:spPr>
          <a:xfrm>
            <a:off x="404826" y="4176997"/>
            <a:ext cx="402674" cy="523220"/>
          </a:xfrm>
          <a:prstGeom prst="rect">
            <a:avLst/>
          </a:prstGeom>
          <a:noFill/>
        </p:spPr>
        <p:txBody>
          <a:bodyPr wrap="none" rtlCol="0">
            <a:spAutoFit/>
          </a:bodyPr>
          <a:lstStyle/>
          <a:p>
            <a:r>
              <a:rPr kumimoji="1" lang="en-US" altLang="ja-JP" sz="2800" dirty="0" smtClean="0">
                <a:latin typeface="+mj-ea"/>
                <a:ea typeface="+mj-ea"/>
              </a:rPr>
              <a:t>C</a:t>
            </a:r>
            <a:endParaRPr kumimoji="1" lang="ja-JP" altLang="en-US" sz="2800" dirty="0">
              <a:latin typeface="+mj-ea"/>
              <a:ea typeface="+mj-ea"/>
            </a:endParaRPr>
          </a:p>
        </p:txBody>
      </p:sp>
      <p:sp>
        <p:nvSpPr>
          <p:cNvPr id="10" name="テキスト ボックス 9"/>
          <p:cNvSpPr txBox="1"/>
          <p:nvPr/>
        </p:nvSpPr>
        <p:spPr>
          <a:xfrm>
            <a:off x="4707787" y="1279695"/>
            <a:ext cx="1287532" cy="523220"/>
          </a:xfrm>
          <a:prstGeom prst="rect">
            <a:avLst/>
          </a:prstGeom>
          <a:noFill/>
        </p:spPr>
        <p:txBody>
          <a:bodyPr wrap="none" rtlCol="0">
            <a:spAutoFit/>
          </a:bodyPr>
          <a:lstStyle/>
          <a:p>
            <a:r>
              <a:rPr kumimoji="1" lang="en-US" altLang="ja-JP" sz="2800" dirty="0" smtClean="0">
                <a:latin typeface="+mj-ea"/>
                <a:ea typeface="+mj-ea"/>
              </a:rPr>
              <a:t>gamma</a:t>
            </a:r>
            <a:endParaRPr kumimoji="1" lang="ja-JP" altLang="en-US" sz="2800" dirty="0">
              <a:latin typeface="+mj-ea"/>
              <a:ea typeface="+mj-ea"/>
            </a:endParaRPr>
          </a:p>
        </p:txBody>
      </p:sp>
    </p:spTree>
    <p:extLst>
      <p:ext uri="{BB962C8B-B14F-4D97-AF65-F5344CB8AC3E}">
        <p14:creationId xmlns:p14="http://schemas.microsoft.com/office/powerpoint/2010/main" val="237048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パラメータを変えて実行したが、</a:t>
            </a:r>
            <a:r>
              <a:rPr kumimoji="1" lang="en-US" altLang="ja-JP" dirty="0" smtClean="0"/>
              <a:t/>
            </a:r>
            <a:br>
              <a:rPr kumimoji="1" lang="en-US" altLang="ja-JP" dirty="0" smtClean="0"/>
            </a:br>
            <a:r>
              <a:rPr kumimoji="1" lang="en-US" altLang="ja-JP" dirty="0" smtClean="0"/>
              <a:t>F</a:t>
            </a:r>
            <a:r>
              <a:rPr kumimoji="1" lang="ja-JP" altLang="en-US" dirty="0" smtClean="0"/>
              <a:t>値は向上しなかった。</a:t>
            </a:r>
            <a:endParaRPr kumimoji="1" lang="en-US" altLang="ja-JP" dirty="0" smtClean="0"/>
          </a:p>
          <a:p>
            <a:endParaRPr lang="en-US" altLang="ja-JP" dirty="0"/>
          </a:p>
          <a:p>
            <a:r>
              <a:rPr kumimoji="1" lang="ja-JP" altLang="en-US" dirty="0" smtClean="0"/>
              <a:t>ヒストグラムを特徴ベクトルとすることで簡便な識別が</a:t>
            </a:r>
            <a:r>
              <a:rPr kumimoji="1" lang="en-US" altLang="ja-JP" dirty="0" smtClean="0"/>
              <a:t/>
            </a:r>
            <a:br>
              <a:rPr kumimoji="1" lang="en-US" altLang="ja-JP" dirty="0" smtClean="0"/>
            </a:br>
            <a:r>
              <a:rPr kumimoji="1" lang="ja-JP" altLang="en-US" dirty="0" smtClean="0"/>
              <a:t>可能なのではないかと思い試してみたが、</a:t>
            </a:r>
            <a:r>
              <a:rPr kumimoji="1" lang="en-US" altLang="ja-JP" dirty="0" smtClean="0"/>
              <a:t/>
            </a:r>
            <a:br>
              <a:rPr kumimoji="1" lang="en-US" altLang="ja-JP" dirty="0" smtClean="0"/>
            </a:br>
            <a:r>
              <a:rPr lang="ja-JP" altLang="en-US" dirty="0" smtClean="0"/>
              <a:t>実際はあまり上手くない方法のようだ。</a:t>
            </a:r>
            <a:endParaRPr kumimoji="1" lang="ja-JP" altLang="en-US" dirty="0"/>
          </a:p>
        </p:txBody>
      </p:sp>
    </p:spTree>
    <p:extLst>
      <p:ext uri="{BB962C8B-B14F-4D97-AF65-F5344CB8AC3E}">
        <p14:creationId xmlns:p14="http://schemas.microsoft.com/office/powerpoint/2010/main" val="1097326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グゼクティブ">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プッシュピン">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エグゼクティブ.thmx</Template>
  <TotalTime>898</TotalTime>
  <Words>255</Words>
  <Application>Microsoft Macintosh PowerPoint</Application>
  <PresentationFormat>画面に合わせる (4:3)</PresentationFormat>
  <Paragraphs>102</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エグゼクティブ</vt:lpstr>
      <vt:lpstr>PowerPoint プレゼンテーション</vt:lpstr>
      <vt:lpstr>課題１</vt:lpstr>
      <vt:lpstr>課題２</vt:lpstr>
      <vt:lpstr>PowerPoint プレゼンテーション</vt:lpstr>
      <vt:lpstr>分類結果</vt:lpstr>
      <vt:lpstr>分類結果(パラメータ調整)</vt:lpstr>
      <vt:lpstr>結論</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業界デンドログラム</dc:title>
  <dc:creator>永良 慶太</dc:creator>
  <cp:lastModifiedBy>永良 慶太</cp:lastModifiedBy>
  <cp:revision>113</cp:revision>
  <dcterms:created xsi:type="dcterms:W3CDTF">2014-06-14T13:49:30Z</dcterms:created>
  <dcterms:modified xsi:type="dcterms:W3CDTF">2014-06-25T15:06:03Z</dcterms:modified>
</cp:coreProperties>
</file>