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57" r:id="rId8"/>
    <p:sldId id="258" r:id="rId9"/>
    <p:sldId id="259" r:id="rId10"/>
    <p:sldId id="260" r:id="rId11"/>
    <p:sldId id="261" r:id="rId12"/>
    <p:sldId id="270" r:id="rId13"/>
    <p:sldId id="262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B3B"/>
    <a:srgbClr val="632828"/>
    <a:srgbClr val="9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テーマ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濃色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14/06/17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45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000"/>
            <a:ext cx="8229600" cy="48201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14/06/17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14/06/17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14/06/17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14/06/17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0"/>
            <a:ext cx="6567862" cy="2572249"/>
          </a:xfrm>
        </p:spPr>
        <p:txBody>
          <a:bodyPr/>
          <a:lstStyle/>
          <a:p>
            <a:pPr algn="l"/>
            <a:r>
              <a:rPr kumimoji="1" lang="ja-JP" altLang="en-US" sz="3200" dirty="0" smtClean="0"/>
              <a:t>階層型クラスタリング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lang="ja-JP" altLang="en-US" sz="3200" dirty="0" smtClean="0"/>
              <a:t>非階層型クラスタリングによる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31238"/>
            <a:ext cx="7772400" cy="2325283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04040"/>
                </a:solidFill>
              </a:rPr>
              <a:t>GCI </a:t>
            </a:r>
            <a:r>
              <a:rPr kumimoji="1" lang="ja-JP" altLang="en-US" dirty="0" smtClean="0">
                <a:solidFill>
                  <a:srgbClr val="404040"/>
                </a:solidFill>
              </a:rPr>
              <a:t>基本編</a:t>
            </a:r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r>
              <a:rPr kumimoji="1" lang="ja-JP" altLang="en-US" dirty="0" smtClean="0">
                <a:solidFill>
                  <a:srgbClr val="404040"/>
                </a:solidFill>
              </a:rPr>
              <a:t>データを分類しよう（教師なし学習）</a:t>
            </a:r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r>
              <a:rPr lang="ja-JP" altLang="en-US" dirty="0" smtClean="0">
                <a:solidFill>
                  <a:srgbClr val="404040"/>
                </a:solidFill>
              </a:rPr>
              <a:t>工学系研究科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en-US" altLang="ja-JP" dirty="0" smtClean="0">
                <a:solidFill>
                  <a:srgbClr val="404040"/>
                </a:solidFill>
                <a:latin typeface="+mn-ea"/>
              </a:rPr>
              <a:t>37-146036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ja-JP" altLang="en-US" dirty="0" smtClean="0">
                <a:solidFill>
                  <a:srgbClr val="404040"/>
                </a:solidFill>
              </a:rPr>
              <a:t>永良慶太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828142" y="0"/>
            <a:ext cx="5132555" cy="3659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6600" dirty="0" smtClean="0"/>
              <a:t>業界分析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8020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クラスタ詳細</a:t>
            </a:r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41571" y="2957596"/>
            <a:ext cx="1819961" cy="630169"/>
          </a:xfrm>
          <a:prstGeom prst="wedgeRoundRectCallout">
            <a:avLst>
              <a:gd name="adj1" fmla="val 109035"/>
              <a:gd name="adj2" fmla="val 32494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海運、玩具</a:t>
            </a:r>
            <a:endParaRPr kumimoji="1" lang="ja-JP" altLang="en-US" sz="20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077108" y="2067203"/>
            <a:ext cx="2217479" cy="774203"/>
          </a:xfrm>
          <a:prstGeom prst="wedgeRoundRectCallout">
            <a:avLst>
              <a:gd name="adj1" fmla="val 29972"/>
              <a:gd name="adj2" fmla="val 40138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IT</a:t>
            </a:r>
            <a:r>
              <a:rPr kumimoji="1" lang="ja-JP" altLang="en-US" sz="2000" dirty="0" smtClean="0"/>
              <a:t>、出版、化粧品、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不動産、航空等</a:t>
            </a:r>
            <a:endParaRPr kumimoji="1" lang="ja-JP" altLang="en-US" sz="20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416081" y="2065549"/>
            <a:ext cx="2065079" cy="774203"/>
          </a:xfrm>
          <a:prstGeom prst="wedgeRoundRectCallout">
            <a:avLst>
              <a:gd name="adj1" fmla="val -31130"/>
              <a:gd name="adj2" fmla="val 39631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カフェ、飲食、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教育、通販等</a:t>
            </a:r>
            <a:endParaRPr kumimoji="1" lang="ja-JP" altLang="en-US" sz="20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621721" y="2183393"/>
            <a:ext cx="2190038" cy="932987"/>
          </a:xfrm>
          <a:prstGeom prst="wedgeRoundRectCallout">
            <a:avLst>
              <a:gd name="adj1" fmla="val -97215"/>
              <a:gd name="adj2" fmla="val 29202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広告、人材派遣、スポーツクラブ等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07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クラスタ詳細</a:t>
            </a:r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4281494" y="2183393"/>
            <a:ext cx="3299500" cy="932987"/>
          </a:xfrm>
          <a:prstGeom prst="wedgeRoundRectCallout">
            <a:avLst>
              <a:gd name="adj1" fmla="val 43261"/>
              <a:gd name="adj2" fmla="val 2709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金属、繊維、ゴム、ガラス等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素材系の業界多し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85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やっぱり似ているこの業界</a:t>
            </a:r>
            <a:endParaRPr kumimoji="1" lang="en-US" altLang="ja-JP" sz="36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2400" dirty="0" smtClean="0"/>
              <a:t>業界に対するイメージ（個人的見解）と、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業界動向データによるクラスタリング結果が類似</a:t>
            </a:r>
            <a:endParaRPr lang="en-US" altLang="ja-JP" sz="2400" dirty="0" smtClean="0"/>
          </a:p>
          <a:p>
            <a:endParaRPr lang="en-US" altLang="ja-JP" dirty="0"/>
          </a:p>
          <a:p>
            <a:r>
              <a:rPr lang="ja-JP" altLang="en-US" sz="3600" dirty="0" smtClean="0">
                <a:solidFill>
                  <a:srgbClr val="234271"/>
                </a:solidFill>
                <a:latin typeface="+mj-ea"/>
                <a:ea typeface="+mj-ea"/>
              </a:rPr>
              <a:t>意外と似て</a:t>
            </a:r>
            <a:r>
              <a:rPr lang="ja-JP" altLang="en-US" sz="3600" dirty="0">
                <a:solidFill>
                  <a:srgbClr val="234271"/>
                </a:solidFill>
                <a:latin typeface="+mj-ea"/>
                <a:ea typeface="+mj-ea"/>
              </a:rPr>
              <a:t>いるこの</a:t>
            </a:r>
            <a:r>
              <a:rPr lang="ja-JP" altLang="en-US" sz="3600" dirty="0" smtClean="0">
                <a:solidFill>
                  <a:srgbClr val="234271"/>
                </a:solidFill>
                <a:latin typeface="+mj-ea"/>
                <a:ea typeface="+mj-ea"/>
              </a:rPr>
              <a:t>業界</a:t>
            </a:r>
            <a:endParaRPr lang="en-US" altLang="ja-JP" sz="3600" dirty="0" smtClean="0">
              <a:solidFill>
                <a:srgbClr val="234271"/>
              </a:solidFill>
              <a:latin typeface="+mj-ea"/>
              <a:ea typeface="+mj-ea"/>
            </a:endParaRPr>
          </a:p>
          <a:p>
            <a:r>
              <a:rPr lang="ja-JP" altLang="en-US" sz="2400" dirty="0" smtClean="0"/>
              <a:t>業界</a:t>
            </a:r>
            <a:r>
              <a:rPr lang="ja-JP" altLang="en-US" sz="2400" dirty="0"/>
              <a:t>に対するイメージ（個人的見解）と、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業界動向データによるクラスタリング結果</a:t>
            </a:r>
            <a:r>
              <a:rPr lang="ja-JP" altLang="en-US" sz="2400" dirty="0" smtClean="0"/>
              <a:t>が反する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7860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4-06-14 23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6" y="3345315"/>
            <a:ext cx="1883463" cy="3185124"/>
          </a:xfrm>
          <a:prstGeom prst="rect">
            <a:avLst/>
          </a:prstGeom>
        </p:spPr>
      </p:pic>
      <p:pic>
        <p:nvPicPr>
          <p:cNvPr id="7" name="図 6" descr="スクリーンショット 2014-06-14 23.5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19" y="3527085"/>
            <a:ext cx="1954381" cy="21295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やっぱり似ているこの業界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6309"/>
            <a:ext cx="8229600" cy="544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インターネット業界＆モバイル業界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相互人材乗り入れ待ったなし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土木業界＆建設コンサルタント業界</a:t>
            </a: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建設コンサルが支える土木業界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コンビニ業界＆倉庫・運輸業界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倉庫・運輸があってこそのコンビニ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広告業界＆人材派遣業界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どちらも</a:t>
            </a:r>
            <a:r>
              <a:rPr lang="ja-JP" altLang="en-US" sz="2000" dirty="0" smtClean="0"/>
              <a:t>胡散臭い</a:t>
            </a:r>
            <a:r>
              <a:rPr lang="ja-JP" altLang="en-US" sz="2000" dirty="0" smtClean="0"/>
              <a:t>・・・</a:t>
            </a:r>
            <a:endParaRPr kumimoji="1" lang="ja-JP" altLang="en-US" sz="2800" dirty="0"/>
          </a:p>
        </p:txBody>
      </p:sp>
      <p:pic>
        <p:nvPicPr>
          <p:cNvPr id="5" name="図 4" descr="スクリーンショット 2014-06-14 23.54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6" y="1597472"/>
            <a:ext cx="1806076" cy="2959252"/>
          </a:xfrm>
          <a:prstGeom prst="rect">
            <a:avLst/>
          </a:prstGeom>
        </p:spPr>
      </p:pic>
      <p:pic>
        <p:nvPicPr>
          <p:cNvPr id="4" name="図 3" descr="スクリーンショット 2014-06-14 23.51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68" y="1296309"/>
            <a:ext cx="1862732" cy="20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34" y="3953815"/>
            <a:ext cx="1883463" cy="26102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98" y="3227469"/>
            <a:ext cx="1948282" cy="25484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意外と</a:t>
            </a:r>
            <a:r>
              <a:rPr kumimoji="1" lang="ja-JP" altLang="en-US" dirty="0" smtClean="0"/>
              <a:t>似ているこの業界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6309"/>
            <a:ext cx="8229600" cy="544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テレビ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業界＆ビール業界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イケイケウェイ</a:t>
            </a:r>
            <a:r>
              <a:rPr lang="ja-JP" altLang="en-US" sz="2000" dirty="0"/>
              <a:t>ウェイ</a:t>
            </a:r>
            <a:r>
              <a:rPr lang="ja-JP" altLang="en-US" sz="2000" dirty="0" smtClean="0"/>
              <a:t>業界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リース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業界＆医療機器業界</a:t>
            </a: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医療機器はリースが多い？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ブライダル業界＆経営コンサル業界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smtClean="0"/>
              <a:t>	</a:t>
            </a:r>
            <a:r>
              <a:rPr lang="ja-JP" altLang="en-US" sz="2000" smtClean="0"/>
              <a:t>ある</a:t>
            </a:r>
            <a:r>
              <a:rPr lang="ja-JP" altLang="en-US" sz="2000" dirty="0" smtClean="0"/>
              <a:t>意味</a:t>
            </a:r>
            <a:r>
              <a:rPr lang="ja-JP" altLang="en-US" sz="2000" smtClean="0"/>
              <a:t>似ている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出版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業界＆化粧品業界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女性社員比率が高そう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6" y="2365283"/>
            <a:ext cx="1806076" cy="239258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2" y="1296308"/>
            <a:ext cx="1335498" cy="26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59054"/>
          </a:xfrm>
        </p:spPr>
        <p:txBody>
          <a:bodyPr/>
          <a:lstStyle/>
          <a:p>
            <a:r>
              <a:rPr kumimoji="1" lang="ja-JP" altLang="en-US" sz="6600" dirty="0" smtClean="0"/>
              <a:t>業界</a:t>
            </a:r>
            <a:r>
              <a:rPr kumimoji="1" lang="en-US" altLang="ja-JP" sz="7200" dirty="0" smtClean="0">
                <a:latin typeface="+mj-lt"/>
              </a:rPr>
              <a:t>K-means</a:t>
            </a:r>
            <a:endParaRPr kumimoji="1" lang="ja-JP" altLang="en-US" sz="6600" dirty="0">
              <a:latin typeface="+mj-lt"/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404040"/>
                </a:solidFill>
              </a:rPr>
              <a:t>非階層型クラスタリング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8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分析の概要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92962" y="1306000"/>
            <a:ext cx="8558076" cy="55520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業界デンドログラムと同様に、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業界動向</a:t>
            </a:r>
            <a:r>
              <a:rPr kumimoji="1" lang="en-US" altLang="ja-JP" dirty="0" smtClean="0"/>
              <a:t>SEARCH.COM</a:t>
            </a:r>
            <a:r>
              <a:rPr kumimoji="1" lang="ja-JP" altLang="en-US" dirty="0" smtClean="0"/>
              <a:t>のデータを利用し、業界の分析を行う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データ項目も同じく</a:t>
            </a:r>
            <a:r>
              <a:rPr lang="en-US" altLang="ja-JP" dirty="0" smtClean="0"/>
              <a:t>9</a:t>
            </a:r>
            <a:r>
              <a:rPr lang="ja-JP" altLang="en-US" dirty="0" smtClean="0"/>
              <a:t>項目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gyokai-search.com</a:t>
            </a:r>
            <a:r>
              <a:rPr lang="en-US" altLang="ja-JP" dirty="0"/>
              <a:t>/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7341"/>
            <a:ext cx="4878946" cy="3032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61" y="3567018"/>
            <a:ext cx="4691439" cy="3032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08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K-means</a:t>
            </a:r>
            <a:r>
              <a:rPr kumimoji="1" lang="ja-JP" altLang="en-US" dirty="0" smtClean="0"/>
              <a:t>法実行結果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クラスタ数は</a:t>
            </a:r>
            <a:r>
              <a:rPr kumimoji="1" lang="en-US" altLang="ja-JP" dirty="0" smtClean="0">
                <a:latin typeface="+mn-ea"/>
              </a:rPr>
              <a:t>15</a:t>
            </a:r>
            <a:r>
              <a:rPr kumimoji="1" lang="ja-JP" altLang="en-US" dirty="0" smtClean="0"/>
              <a:t>を指定した。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0</a:t>
            </a:r>
          </a:p>
          <a:p>
            <a:pPr algn="ctr"/>
            <a:r>
              <a:rPr lang="ja-JP" altLang="en-US" dirty="0" smtClean="0"/>
              <a:t>ゲーム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ジュエリー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スポーツクラブ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メガネ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中古車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人材派遣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家電量販店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広告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通販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飲食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82999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ja-JP" altLang="en-US" dirty="0" smtClean="0"/>
              <a:t>サービス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半導体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機械</a:t>
            </a:r>
            <a:endParaRPr lang="en-US" altLang="ja-JP" dirty="0" smtClean="0"/>
          </a:p>
          <a:p>
            <a:pPr algn="ctr"/>
            <a:r>
              <a:rPr lang="ja-JP" altLang="en-US" dirty="0"/>
              <a:t>自動車</a:t>
            </a:r>
            <a:r>
              <a:rPr lang="ja-JP" altLang="en-US" dirty="0" smtClean="0"/>
              <a:t>部品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08798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ja-JP" altLang="en-US" dirty="0" smtClean="0"/>
              <a:t>卸売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小売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自動車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534597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/>
              <a:t>金融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銀行 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K-means</a:t>
            </a:r>
            <a:r>
              <a:rPr kumimoji="1" lang="ja-JP" altLang="en-US" dirty="0" smtClean="0"/>
              <a:t>法実行結果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先頭の番号はクラスタ番号を表している。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</a:p>
          <a:p>
            <a:pPr algn="ctr"/>
            <a:r>
              <a:rPr lang="ja-JP" altLang="en-US" dirty="0" smtClean="0"/>
              <a:t>家電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電気機器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82999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ja-JP" altLang="en-US" dirty="0" smtClean="0"/>
              <a:t>インターネット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モバイル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携帯</a:t>
            </a:r>
            <a:r>
              <a:rPr lang="ja-JP" altLang="en-US" dirty="0"/>
              <a:t>電話</a:t>
            </a:r>
            <a:r>
              <a:rPr lang="ja-JP" altLang="en-US" dirty="0" smtClean="0"/>
              <a:t>販売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駐車場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08798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6</a:t>
            </a:r>
          </a:p>
          <a:p>
            <a:pPr algn="ctr"/>
            <a:r>
              <a:rPr lang="ja-JP" altLang="en-US" dirty="0" smtClean="0"/>
              <a:t>クレジットカードパチンコ</a:t>
            </a:r>
            <a:endParaRPr lang="en-US" altLang="ja-JP" dirty="0"/>
          </a:p>
          <a:p>
            <a:pPr algn="ctr"/>
            <a:r>
              <a:rPr lang="ja-JP" altLang="en-US" dirty="0" smtClean="0"/>
              <a:t>ホテル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レジャー施設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二輪車</a:t>
            </a:r>
            <a:r>
              <a:rPr lang="ja-JP" altLang="en-US" dirty="0"/>
              <a:t>・</a:t>
            </a:r>
            <a:r>
              <a:rPr lang="ja-JP" altLang="en-US" dirty="0" smtClean="0"/>
              <a:t>バイク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商品先物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旅行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消費者金融</a:t>
            </a:r>
            <a:endParaRPr lang="en-US" altLang="ja-JP" dirty="0" smtClean="0"/>
          </a:p>
          <a:p>
            <a:pPr algn="ctr"/>
            <a:r>
              <a:rPr lang="ja-JP" altLang="en-US" smtClean="0"/>
              <a:t>清涼飲料 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534597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7</a:t>
            </a:r>
          </a:p>
          <a:p>
            <a:pPr algn="ctr"/>
            <a:r>
              <a:rPr lang="en-US" altLang="ja-JP" dirty="0" smtClean="0"/>
              <a:t>IT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アパレル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コンビニ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ホームセンタ</a:t>
            </a:r>
            <a:r>
              <a:rPr lang="ja-JP" altLang="en-US" dirty="0" smtClean="0"/>
              <a:t>ー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不動産</a:t>
            </a:r>
            <a:r>
              <a:rPr lang="ja-JP" altLang="en-US" dirty="0" smtClean="0"/>
              <a:t>、</a:t>
            </a:r>
            <a:r>
              <a:rPr lang="ja-JP" altLang="en-US" dirty="0" smtClean="0"/>
              <a:t>住宅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出版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化粧品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医療機器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教育</a:t>
            </a:r>
            <a:r>
              <a:rPr lang="ja-JP" altLang="en-US" dirty="0" smtClean="0"/>
              <a:t>、</a:t>
            </a:r>
            <a:r>
              <a:rPr lang="ja-JP" altLang="en-US" dirty="0" smtClean="0"/>
              <a:t>映画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水産</a:t>
            </a:r>
            <a:r>
              <a:rPr lang="ja-JP" altLang="en-US" dirty="0"/>
              <a:t>・</a:t>
            </a:r>
            <a:r>
              <a:rPr lang="ja-JP" altLang="en-US" dirty="0" smtClean="0"/>
              <a:t>農林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航空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製薬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証券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など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K-means</a:t>
            </a:r>
            <a:r>
              <a:rPr kumimoji="1" lang="ja-JP" altLang="en-US" dirty="0" smtClean="0"/>
              <a:t>法実行結果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8</a:t>
            </a:r>
          </a:p>
          <a:p>
            <a:pPr algn="ctr"/>
            <a:r>
              <a:rPr lang="ja-JP" altLang="en-US" dirty="0"/>
              <a:t>携帯</a:t>
            </a:r>
            <a:r>
              <a:rPr lang="ja-JP" altLang="en-US" dirty="0" smtClean="0"/>
              <a:t>電話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総合商社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通信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82999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9</a:t>
            </a: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電力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08798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ja-JP" altLang="en-US" dirty="0" smtClean="0"/>
              <a:t>スーパー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住宅設備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化学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専門商社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建設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運送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鉄道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鉄鋼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食品 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534597" y="2095045"/>
            <a:ext cx="1873399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11</a:t>
            </a:r>
          </a:p>
          <a:p>
            <a:pPr algn="ctr"/>
            <a:r>
              <a:rPr lang="en-US" altLang="ja-JP" dirty="0"/>
              <a:t>OA</a:t>
            </a:r>
            <a:r>
              <a:rPr lang="ja-JP" altLang="en-US" dirty="0" smtClean="0"/>
              <a:t>機器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ガス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テレビ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ビール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プラント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土木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家庭用品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損害保険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時計</a:t>
            </a:r>
            <a:endParaRPr lang="en-US" altLang="ja-JP" dirty="0"/>
          </a:p>
          <a:p>
            <a:pPr algn="ctr"/>
            <a:r>
              <a:rPr lang="ja-JP" altLang="en-US" dirty="0" smtClean="0"/>
              <a:t>石油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重電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電気</a:t>
            </a:r>
            <a:r>
              <a:rPr lang="ja-JP" altLang="en-US" dirty="0"/>
              <a:t>通信</a:t>
            </a:r>
            <a:r>
              <a:rPr lang="ja-JP" altLang="en-US" dirty="0" smtClean="0"/>
              <a:t>工事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高速道路 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59054"/>
          </a:xfrm>
        </p:spPr>
        <p:txBody>
          <a:bodyPr/>
          <a:lstStyle/>
          <a:p>
            <a:r>
              <a:rPr kumimoji="1" lang="ja-JP" altLang="en-US" sz="6600" dirty="0" smtClean="0"/>
              <a:t>業界デンドログラム</a:t>
            </a:r>
            <a:endParaRPr kumimoji="1" lang="ja-JP" altLang="en-US" sz="6600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404040"/>
                </a:solidFill>
              </a:rPr>
              <a:t>階層型クラスタリング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6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K-means</a:t>
            </a:r>
            <a:r>
              <a:rPr kumimoji="1" lang="ja-JP" altLang="en-US" dirty="0" smtClean="0"/>
              <a:t>法実行結果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2095045"/>
            <a:ext cx="2208040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12</a:t>
            </a:r>
          </a:p>
          <a:p>
            <a:pPr algn="ctr"/>
            <a:r>
              <a:rPr lang="ja-JP" altLang="en-US" dirty="0" smtClean="0"/>
              <a:t>ガラス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ゴム</a:t>
            </a:r>
            <a:r>
              <a:rPr lang="ja-JP" altLang="en-US" dirty="0"/>
              <a:t>・</a:t>
            </a:r>
            <a:r>
              <a:rPr lang="ja-JP" altLang="en-US" dirty="0" smtClean="0"/>
              <a:t>タイヤ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リース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倉庫</a:t>
            </a:r>
            <a:r>
              <a:rPr lang="ja-JP" altLang="en-US" dirty="0"/>
              <a:t>・</a:t>
            </a:r>
            <a:r>
              <a:rPr lang="ja-JP" altLang="en-US" dirty="0" smtClean="0"/>
              <a:t>運輸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印刷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土石製品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工作機械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建設コンサルタント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建設機械</a:t>
            </a:r>
            <a:r>
              <a:rPr lang="ja-JP" altLang="en-US" dirty="0" smtClean="0"/>
              <a:t>、</a:t>
            </a:r>
            <a:r>
              <a:rPr lang="ja-JP" altLang="en-US" dirty="0" smtClean="0"/>
              <a:t>海運</a:t>
            </a:r>
            <a:endParaRPr lang="en-US" altLang="ja-JP" dirty="0"/>
          </a:p>
          <a:p>
            <a:pPr algn="ctr"/>
            <a:r>
              <a:rPr lang="ja-JP" altLang="en-US" dirty="0" smtClean="0"/>
              <a:t>文具</a:t>
            </a:r>
            <a:r>
              <a:rPr lang="ja-JP" altLang="en-US" dirty="0" smtClean="0"/>
              <a:t>、</a:t>
            </a:r>
            <a:r>
              <a:rPr lang="ja-JP" altLang="en-US" dirty="0" smtClean="0"/>
              <a:t>玩具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百貨店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精密機器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繊維</a:t>
            </a:r>
            <a:r>
              <a:rPr lang="ja-JP" altLang="en-US" dirty="0" smtClean="0"/>
              <a:t>、</a:t>
            </a:r>
            <a:r>
              <a:rPr lang="ja-JP" altLang="en-US" dirty="0" smtClean="0"/>
              <a:t>菓子</a:t>
            </a:r>
            <a:r>
              <a:rPr lang="ja-JP" altLang="en-US" dirty="0" smtClean="0"/>
              <a:t>、</a:t>
            </a:r>
            <a:r>
              <a:rPr lang="ja-JP" altLang="en-US" dirty="0" smtClean="0"/>
              <a:t>製紙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造船重機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金属製品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非鉄金属</a:t>
            </a:r>
            <a:endParaRPr lang="en-US" altLang="ja-JP" dirty="0"/>
          </a:p>
          <a:p>
            <a:pPr algn="ctr"/>
            <a:r>
              <a:rPr lang="ja-JP" altLang="en-US" dirty="0" smtClean="0"/>
              <a:t>など</a:t>
            </a:r>
            <a:r>
              <a:rPr lang="ja-JP" altLang="en-US" dirty="0" smtClean="0"/>
              <a:t>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888892" y="2095045"/>
            <a:ext cx="2208040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13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/>
              <a:t>ゴルフ場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ビル管理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20580" y="2095045"/>
            <a:ext cx="2208040" cy="4451972"/>
          </a:xfrm>
          <a:prstGeom prst="roundRect">
            <a:avLst>
              <a:gd name="adj" fmla="val 5883"/>
            </a:avLst>
          </a:prstGeom>
          <a:gradFill>
            <a:gsLst>
              <a:gs pos="0">
                <a:srgbClr val="632828"/>
              </a:gs>
              <a:gs pos="80000">
                <a:srgbClr val="8E3B3B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14</a:t>
            </a:r>
          </a:p>
          <a:p>
            <a:pPr algn="ctr"/>
            <a:r>
              <a:rPr lang="ja-JP" altLang="en-US" dirty="0" smtClean="0"/>
              <a:t>インテリア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カフェ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ドラッグストア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ブライダル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リサイクル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介護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冠婚葬祭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寿司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居酒屋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経営コンサルタント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雑貨</a:t>
            </a:r>
            <a:r>
              <a:rPr lang="ja-JP" altLang="en-US" dirty="0"/>
              <a:t>業界</a:t>
            </a:r>
            <a:r>
              <a:rPr lang="ja-JP" altLang="en-US" dirty="0"/>
              <a:t>  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0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デンドログラムの結果とおおむね似た結果が出た。</a:t>
            </a:r>
            <a:endParaRPr kumimoji="1" lang="en-US" altLang="ja-JP" dirty="0" smtClean="0"/>
          </a:p>
          <a:p>
            <a:r>
              <a:rPr lang="ja-JP" altLang="en-US" dirty="0" smtClean="0"/>
              <a:t>クラスタ数の指定が難しい。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調べてみた。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一般的には次のような指定方法がとられている。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デンドログラムを眺めて決め打ち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 smtClean="0"/>
              <a:t>数を変えながら何度かクラスタリングを行い、情報量基準などで決定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最小体積楕円体推定法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smtClean="0"/>
              <a:t>X-means</a:t>
            </a:r>
            <a:r>
              <a:rPr kumimoji="1" lang="ja-JP" altLang="en-US" dirty="0" smtClean="0"/>
              <a:t>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095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59054"/>
          </a:xfrm>
        </p:spPr>
        <p:txBody>
          <a:bodyPr/>
          <a:lstStyle/>
          <a:p>
            <a:r>
              <a:rPr kumimoji="1" lang="en-US" altLang="ja-JP" sz="6600" dirty="0" smtClean="0">
                <a:latin typeface="+mj-lt"/>
              </a:rPr>
              <a:t>Appendix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7200" dirty="0" smtClean="0"/>
              <a:t>業界</a:t>
            </a:r>
            <a:r>
              <a:rPr lang="ja-JP" altLang="en-US" sz="6000" dirty="0" smtClean="0">
                <a:latin typeface="+mj-lt"/>
              </a:rPr>
              <a:t>ランキング</a:t>
            </a:r>
            <a:endParaRPr kumimoji="1" lang="ja-JP" altLang="en-US" sz="5400" dirty="0">
              <a:latin typeface="+mj-lt"/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5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業界規模ランキング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57483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（億円）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総合商社業界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720778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家電業界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608104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自動車業界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524615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小売業界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524254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金融業界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474829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専門商社業界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394645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石油業界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259736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通信業界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251088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化学業界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242600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機械業界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227188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32412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（億円）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ブライダル業界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2441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カフェ業界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2429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ゴルフ場業界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2397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ジュエリー業界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2315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 dirty="0">
                          <a:effectLst/>
                        </a:rPr>
                        <a:t>スポーツクラブ業界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2265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リサイクル業界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2230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メガネ業界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1776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駐車場業界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1631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カラオケ業界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1351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商品先物業界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772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6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j-ea"/>
              </a:rPr>
              <a:t>利益率</a:t>
            </a:r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72196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</a:t>
                      </a:r>
                      <a:r>
                        <a:rPr kumimoji="1" lang="en-US" altLang="ja-JP" sz="2000" dirty="0" smtClean="0"/>
                        <a:t>%</a:t>
                      </a:r>
                      <a:r>
                        <a:rPr kumimoji="1" lang="ja-JP" altLang="en-US" sz="2000" dirty="0" smtClean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消費者金融業界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19.0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二輪車・バイク業界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18.5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レジャー施設業界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17.3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銀行業界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16.8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清涼飲料業界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16.1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ホテル業界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14.7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インターネット業界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13.6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パチンコ</a:t>
                      </a:r>
                      <a:r>
                        <a:rPr lang="en-US" altLang="ja-JP" sz="2000" u="none" strike="noStrike">
                          <a:effectLst/>
                        </a:rPr>
                        <a:t>(</a:t>
                      </a:r>
                      <a:r>
                        <a:rPr lang="ja-JP" altLang="en-US" sz="2000" u="none" strike="noStrike">
                          <a:effectLst/>
                        </a:rPr>
                        <a:t>製造</a:t>
                      </a:r>
                      <a:r>
                        <a:rPr lang="en-US" altLang="ja-JP" sz="2000" u="none" strike="noStrike">
                          <a:effectLst/>
                        </a:rPr>
                        <a:t>)</a:t>
                      </a:r>
                      <a:r>
                        <a:rPr lang="ja-JP" altLang="en-US" sz="2000" u="none" strike="noStrike">
                          <a:effectLst/>
                        </a:rPr>
                        <a:t>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13.2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旅行業界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12.9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モバイル業界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11.9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46833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</a:t>
                      </a:r>
                      <a:r>
                        <a:rPr kumimoji="1" lang="en-US" altLang="ja-JP" sz="2000" dirty="0" smtClean="0"/>
                        <a:t>%</a:t>
                      </a:r>
                      <a:r>
                        <a:rPr kumimoji="1" lang="ja-JP" altLang="en-US" sz="2000" dirty="0" smtClean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メガネ業界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0.4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水産・農林業界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0.3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家電量販店業界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0.2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電気機器業界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-0.1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家電業界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-0.5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半導体業界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-0.9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鉄鋼業界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-2.1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海運業界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-3.8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住宅設備業界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-5.6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電力業界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-8.4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17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j-ea"/>
              </a:rPr>
              <a:t>伸び率</a:t>
            </a:r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42680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</a:t>
                      </a:r>
                      <a:r>
                        <a:rPr kumimoji="1" lang="en-US" altLang="ja-JP" sz="2000" dirty="0" smtClean="0"/>
                        <a:t>%</a:t>
                      </a:r>
                      <a:r>
                        <a:rPr kumimoji="1" lang="ja-JP" altLang="en-US" sz="2000" dirty="0" smtClean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駐車場業界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12.6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モバイル業界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11.2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インターネット業界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10.9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介護業界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10.6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携帯電話販売業界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10.6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ドラッグストア業界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10.3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ブライダル業界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9.4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インテリア業界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7.0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 dirty="0">
                          <a:effectLst/>
                        </a:rPr>
                        <a:t>経営コンサルタント業界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6.5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靴業界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5.9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1061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</a:t>
                      </a:r>
                      <a:r>
                        <a:rPr kumimoji="1" lang="en-US" altLang="ja-JP" sz="2000" dirty="0" smtClean="0"/>
                        <a:t>%</a:t>
                      </a:r>
                      <a:r>
                        <a:rPr kumimoji="1" lang="ja-JP" altLang="en-US" sz="2000" dirty="0" smtClean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ホテル業界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-4.4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家電業界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-4.4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 dirty="0">
                          <a:effectLst/>
                        </a:rPr>
                        <a:t>クレジットカード業界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-4.6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>
                          <a:effectLst/>
                        </a:rPr>
                        <a:t>OA</a:t>
                      </a:r>
                      <a:r>
                        <a:rPr lang="ja-JP" altLang="en-US" sz="2000" u="none" strike="noStrike">
                          <a:effectLst/>
                        </a:rPr>
                        <a:t>機器業界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-5.5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二輪車・バイク業界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-5.6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時計業界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-5.8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ガラス業界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-6.1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玩具業界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-8.3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ゲーム業界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-9.1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消費者金融業界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-13.0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6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j-ea"/>
              </a:rPr>
              <a:t>労働者数</a:t>
            </a:r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89169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（人）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家電業界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552485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小売業界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353411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半導体業界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276105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機械業界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261143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サービス業界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247950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金融業界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243229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自動車部品業界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216871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自動車業界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210367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化学業界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207557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 smtClean="0">
                          <a:effectLst/>
                        </a:rPr>
                        <a:t>鉄道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156331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32483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（人）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製粉業界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3629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リサイクル業界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3497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時計業界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3311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飼料業界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3246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カー用品店業界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2887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 dirty="0">
                          <a:effectLst/>
                        </a:rPr>
                        <a:t>スポーツクラブ業界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2737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カラオケ業界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2213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ビール業界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1220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商品先物業界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1183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駐車場業界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581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0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平均年齢</a:t>
            </a:r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59515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（歳）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ゴルフ場業界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46.0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ビル管理業界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44.6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時計業界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44.3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土木業界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43.9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建設業界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43.6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 dirty="0">
                          <a:effectLst/>
                        </a:rPr>
                        <a:t>建設コンサルタント業界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43.4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石油業界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43.0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テレビ業界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42.6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損害保険業界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42.6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高速道路業界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42.4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74495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（歳）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ブライダル業界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34.9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 dirty="0">
                          <a:effectLst/>
                        </a:rPr>
                        <a:t>スポーツクラブ業界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34.7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広告業界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34.6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 dirty="0">
                          <a:effectLst/>
                        </a:rPr>
                        <a:t>経営コンサルタント業界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34.4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リサイクル業界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34.0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駐車場業界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34.0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モバイル業界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33.9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雑貨業界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33.8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インターネット業界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33.5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携帯電話販売業界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32.8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89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勤続年数</a:t>
            </a:r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48936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（年）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電力業界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20.7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石油業界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19.5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時計業界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18.8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重電業界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18.2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二輪車・バイク業界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18.2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百貨店業界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18.0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電気通信工事業界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17.8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ガス業界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17.7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建設業界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17.4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家電業界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17.3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46203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（年）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中古車業界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6.4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携帯電話販売業界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6.2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雑貨業界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6.0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介護業界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5.9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リサイクル業界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5.9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 dirty="0">
                          <a:effectLst/>
                        </a:rPr>
                        <a:t>経営コンサルタント業界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5.6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人材派遣業界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5.5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駐車場業界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4.2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インターネット業界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4.2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モバイル業界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4.1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319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平均年収</a:t>
            </a:r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26826"/>
              </p:ext>
            </p:extLst>
          </p:nvPr>
        </p:nvGraphicFramePr>
        <p:xfrm>
          <a:off x="457200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ベスト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（万円）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総合商社業界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1187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テレビ業界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976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通信業界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949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損害保険業界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896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ビール業界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895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携帯電話業界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885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石油業界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830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高速道路業界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783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電力業界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760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清涼飲料業界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748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85078"/>
              </p:ext>
            </p:extLst>
          </p:nvPr>
        </p:nvGraphicFramePr>
        <p:xfrm>
          <a:off x="4852878" y="1397004"/>
          <a:ext cx="4079913" cy="50674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23294"/>
                <a:gridCol w="2096648"/>
                <a:gridCol w="1359971"/>
              </a:tblGrid>
              <a:tr h="475443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ワースト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 smtClean="0"/>
                        <a:t>（万円）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10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警備業界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453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9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介護業界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448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8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寿司業界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444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7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雑貨業界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444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6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家電量販店業界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436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5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ビル管理業界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424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4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リサイクル業界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>
                          <a:effectLst/>
                        </a:rPr>
                        <a:t>418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3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メガネ業界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417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2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>
                          <a:effectLst/>
                        </a:rPr>
                        <a:t>ジュエリー業界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388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4488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u="none" strike="noStrike" dirty="0" smtClean="0">
                          <a:effectLst/>
                        </a:rPr>
                        <a:t>1</a:t>
                      </a:r>
                      <a:r>
                        <a:rPr lang="ja-JP" altLang="en-US" sz="2000" u="none" strike="noStrike" dirty="0" smtClean="0">
                          <a:effectLst/>
                        </a:rPr>
                        <a:t>位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effectLst/>
                        </a:rPr>
                        <a:t>ゴルフ場業界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u="none" strike="noStrike" dirty="0">
                          <a:effectLst/>
                        </a:rPr>
                        <a:t>325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2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分析の概要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92962" y="1306000"/>
            <a:ext cx="8558076" cy="555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業界動向</a:t>
            </a:r>
            <a:r>
              <a:rPr kumimoji="1" lang="en-US" altLang="ja-JP" dirty="0" smtClean="0"/>
              <a:t>SEARCH.COM</a:t>
            </a:r>
            <a:r>
              <a:rPr kumimoji="1" lang="ja-JP" altLang="en-US" dirty="0" smtClean="0"/>
              <a:t>のデータを利用し、業界の分析を行う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gyokai-search.com</a:t>
            </a:r>
            <a:r>
              <a:rPr lang="en-US" altLang="ja-JP" dirty="0"/>
              <a:t>/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4075"/>
            <a:ext cx="4878946" cy="3032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61" y="3056350"/>
            <a:ext cx="4691439" cy="3032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85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分析の概要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92962" y="1306000"/>
            <a:ext cx="8558076" cy="555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分析対象の業界は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全部で</a:t>
            </a:r>
            <a:r>
              <a:rPr lang="en-US" altLang="ja-JP" sz="4400" b="1" dirty="0" smtClean="0">
                <a:solidFill>
                  <a:srgbClr val="9D0000"/>
                </a:solidFill>
                <a:latin typeface="+mn-ea"/>
              </a:rPr>
              <a:t>118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データ</a:t>
            </a:r>
            <a:r>
              <a:rPr lang="ja-JP" altLang="en-US" dirty="0"/>
              <a:t>項目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>
                <a:solidFill>
                  <a:schemeClr val="tx2">
                    <a:lumMod val="75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　業界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規模、経常利益計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　　売上高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純利益率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　　過去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５年の伸び率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　　総資産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額、労働者数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　　平均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年齢、平均勤続年数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</a:rPr>
              <a:t>　平均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年収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の</a:t>
            </a:r>
            <a:r>
              <a:rPr lang="en-US" altLang="ja-JP" dirty="0"/>
              <a:t>9</a:t>
            </a:r>
            <a:r>
              <a:rPr lang="ja-JP" altLang="en-US" dirty="0"/>
              <a:t>項目</a:t>
            </a:r>
            <a:endParaRPr lang="en-US" altLang="ja-JP" dirty="0"/>
          </a:p>
          <a:p>
            <a:endParaRPr kumimoji="1" lang="en-US" altLang="ja-JP" sz="4400" b="1" dirty="0" smtClean="0">
              <a:solidFill>
                <a:srgbClr val="9D0000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33" y="1305999"/>
            <a:ext cx="3623863" cy="51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5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データの標準化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6793" y="1306000"/>
            <a:ext cx="2834116" cy="482016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ja-JP" b="1" dirty="0" smtClean="0">
                <a:solidFill>
                  <a:srgbClr val="800000"/>
                </a:solidFill>
                <a:latin typeface="+mn-ea"/>
              </a:rPr>
              <a:t>Z</a:t>
            </a:r>
            <a:r>
              <a:rPr lang="ja-JP" altLang="en-US" b="1" dirty="0" smtClean="0">
                <a:solidFill>
                  <a:srgbClr val="800000"/>
                </a:solidFill>
                <a:latin typeface="+mn-ea"/>
              </a:rPr>
              <a:t>得点</a:t>
            </a:r>
            <a:endParaRPr lang="en-US" altLang="ja-JP" b="1" dirty="0" smtClean="0">
              <a:solidFill>
                <a:srgbClr val="800000"/>
              </a:solidFill>
              <a:latin typeface="+mn-ea"/>
            </a:endParaRP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0.702836431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4.510579732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2.782141886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-0.983223817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6.51929877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1.158276588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0.108345391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0.98965052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0.393325238</a:t>
            </a:r>
            <a:endParaRPr lang="ja-JP" altLang="en-US" dirty="0">
              <a:latin typeface="+mn-ea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1306000"/>
            <a:ext cx="4230184" cy="482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b="1" dirty="0" smtClean="0">
                <a:solidFill>
                  <a:srgbClr val="800000"/>
                </a:solidFill>
                <a:latin typeface="+mn-ea"/>
              </a:rPr>
              <a:t>銀行業界</a:t>
            </a:r>
            <a:r>
              <a:rPr lang="en-US" altLang="ja-JP" b="1" dirty="0" smtClean="0">
                <a:solidFill>
                  <a:srgbClr val="800000"/>
                </a:solidFill>
                <a:latin typeface="+mn-ea"/>
              </a:rPr>
              <a:t> </a:t>
            </a:r>
            <a:r>
              <a:rPr lang="ja-JP" altLang="en-US" b="1" dirty="0" smtClean="0">
                <a:solidFill>
                  <a:srgbClr val="800000"/>
                </a:solidFill>
                <a:latin typeface="+mn-ea"/>
              </a:rPr>
              <a:t>生データ</a:t>
            </a:r>
            <a:endParaRPr lang="en-US" altLang="ja-JP" b="1" dirty="0" smtClean="0">
              <a:solidFill>
                <a:srgbClr val="8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業界規模：</a:t>
            </a:r>
            <a:r>
              <a:rPr lang="en-US" altLang="ja-JP" dirty="0">
                <a:latin typeface="+mn-ea"/>
              </a:rPr>
              <a:t>20</a:t>
            </a:r>
            <a:r>
              <a:rPr lang="ja-JP" altLang="en-US" dirty="0">
                <a:latin typeface="+mn-ea"/>
              </a:rPr>
              <a:t>兆</a:t>
            </a:r>
            <a:r>
              <a:rPr lang="en-US" altLang="ja-JP" dirty="0">
                <a:latin typeface="+mn-ea"/>
              </a:rPr>
              <a:t>9,291</a:t>
            </a:r>
            <a:r>
              <a:rPr lang="ja-JP" altLang="en-US" dirty="0">
                <a:latin typeface="+mn-ea"/>
              </a:rPr>
              <a:t>億円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経常利益計：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兆</a:t>
            </a:r>
            <a:r>
              <a:rPr lang="en-US" altLang="ja-JP" dirty="0">
                <a:latin typeface="+mn-ea"/>
              </a:rPr>
              <a:t>1,458</a:t>
            </a:r>
            <a:r>
              <a:rPr lang="ja-JP" altLang="en-US" dirty="0">
                <a:latin typeface="+mn-ea"/>
              </a:rPr>
              <a:t>億円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経常収益純利益率：</a:t>
            </a:r>
            <a:r>
              <a:rPr lang="en-US" altLang="ja-JP" dirty="0">
                <a:latin typeface="+mn-ea"/>
              </a:rPr>
              <a:t>+16.8</a:t>
            </a:r>
            <a:r>
              <a:rPr lang="ja-JP" altLang="en-US" dirty="0">
                <a:latin typeface="+mn-ea"/>
              </a:rPr>
              <a:t>％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過去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年の伸び率：</a:t>
            </a:r>
            <a:r>
              <a:rPr lang="en-US" altLang="ja-JP" dirty="0">
                <a:latin typeface="+mn-ea"/>
              </a:rPr>
              <a:t>-3.6%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総資産額：</a:t>
            </a:r>
            <a:r>
              <a:rPr lang="en-US" altLang="ja-JP" dirty="0">
                <a:latin typeface="+mn-ea"/>
              </a:rPr>
              <a:t>980</a:t>
            </a:r>
            <a:r>
              <a:rPr lang="ja-JP" altLang="en-US" dirty="0">
                <a:latin typeface="+mn-ea"/>
              </a:rPr>
              <a:t>兆</a:t>
            </a:r>
            <a:r>
              <a:rPr lang="en-US" altLang="ja-JP" dirty="0">
                <a:latin typeface="+mn-ea"/>
              </a:rPr>
              <a:t>4,021</a:t>
            </a:r>
            <a:r>
              <a:rPr lang="ja-JP" altLang="en-US" dirty="0">
                <a:latin typeface="+mn-ea"/>
              </a:rPr>
              <a:t>億円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労働者数：</a:t>
            </a:r>
            <a:r>
              <a:rPr lang="en-US" altLang="ja-JP" dirty="0">
                <a:latin typeface="+mn-ea"/>
              </a:rPr>
              <a:t>148,066</a:t>
            </a:r>
            <a:r>
              <a:rPr lang="ja-JP" altLang="en-US" dirty="0">
                <a:latin typeface="+mn-ea"/>
              </a:rPr>
              <a:t>人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平均年齢：</a:t>
            </a:r>
            <a:r>
              <a:rPr lang="en-US" altLang="ja-JP" dirty="0">
                <a:latin typeface="+mn-ea"/>
              </a:rPr>
              <a:t>39.7</a:t>
            </a:r>
            <a:r>
              <a:rPr lang="ja-JP" altLang="en-US" dirty="0">
                <a:latin typeface="+mn-ea"/>
              </a:rPr>
              <a:t>歳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平均勤続年数：</a:t>
            </a:r>
            <a:r>
              <a:rPr lang="en-US" altLang="ja-JP" dirty="0">
                <a:latin typeface="+mn-ea"/>
              </a:rPr>
              <a:t>16.3</a:t>
            </a:r>
            <a:r>
              <a:rPr lang="ja-JP" altLang="en-US" dirty="0">
                <a:latin typeface="+mn-ea"/>
              </a:rPr>
              <a:t>年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平均年収：</a:t>
            </a:r>
            <a:r>
              <a:rPr lang="en-US" altLang="ja-JP" dirty="0">
                <a:latin typeface="+mn-ea"/>
              </a:rPr>
              <a:t>640</a:t>
            </a:r>
            <a:r>
              <a:rPr lang="ja-JP" altLang="en-US" dirty="0">
                <a:latin typeface="+mn-ea"/>
              </a:rPr>
              <a:t>万円</a:t>
            </a:r>
          </a:p>
          <a:p>
            <a:pPr marL="0" indent="0">
              <a:buNone/>
            </a:pPr>
            <a:endParaRPr lang="ja-JP" altLang="en-US" dirty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ja-JP" altLang="en-US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ja-JP" altLang="en-US" dirty="0">
              <a:latin typeface="+mn-ea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4687384" y="3430637"/>
            <a:ext cx="1400978" cy="5761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72977" y="6093585"/>
            <a:ext cx="6028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標準化されたデータを用いて、分析を行った。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データの標準化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6793" y="1306000"/>
            <a:ext cx="2834116" cy="482016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ja-JP" b="1" dirty="0" smtClean="0">
                <a:solidFill>
                  <a:srgbClr val="800000"/>
                </a:solidFill>
                <a:latin typeface="+mn-ea"/>
              </a:rPr>
              <a:t>Z</a:t>
            </a:r>
            <a:r>
              <a:rPr lang="ja-JP" altLang="en-US" b="1" dirty="0" smtClean="0">
                <a:solidFill>
                  <a:srgbClr val="800000"/>
                </a:solidFill>
                <a:latin typeface="+mn-ea"/>
              </a:rPr>
              <a:t>得点</a:t>
            </a:r>
            <a:endParaRPr lang="en-US" altLang="ja-JP" b="1" dirty="0" smtClean="0">
              <a:solidFill>
                <a:srgbClr val="800000"/>
              </a:solidFill>
              <a:latin typeface="+mn-ea"/>
            </a:endParaRPr>
          </a:p>
          <a:p>
            <a:pPr marL="0" indent="0" algn="r">
              <a:buNone/>
            </a:pPr>
            <a:r>
              <a:rPr lang="en-US" altLang="ja-JP" dirty="0">
                <a:latin typeface="+mn-ea"/>
              </a:rPr>
              <a:t>-</a:t>
            </a:r>
            <a:r>
              <a:rPr lang="en-US" altLang="ja-JP" dirty="0" smtClean="0">
                <a:latin typeface="+mn-ea"/>
              </a:rPr>
              <a:t>0.182623273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-0.142066954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-0.172605574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0.59340011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-0.175672314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0.800051851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-0.710190825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-0.652985162</a:t>
            </a:r>
          </a:p>
          <a:p>
            <a:pPr marL="0" indent="0" algn="r">
              <a:buNone/>
            </a:pPr>
            <a:r>
              <a:rPr lang="en-US" altLang="ja-JP" dirty="0" smtClean="0">
                <a:latin typeface="+mn-ea"/>
              </a:rPr>
              <a:t>-</a:t>
            </a:r>
            <a:r>
              <a:rPr lang="en-US" altLang="ja-JP" dirty="0">
                <a:latin typeface="+mn-ea"/>
              </a:rPr>
              <a:t>0.003429576</a:t>
            </a:r>
            <a:endParaRPr lang="ja-JP" altLang="en-US" dirty="0">
              <a:latin typeface="+mn-ea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1306000"/>
            <a:ext cx="4230184" cy="482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 smtClean="0">
                <a:solidFill>
                  <a:srgbClr val="800000"/>
                </a:solidFill>
                <a:latin typeface="+mn-ea"/>
              </a:rPr>
              <a:t>IT</a:t>
            </a:r>
            <a:r>
              <a:rPr lang="ja-JP" altLang="en-US" b="1" dirty="0" smtClean="0">
                <a:solidFill>
                  <a:srgbClr val="800000"/>
                </a:solidFill>
                <a:latin typeface="+mn-ea"/>
              </a:rPr>
              <a:t>業界</a:t>
            </a:r>
            <a:r>
              <a:rPr lang="en-US" altLang="ja-JP" b="1" dirty="0" smtClean="0">
                <a:solidFill>
                  <a:srgbClr val="800000"/>
                </a:solidFill>
                <a:latin typeface="+mn-ea"/>
              </a:rPr>
              <a:t> </a:t>
            </a:r>
            <a:r>
              <a:rPr lang="ja-JP" altLang="en-US" b="1" dirty="0" smtClean="0">
                <a:solidFill>
                  <a:srgbClr val="800000"/>
                </a:solidFill>
                <a:latin typeface="+mn-ea"/>
              </a:rPr>
              <a:t>生データ</a:t>
            </a:r>
            <a:endParaRPr lang="en-US" altLang="ja-JP" b="1" dirty="0" smtClean="0">
              <a:solidFill>
                <a:srgbClr val="8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業界規模：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兆</a:t>
            </a:r>
            <a:r>
              <a:rPr lang="en-US" altLang="ja-JP" dirty="0">
                <a:latin typeface="+mn-ea"/>
              </a:rPr>
              <a:t>7,064</a:t>
            </a:r>
            <a:r>
              <a:rPr lang="ja-JP" altLang="en-US" dirty="0">
                <a:latin typeface="+mn-ea"/>
              </a:rPr>
              <a:t>億円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経常利益計：</a:t>
            </a:r>
            <a:r>
              <a:rPr lang="en-US" altLang="ja-JP" dirty="0">
                <a:latin typeface="+mn-ea"/>
              </a:rPr>
              <a:t>3,936</a:t>
            </a:r>
            <a:r>
              <a:rPr lang="ja-JP" altLang="en-US" dirty="0">
                <a:latin typeface="+mn-ea"/>
              </a:rPr>
              <a:t>億円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売上高純利益率：</a:t>
            </a:r>
            <a:r>
              <a:rPr lang="en-US" altLang="ja-JP" dirty="0">
                <a:latin typeface="+mn-ea"/>
              </a:rPr>
              <a:t>+3.7</a:t>
            </a:r>
            <a:r>
              <a:rPr lang="ja-JP" altLang="en-US" dirty="0">
                <a:latin typeface="+mn-ea"/>
              </a:rPr>
              <a:t>％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過去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年の伸び率：</a:t>
            </a:r>
            <a:r>
              <a:rPr lang="en-US" altLang="ja-JP" dirty="0">
                <a:latin typeface="+mn-ea"/>
              </a:rPr>
              <a:t>+3.0%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総資産額：</a:t>
            </a:r>
            <a:r>
              <a:rPr lang="en-US" altLang="ja-JP" dirty="0">
                <a:latin typeface="+mn-ea"/>
              </a:rPr>
              <a:t>5</a:t>
            </a:r>
            <a:r>
              <a:rPr lang="ja-JP" altLang="en-US" dirty="0">
                <a:latin typeface="+mn-ea"/>
              </a:rPr>
              <a:t>兆</a:t>
            </a:r>
            <a:r>
              <a:rPr lang="en-US" altLang="ja-JP" dirty="0">
                <a:latin typeface="+mn-ea"/>
              </a:rPr>
              <a:t>3,880</a:t>
            </a:r>
            <a:r>
              <a:rPr lang="ja-JP" altLang="en-US" dirty="0">
                <a:latin typeface="+mn-ea"/>
              </a:rPr>
              <a:t>億円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労働者数：</a:t>
            </a:r>
            <a:r>
              <a:rPr lang="en-US" altLang="ja-JP" dirty="0">
                <a:latin typeface="+mn-ea"/>
              </a:rPr>
              <a:t>118,764</a:t>
            </a:r>
            <a:r>
              <a:rPr lang="ja-JP" altLang="en-US" dirty="0">
                <a:latin typeface="+mn-ea"/>
              </a:rPr>
              <a:t>人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平均年齢：</a:t>
            </a:r>
            <a:r>
              <a:rPr lang="en-US" altLang="ja-JP" dirty="0">
                <a:latin typeface="+mn-ea"/>
              </a:rPr>
              <a:t>37.6</a:t>
            </a:r>
            <a:r>
              <a:rPr lang="ja-JP" altLang="en-US" dirty="0">
                <a:latin typeface="+mn-ea"/>
              </a:rPr>
              <a:t>歳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平均勤続年数：</a:t>
            </a:r>
            <a:r>
              <a:rPr lang="en-US" altLang="ja-JP" dirty="0">
                <a:latin typeface="+mn-ea"/>
              </a:rPr>
              <a:t>9.8</a:t>
            </a:r>
            <a:r>
              <a:rPr lang="ja-JP" altLang="en-US" dirty="0">
                <a:latin typeface="+mn-ea"/>
              </a:rPr>
              <a:t>年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平均年収：</a:t>
            </a:r>
            <a:r>
              <a:rPr lang="en-US" altLang="ja-JP" dirty="0">
                <a:latin typeface="+mn-ea"/>
              </a:rPr>
              <a:t>590</a:t>
            </a:r>
            <a:r>
              <a:rPr lang="ja-JP" altLang="en-US" dirty="0">
                <a:latin typeface="+mn-ea"/>
              </a:rPr>
              <a:t>万円</a:t>
            </a:r>
            <a:endParaRPr lang="ja-JP" altLang="en-US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ja-JP" altLang="en-US" dirty="0">
              <a:latin typeface="+mn-ea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4687384" y="3430637"/>
            <a:ext cx="1400978" cy="5761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2977" y="6093585"/>
            <a:ext cx="6028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標準化されたデータを用いて、分析を行った。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4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デンドログラム出力結果</a:t>
            </a:r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</p:spTree>
    <p:extLst>
      <p:ext uri="{BB962C8B-B14F-4D97-AF65-F5344CB8AC3E}">
        <p14:creationId xmlns:p14="http://schemas.microsoft.com/office/powerpoint/2010/main" val="302850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クラスタ詳細</a:t>
            </a:r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4" name="角丸四角形吹き出し 3"/>
          <p:cNvSpPr/>
          <p:nvPr/>
        </p:nvSpPr>
        <p:spPr>
          <a:xfrm>
            <a:off x="87777" y="1216090"/>
            <a:ext cx="1928584" cy="641482"/>
          </a:xfrm>
          <a:prstGeom prst="wedgeRoundRectCallout">
            <a:avLst>
              <a:gd name="adj1" fmla="val -33897"/>
              <a:gd name="adj2" fmla="val 46087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金融、銀行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1107715" y="2062273"/>
            <a:ext cx="1817291" cy="569628"/>
          </a:xfrm>
          <a:prstGeom prst="wedgeRoundRectCallout">
            <a:avLst>
              <a:gd name="adj1" fmla="val -82258"/>
              <a:gd name="adj2" fmla="val 31391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電力</a:t>
            </a:r>
            <a:endParaRPr kumimoji="1" lang="ja-JP" altLang="en-US" sz="20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983615" y="1216090"/>
            <a:ext cx="2815049" cy="813484"/>
          </a:xfrm>
          <a:prstGeom prst="wedgeRoundRectCallout">
            <a:avLst>
              <a:gd name="adj1" fmla="val 47967"/>
              <a:gd name="adj2" fmla="val 21839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総合商社、卸売、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家電、電気機器</a:t>
            </a:r>
            <a:endParaRPr kumimoji="1" lang="ja-JP" altLang="en-US" sz="20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2016361" y="2803905"/>
            <a:ext cx="2851166" cy="569628"/>
          </a:xfrm>
          <a:prstGeom prst="wedgeRoundRectCallout">
            <a:avLst>
              <a:gd name="adj1" fmla="val -98774"/>
              <a:gd name="adj2" fmla="val 28403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ゲーム、消費者金融</a:t>
            </a:r>
            <a:endParaRPr kumimoji="1" lang="ja-JP" altLang="en-US" sz="20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116193" y="3681205"/>
            <a:ext cx="3037636" cy="823142"/>
          </a:xfrm>
          <a:prstGeom prst="wedgeRoundRectCallout">
            <a:avLst>
              <a:gd name="adj1" fmla="val -98343"/>
              <a:gd name="adj2" fmla="val 7405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通信、損害保険、テレビ、ビール、石油、高速道路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5382" y="6264754"/>
            <a:ext cx="8183282" cy="40011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上位に位置する少数クラスタは、日本を代表する大規模業界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2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クラスタ詳細</a:t>
            </a:r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61866" y="1216090"/>
            <a:ext cx="3993442" cy="954083"/>
          </a:xfrm>
          <a:prstGeom prst="wedgeRoundRectCallout">
            <a:avLst>
              <a:gd name="adj1" fmla="val -35569"/>
              <a:gd name="adj2" fmla="val 35403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インターネット、モバイル、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ブライダル、経営コンサルタント等</a:t>
            </a:r>
            <a:endParaRPr kumimoji="1" lang="ja-JP" altLang="en-US" sz="20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2049859" y="2455294"/>
            <a:ext cx="2964858" cy="954083"/>
          </a:xfrm>
          <a:prstGeom prst="wedgeRoundRectCallout">
            <a:avLst>
              <a:gd name="adj1" fmla="val -49105"/>
              <a:gd name="adj2" fmla="val 20031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自動車、半導体、鉄道、機械、化学、サービス等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3537771" y="3561777"/>
            <a:ext cx="2314913" cy="954083"/>
          </a:xfrm>
          <a:prstGeom prst="wedgeRoundRectCallout">
            <a:avLst>
              <a:gd name="adj1" fmla="val -77385"/>
              <a:gd name="adj2" fmla="val 101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製薬、証券、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パチンコ、旅行等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6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プッシュピン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359</TotalTime>
  <Words>1478</Words>
  <Application>Microsoft Macintosh PowerPoint</Application>
  <PresentationFormat>画面に合わせる (4:3)</PresentationFormat>
  <Paragraphs>731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エグゼクティブ</vt:lpstr>
      <vt:lpstr>階層型クラスタリング 非階層型クラスタリングによる</vt:lpstr>
      <vt:lpstr>業界デンドログラム</vt:lpstr>
      <vt:lpstr>分析の概要</vt:lpstr>
      <vt:lpstr>分析の概要</vt:lpstr>
      <vt:lpstr>データの標準化</vt:lpstr>
      <vt:lpstr>データの標準化</vt:lpstr>
      <vt:lpstr>デンドログラム出力結果</vt:lpstr>
      <vt:lpstr>クラスタ詳細</vt:lpstr>
      <vt:lpstr>クラスタ詳細</vt:lpstr>
      <vt:lpstr>クラスタ詳細</vt:lpstr>
      <vt:lpstr>クラスタ詳細</vt:lpstr>
      <vt:lpstr>考察</vt:lpstr>
      <vt:lpstr>やっぱり似ているこの業界</vt:lpstr>
      <vt:lpstr>意外と似ているこの業界</vt:lpstr>
      <vt:lpstr>業界K-means</vt:lpstr>
      <vt:lpstr>分析の概要</vt:lpstr>
      <vt:lpstr>K-means法実行結果</vt:lpstr>
      <vt:lpstr>K-means法実行結果</vt:lpstr>
      <vt:lpstr>K-means法実行結果</vt:lpstr>
      <vt:lpstr>K-means法実行結果</vt:lpstr>
      <vt:lpstr>考察</vt:lpstr>
      <vt:lpstr>Appendix 業界ランキング</vt:lpstr>
      <vt:lpstr>業界規模ランキング</vt:lpstr>
      <vt:lpstr>利益率ランキング</vt:lpstr>
      <vt:lpstr>伸び率ランキング</vt:lpstr>
      <vt:lpstr>労働者数ランキング</vt:lpstr>
      <vt:lpstr>平均年齢ランキング</vt:lpstr>
      <vt:lpstr>勤続年数ランキング</vt:lpstr>
      <vt:lpstr>平均年収ランキング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業界デンドログラム</dc:title>
  <dc:creator>永良 慶太</dc:creator>
  <cp:lastModifiedBy>永良 慶太</cp:lastModifiedBy>
  <cp:revision>85</cp:revision>
  <dcterms:created xsi:type="dcterms:W3CDTF">2014-06-14T13:49:30Z</dcterms:created>
  <dcterms:modified xsi:type="dcterms:W3CDTF">2014-06-16T16:38:05Z</dcterms:modified>
</cp:coreProperties>
</file>