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4" r:id="rId8"/>
    <p:sldId id="262" r:id="rId9"/>
    <p:sldId id="267" r:id="rId10"/>
    <p:sldId id="268" r:id="rId11"/>
    <p:sldId id="269"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7B2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67"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73876-477F-4507-A42D-0D95C92D7D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00EED2-7EFB-40DE-A4C1-A148DEB6A6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29D9C96-4DE6-4F34-BEB3-45A9F7E9B45F}"/>
              </a:ext>
            </a:extLst>
          </p:cNvPr>
          <p:cNvSpPr>
            <a:spLocks noGrp="1"/>
          </p:cNvSpPr>
          <p:nvPr>
            <p:ph type="dt" sz="half" idx="10"/>
          </p:nvPr>
        </p:nvSpPr>
        <p:spPr/>
        <p:txBody>
          <a:bodyPr/>
          <a:lstStyle/>
          <a:p>
            <a:fld id="{B93F06B7-DC61-4030-B86E-8AB36BCE4E21}" type="datetimeFigureOut">
              <a:rPr lang="en-US" smtClean="0"/>
              <a:t>3/2/2020</a:t>
            </a:fld>
            <a:endParaRPr lang="en-US"/>
          </a:p>
        </p:txBody>
      </p:sp>
      <p:sp>
        <p:nvSpPr>
          <p:cNvPr id="5" name="Footer Placeholder 4">
            <a:extLst>
              <a:ext uri="{FF2B5EF4-FFF2-40B4-BE49-F238E27FC236}">
                <a16:creationId xmlns:a16="http://schemas.microsoft.com/office/drawing/2014/main" id="{ED477A0F-CBE8-4FD6-AFF1-CEFDA75892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BB6043-58C4-42A7-8CE6-454C925138EF}"/>
              </a:ext>
            </a:extLst>
          </p:cNvPr>
          <p:cNvSpPr>
            <a:spLocks noGrp="1"/>
          </p:cNvSpPr>
          <p:nvPr>
            <p:ph type="sldNum" sz="quarter" idx="12"/>
          </p:nvPr>
        </p:nvSpPr>
        <p:spPr/>
        <p:txBody>
          <a:bodyPr/>
          <a:lstStyle/>
          <a:p>
            <a:fld id="{E4DCBBFC-9609-4802-88D4-B40DBD69A44D}" type="slidenum">
              <a:rPr lang="en-US" smtClean="0"/>
              <a:t>‹#›</a:t>
            </a:fld>
            <a:endParaRPr lang="en-US"/>
          </a:p>
        </p:txBody>
      </p:sp>
    </p:spTree>
    <p:extLst>
      <p:ext uri="{BB962C8B-B14F-4D97-AF65-F5344CB8AC3E}">
        <p14:creationId xmlns:p14="http://schemas.microsoft.com/office/powerpoint/2010/main" val="1466188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A6BAF-36E6-4215-A1D9-39A36572EB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1BBE3E-AC61-4D3E-A7F1-3F0E11B9FF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B20E7A-FA94-48DA-BDCE-BDCBC7841825}"/>
              </a:ext>
            </a:extLst>
          </p:cNvPr>
          <p:cNvSpPr>
            <a:spLocks noGrp="1"/>
          </p:cNvSpPr>
          <p:nvPr>
            <p:ph type="dt" sz="half" idx="10"/>
          </p:nvPr>
        </p:nvSpPr>
        <p:spPr/>
        <p:txBody>
          <a:bodyPr/>
          <a:lstStyle/>
          <a:p>
            <a:fld id="{B93F06B7-DC61-4030-B86E-8AB36BCE4E21}" type="datetimeFigureOut">
              <a:rPr lang="en-US" smtClean="0"/>
              <a:t>3/2/2020</a:t>
            </a:fld>
            <a:endParaRPr lang="en-US"/>
          </a:p>
        </p:txBody>
      </p:sp>
      <p:sp>
        <p:nvSpPr>
          <p:cNvPr id="5" name="Footer Placeholder 4">
            <a:extLst>
              <a:ext uri="{FF2B5EF4-FFF2-40B4-BE49-F238E27FC236}">
                <a16:creationId xmlns:a16="http://schemas.microsoft.com/office/drawing/2014/main" id="{BCB67DEE-2E43-4116-952A-29BA812BA1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D059F1-20E2-49D1-85CA-78A9EA9BA7E2}"/>
              </a:ext>
            </a:extLst>
          </p:cNvPr>
          <p:cNvSpPr>
            <a:spLocks noGrp="1"/>
          </p:cNvSpPr>
          <p:nvPr>
            <p:ph type="sldNum" sz="quarter" idx="12"/>
          </p:nvPr>
        </p:nvSpPr>
        <p:spPr/>
        <p:txBody>
          <a:bodyPr/>
          <a:lstStyle/>
          <a:p>
            <a:fld id="{E4DCBBFC-9609-4802-88D4-B40DBD69A44D}" type="slidenum">
              <a:rPr lang="en-US" smtClean="0"/>
              <a:t>‹#›</a:t>
            </a:fld>
            <a:endParaRPr lang="en-US"/>
          </a:p>
        </p:txBody>
      </p:sp>
    </p:spTree>
    <p:extLst>
      <p:ext uri="{BB962C8B-B14F-4D97-AF65-F5344CB8AC3E}">
        <p14:creationId xmlns:p14="http://schemas.microsoft.com/office/powerpoint/2010/main" val="544329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A3D793-7143-485B-BA77-2E2E140B25E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D6B1F26-1DEE-49F5-8DF2-36EFC424A0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90B977-5DEF-414E-8AFD-8EA558EA578F}"/>
              </a:ext>
            </a:extLst>
          </p:cNvPr>
          <p:cNvSpPr>
            <a:spLocks noGrp="1"/>
          </p:cNvSpPr>
          <p:nvPr>
            <p:ph type="dt" sz="half" idx="10"/>
          </p:nvPr>
        </p:nvSpPr>
        <p:spPr/>
        <p:txBody>
          <a:bodyPr/>
          <a:lstStyle/>
          <a:p>
            <a:fld id="{B93F06B7-DC61-4030-B86E-8AB36BCE4E21}" type="datetimeFigureOut">
              <a:rPr lang="en-US" smtClean="0"/>
              <a:t>3/2/2020</a:t>
            </a:fld>
            <a:endParaRPr lang="en-US"/>
          </a:p>
        </p:txBody>
      </p:sp>
      <p:sp>
        <p:nvSpPr>
          <p:cNvPr id="5" name="Footer Placeholder 4">
            <a:extLst>
              <a:ext uri="{FF2B5EF4-FFF2-40B4-BE49-F238E27FC236}">
                <a16:creationId xmlns:a16="http://schemas.microsoft.com/office/drawing/2014/main" id="{493D717E-B7E3-4609-8A68-108BAE1FD1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0E9004-6DBE-49AB-809B-2E196B4D5A5B}"/>
              </a:ext>
            </a:extLst>
          </p:cNvPr>
          <p:cNvSpPr>
            <a:spLocks noGrp="1"/>
          </p:cNvSpPr>
          <p:nvPr>
            <p:ph type="sldNum" sz="quarter" idx="12"/>
          </p:nvPr>
        </p:nvSpPr>
        <p:spPr/>
        <p:txBody>
          <a:bodyPr/>
          <a:lstStyle/>
          <a:p>
            <a:fld id="{E4DCBBFC-9609-4802-88D4-B40DBD69A44D}" type="slidenum">
              <a:rPr lang="en-US" smtClean="0"/>
              <a:t>‹#›</a:t>
            </a:fld>
            <a:endParaRPr lang="en-US"/>
          </a:p>
        </p:txBody>
      </p:sp>
    </p:spTree>
    <p:extLst>
      <p:ext uri="{BB962C8B-B14F-4D97-AF65-F5344CB8AC3E}">
        <p14:creationId xmlns:p14="http://schemas.microsoft.com/office/powerpoint/2010/main" val="546279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E72DD-A5C1-4200-8CA2-49EBA125BA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445E8A-6FAA-4305-A86A-BDEB4F0BE3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21741F-64FB-44A5-A8AD-7B9B0D0A5D9E}"/>
              </a:ext>
            </a:extLst>
          </p:cNvPr>
          <p:cNvSpPr>
            <a:spLocks noGrp="1"/>
          </p:cNvSpPr>
          <p:nvPr>
            <p:ph type="dt" sz="half" idx="10"/>
          </p:nvPr>
        </p:nvSpPr>
        <p:spPr/>
        <p:txBody>
          <a:bodyPr/>
          <a:lstStyle/>
          <a:p>
            <a:fld id="{B93F06B7-DC61-4030-B86E-8AB36BCE4E21}" type="datetimeFigureOut">
              <a:rPr lang="en-US" smtClean="0"/>
              <a:t>3/2/2020</a:t>
            </a:fld>
            <a:endParaRPr lang="en-US"/>
          </a:p>
        </p:txBody>
      </p:sp>
      <p:sp>
        <p:nvSpPr>
          <p:cNvPr id="5" name="Footer Placeholder 4">
            <a:extLst>
              <a:ext uri="{FF2B5EF4-FFF2-40B4-BE49-F238E27FC236}">
                <a16:creationId xmlns:a16="http://schemas.microsoft.com/office/drawing/2014/main" id="{2FF7FD4A-B48F-4B2A-8920-A894644D20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4066C8-D070-40E0-8AA0-C891811B1C4A}"/>
              </a:ext>
            </a:extLst>
          </p:cNvPr>
          <p:cNvSpPr>
            <a:spLocks noGrp="1"/>
          </p:cNvSpPr>
          <p:nvPr>
            <p:ph type="sldNum" sz="quarter" idx="12"/>
          </p:nvPr>
        </p:nvSpPr>
        <p:spPr/>
        <p:txBody>
          <a:bodyPr/>
          <a:lstStyle/>
          <a:p>
            <a:fld id="{E4DCBBFC-9609-4802-88D4-B40DBD69A44D}" type="slidenum">
              <a:rPr lang="en-US" smtClean="0"/>
              <a:t>‹#›</a:t>
            </a:fld>
            <a:endParaRPr lang="en-US"/>
          </a:p>
        </p:txBody>
      </p:sp>
    </p:spTree>
    <p:extLst>
      <p:ext uri="{BB962C8B-B14F-4D97-AF65-F5344CB8AC3E}">
        <p14:creationId xmlns:p14="http://schemas.microsoft.com/office/powerpoint/2010/main" val="1563979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C57E7-096B-41E7-A5F7-2444E8A2A2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BE6E903-7B5E-4EE0-82B6-D4FB5DF536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939E8B-B650-409B-86A4-088744AAA9A8}"/>
              </a:ext>
            </a:extLst>
          </p:cNvPr>
          <p:cNvSpPr>
            <a:spLocks noGrp="1"/>
          </p:cNvSpPr>
          <p:nvPr>
            <p:ph type="dt" sz="half" idx="10"/>
          </p:nvPr>
        </p:nvSpPr>
        <p:spPr/>
        <p:txBody>
          <a:bodyPr/>
          <a:lstStyle/>
          <a:p>
            <a:fld id="{B93F06B7-DC61-4030-B86E-8AB36BCE4E21}" type="datetimeFigureOut">
              <a:rPr lang="en-US" smtClean="0"/>
              <a:t>3/2/2020</a:t>
            </a:fld>
            <a:endParaRPr lang="en-US"/>
          </a:p>
        </p:txBody>
      </p:sp>
      <p:sp>
        <p:nvSpPr>
          <p:cNvPr id="5" name="Footer Placeholder 4">
            <a:extLst>
              <a:ext uri="{FF2B5EF4-FFF2-40B4-BE49-F238E27FC236}">
                <a16:creationId xmlns:a16="http://schemas.microsoft.com/office/drawing/2014/main" id="{9A5E0E44-8711-4FBD-852D-01BF1E79A0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EA3067-67F4-43E8-8892-3C4ACA086BE7}"/>
              </a:ext>
            </a:extLst>
          </p:cNvPr>
          <p:cNvSpPr>
            <a:spLocks noGrp="1"/>
          </p:cNvSpPr>
          <p:nvPr>
            <p:ph type="sldNum" sz="quarter" idx="12"/>
          </p:nvPr>
        </p:nvSpPr>
        <p:spPr/>
        <p:txBody>
          <a:bodyPr/>
          <a:lstStyle/>
          <a:p>
            <a:fld id="{E4DCBBFC-9609-4802-88D4-B40DBD69A44D}" type="slidenum">
              <a:rPr lang="en-US" smtClean="0"/>
              <a:t>‹#›</a:t>
            </a:fld>
            <a:endParaRPr lang="en-US"/>
          </a:p>
        </p:txBody>
      </p:sp>
    </p:spTree>
    <p:extLst>
      <p:ext uri="{BB962C8B-B14F-4D97-AF65-F5344CB8AC3E}">
        <p14:creationId xmlns:p14="http://schemas.microsoft.com/office/powerpoint/2010/main" val="385282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EF5E7-0B42-46B8-8900-0919CD4DB0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0202B8-144F-4705-A6A1-324F9F6B4E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76EB4B-3F91-4054-A465-36FFD91CA1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ABBC9A-11D0-4150-B299-0A7E4E06A0EE}"/>
              </a:ext>
            </a:extLst>
          </p:cNvPr>
          <p:cNvSpPr>
            <a:spLocks noGrp="1"/>
          </p:cNvSpPr>
          <p:nvPr>
            <p:ph type="dt" sz="half" idx="10"/>
          </p:nvPr>
        </p:nvSpPr>
        <p:spPr/>
        <p:txBody>
          <a:bodyPr/>
          <a:lstStyle/>
          <a:p>
            <a:fld id="{B93F06B7-DC61-4030-B86E-8AB36BCE4E21}" type="datetimeFigureOut">
              <a:rPr lang="en-US" smtClean="0"/>
              <a:t>3/2/2020</a:t>
            </a:fld>
            <a:endParaRPr lang="en-US"/>
          </a:p>
        </p:txBody>
      </p:sp>
      <p:sp>
        <p:nvSpPr>
          <p:cNvPr id="6" name="Footer Placeholder 5">
            <a:extLst>
              <a:ext uri="{FF2B5EF4-FFF2-40B4-BE49-F238E27FC236}">
                <a16:creationId xmlns:a16="http://schemas.microsoft.com/office/drawing/2014/main" id="{384D14F7-D583-4B38-8DE9-DAAF63FCD3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4ED460-1ABE-4C4A-9372-9AD68DCB2751}"/>
              </a:ext>
            </a:extLst>
          </p:cNvPr>
          <p:cNvSpPr>
            <a:spLocks noGrp="1"/>
          </p:cNvSpPr>
          <p:nvPr>
            <p:ph type="sldNum" sz="quarter" idx="12"/>
          </p:nvPr>
        </p:nvSpPr>
        <p:spPr/>
        <p:txBody>
          <a:bodyPr/>
          <a:lstStyle/>
          <a:p>
            <a:fld id="{E4DCBBFC-9609-4802-88D4-B40DBD69A44D}" type="slidenum">
              <a:rPr lang="en-US" smtClean="0"/>
              <a:t>‹#›</a:t>
            </a:fld>
            <a:endParaRPr lang="en-US"/>
          </a:p>
        </p:txBody>
      </p:sp>
    </p:spTree>
    <p:extLst>
      <p:ext uri="{BB962C8B-B14F-4D97-AF65-F5344CB8AC3E}">
        <p14:creationId xmlns:p14="http://schemas.microsoft.com/office/powerpoint/2010/main" val="4043570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E42B1-B5A0-468A-9F58-C3B5194E4E5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00DC672-CB8F-4B36-A139-E97D7B12D1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FA8559-19A7-463B-80B2-115AB9AE01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6A8BD86-C8D3-4C00-89B2-12965CD636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78E121-5254-4266-8285-61A1AF8A1F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0C8900-7F08-42B7-A085-B5AC86924DD6}"/>
              </a:ext>
            </a:extLst>
          </p:cNvPr>
          <p:cNvSpPr>
            <a:spLocks noGrp="1"/>
          </p:cNvSpPr>
          <p:nvPr>
            <p:ph type="dt" sz="half" idx="10"/>
          </p:nvPr>
        </p:nvSpPr>
        <p:spPr/>
        <p:txBody>
          <a:bodyPr/>
          <a:lstStyle/>
          <a:p>
            <a:fld id="{B93F06B7-DC61-4030-B86E-8AB36BCE4E21}" type="datetimeFigureOut">
              <a:rPr lang="en-US" smtClean="0"/>
              <a:t>3/2/2020</a:t>
            </a:fld>
            <a:endParaRPr lang="en-US"/>
          </a:p>
        </p:txBody>
      </p:sp>
      <p:sp>
        <p:nvSpPr>
          <p:cNvPr id="8" name="Footer Placeholder 7">
            <a:extLst>
              <a:ext uri="{FF2B5EF4-FFF2-40B4-BE49-F238E27FC236}">
                <a16:creationId xmlns:a16="http://schemas.microsoft.com/office/drawing/2014/main" id="{2E0D0110-5F4C-4432-8C4E-931D1026C3E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7C5597-E636-48CC-BA49-3E21681F4175}"/>
              </a:ext>
            </a:extLst>
          </p:cNvPr>
          <p:cNvSpPr>
            <a:spLocks noGrp="1"/>
          </p:cNvSpPr>
          <p:nvPr>
            <p:ph type="sldNum" sz="quarter" idx="12"/>
          </p:nvPr>
        </p:nvSpPr>
        <p:spPr/>
        <p:txBody>
          <a:bodyPr/>
          <a:lstStyle/>
          <a:p>
            <a:fld id="{E4DCBBFC-9609-4802-88D4-B40DBD69A44D}" type="slidenum">
              <a:rPr lang="en-US" smtClean="0"/>
              <a:t>‹#›</a:t>
            </a:fld>
            <a:endParaRPr lang="en-US"/>
          </a:p>
        </p:txBody>
      </p:sp>
    </p:spTree>
    <p:extLst>
      <p:ext uri="{BB962C8B-B14F-4D97-AF65-F5344CB8AC3E}">
        <p14:creationId xmlns:p14="http://schemas.microsoft.com/office/powerpoint/2010/main" val="2667316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8C35D-1EB7-4967-9070-4E41DF84FA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58AF84-349E-47B2-81AC-2D31D0A06CFC}"/>
              </a:ext>
            </a:extLst>
          </p:cNvPr>
          <p:cNvSpPr>
            <a:spLocks noGrp="1"/>
          </p:cNvSpPr>
          <p:nvPr>
            <p:ph type="dt" sz="half" idx="10"/>
          </p:nvPr>
        </p:nvSpPr>
        <p:spPr/>
        <p:txBody>
          <a:bodyPr/>
          <a:lstStyle/>
          <a:p>
            <a:fld id="{B93F06B7-DC61-4030-B86E-8AB36BCE4E21}" type="datetimeFigureOut">
              <a:rPr lang="en-US" smtClean="0"/>
              <a:t>3/2/2020</a:t>
            </a:fld>
            <a:endParaRPr lang="en-US"/>
          </a:p>
        </p:txBody>
      </p:sp>
      <p:sp>
        <p:nvSpPr>
          <p:cNvPr id="4" name="Footer Placeholder 3">
            <a:extLst>
              <a:ext uri="{FF2B5EF4-FFF2-40B4-BE49-F238E27FC236}">
                <a16:creationId xmlns:a16="http://schemas.microsoft.com/office/drawing/2014/main" id="{A6A25192-92BA-4B4B-BDAE-8AC3EE727F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BCF928-5BA3-4928-98E9-5A52A018572C}"/>
              </a:ext>
            </a:extLst>
          </p:cNvPr>
          <p:cNvSpPr>
            <a:spLocks noGrp="1"/>
          </p:cNvSpPr>
          <p:nvPr>
            <p:ph type="sldNum" sz="quarter" idx="12"/>
          </p:nvPr>
        </p:nvSpPr>
        <p:spPr/>
        <p:txBody>
          <a:bodyPr/>
          <a:lstStyle/>
          <a:p>
            <a:fld id="{E4DCBBFC-9609-4802-88D4-B40DBD69A44D}" type="slidenum">
              <a:rPr lang="en-US" smtClean="0"/>
              <a:t>‹#›</a:t>
            </a:fld>
            <a:endParaRPr lang="en-US"/>
          </a:p>
        </p:txBody>
      </p:sp>
    </p:spTree>
    <p:extLst>
      <p:ext uri="{BB962C8B-B14F-4D97-AF65-F5344CB8AC3E}">
        <p14:creationId xmlns:p14="http://schemas.microsoft.com/office/powerpoint/2010/main" val="3611889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89EEF9-1397-4674-8DDC-FEA1C1B1CF0E}"/>
              </a:ext>
            </a:extLst>
          </p:cNvPr>
          <p:cNvSpPr>
            <a:spLocks noGrp="1"/>
          </p:cNvSpPr>
          <p:nvPr>
            <p:ph type="dt" sz="half" idx="10"/>
          </p:nvPr>
        </p:nvSpPr>
        <p:spPr/>
        <p:txBody>
          <a:bodyPr/>
          <a:lstStyle/>
          <a:p>
            <a:fld id="{B93F06B7-DC61-4030-B86E-8AB36BCE4E21}" type="datetimeFigureOut">
              <a:rPr lang="en-US" smtClean="0"/>
              <a:t>3/2/2020</a:t>
            </a:fld>
            <a:endParaRPr lang="en-US"/>
          </a:p>
        </p:txBody>
      </p:sp>
      <p:sp>
        <p:nvSpPr>
          <p:cNvPr id="3" name="Footer Placeholder 2">
            <a:extLst>
              <a:ext uri="{FF2B5EF4-FFF2-40B4-BE49-F238E27FC236}">
                <a16:creationId xmlns:a16="http://schemas.microsoft.com/office/drawing/2014/main" id="{CCD35D6A-973B-4E4A-B6E4-2CE4C818C07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D3FA1AB-B608-4AAC-A209-76FF6593E898}"/>
              </a:ext>
            </a:extLst>
          </p:cNvPr>
          <p:cNvSpPr>
            <a:spLocks noGrp="1"/>
          </p:cNvSpPr>
          <p:nvPr>
            <p:ph type="sldNum" sz="quarter" idx="12"/>
          </p:nvPr>
        </p:nvSpPr>
        <p:spPr/>
        <p:txBody>
          <a:bodyPr/>
          <a:lstStyle/>
          <a:p>
            <a:fld id="{E4DCBBFC-9609-4802-88D4-B40DBD69A44D}" type="slidenum">
              <a:rPr lang="en-US" smtClean="0"/>
              <a:t>‹#›</a:t>
            </a:fld>
            <a:endParaRPr lang="en-US"/>
          </a:p>
        </p:txBody>
      </p:sp>
    </p:spTree>
    <p:extLst>
      <p:ext uri="{BB962C8B-B14F-4D97-AF65-F5344CB8AC3E}">
        <p14:creationId xmlns:p14="http://schemas.microsoft.com/office/powerpoint/2010/main" val="2543380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ED941-AE30-4BF6-B062-733D1CC070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77C34F-853F-41D8-80B1-A498D704AC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E1C6BBD-8FAA-4684-B3FA-F648B648C8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1F8664-D486-4040-94BA-6F8A94CBC495}"/>
              </a:ext>
            </a:extLst>
          </p:cNvPr>
          <p:cNvSpPr>
            <a:spLocks noGrp="1"/>
          </p:cNvSpPr>
          <p:nvPr>
            <p:ph type="dt" sz="half" idx="10"/>
          </p:nvPr>
        </p:nvSpPr>
        <p:spPr/>
        <p:txBody>
          <a:bodyPr/>
          <a:lstStyle/>
          <a:p>
            <a:fld id="{B93F06B7-DC61-4030-B86E-8AB36BCE4E21}" type="datetimeFigureOut">
              <a:rPr lang="en-US" smtClean="0"/>
              <a:t>3/2/2020</a:t>
            </a:fld>
            <a:endParaRPr lang="en-US"/>
          </a:p>
        </p:txBody>
      </p:sp>
      <p:sp>
        <p:nvSpPr>
          <p:cNvPr id="6" name="Footer Placeholder 5">
            <a:extLst>
              <a:ext uri="{FF2B5EF4-FFF2-40B4-BE49-F238E27FC236}">
                <a16:creationId xmlns:a16="http://schemas.microsoft.com/office/drawing/2014/main" id="{DC55622E-4123-4465-AE4E-0A96C05CBF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B1253B-14EA-4057-B7AE-32EB2FE745B5}"/>
              </a:ext>
            </a:extLst>
          </p:cNvPr>
          <p:cNvSpPr>
            <a:spLocks noGrp="1"/>
          </p:cNvSpPr>
          <p:nvPr>
            <p:ph type="sldNum" sz="quarter" idx="12"/>
          </p:nvPr>
        </p:nvSpPr>
        <p:spPr/>
        <p:txBody>
          <a:bodyPr/>
          <a:lstStyle/>
          <a:p>
            <a:fld id="{E4DCBBFC-9609-4802-88D4-B40DBD69A44D}" type="slidenum">
              <a:rPr lang="en-US" smtClean="0"/>
              <a:t>‹#›</a:t>
            </a:fld>
            <a:endParaRPr lang="en-US"/>
          </a:p>
        </p:txBody>
      </p:sp>
    </p:spTree>
    <p:extLst>
      <p:ext uri="{BB962C8B-B14F-4D97-AF65-F5344CB8AC3E}">
        <p14:creationId xmlns:p14="http://schemas.microsoft.com/office/powerpoint/2010/main" val="3398042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1FFF5-D5A8-4247-87C6-79FA937090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976BC2-6440-40C0-84CA-7D80634EBA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D0788F8-6786-47DE-8CB9-EE0CC692D0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CA53BD-8A85-451C-AF61-4A6216EC9023}"/>
              </a:ext>
            </a:extLst>
          </p:cNvPr>
          <p:cNvSpPr>
            <a:spLocks noGrp="1"/>
          </p:cNvSpPr>
          <p:nvPr>
            <p:ph type="dt" sz="half" idx="10"/>
          </p:nvPr>
        </p:nvSpPr>
        <p:spPr/>
        <p:txBody>
          <a:bodyPr/>
          <a:lstStyle/>
          <a:p>
            <a:fld id="{B93F06B7-DC61-4030-B86E-8AB36BCE4E21}" type="datetimeFigureOut">
              <a:rPr lang="en-US" smtClean="0"/>
              <a:t>3/2/2020</a:t>
            </a:fld>
            <a:endParaRPr lang="en-US"/>
          </a:p>
        </p:txBody>
      </p:sp>
      <p:sp>
        <p:nvSpPr>
          <p:cNvPr id="6" name="Footer Placeholder 5">
            <a:extLst>
              <a:ext uri="{FF2B5EF4-FFF2-40B4-BE49-F238E27FC236}">
                <a16:creationId xmlns:a16="http://schemas.microsoft.com/office/drawing/2014/main" id="{61A6C44F-D97B-41F4-8CA0-C5445386C2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3624C9-8698-4D8B-A2EA-B9A23C584677}"/>
              </a:ext>
            </a:extLst>
          </p:cNvPr>
          <p:cNvSpPr>
            <a:spLocks noGrp="1"/>
          </p:cNvSpPr>
          <p:nvPr>
            <p:ph type="sldNum" sz="quarter" idx="12"/>
          </p:nvPr>
        </p:nvSpPr>
        <p:spPr/>
        <p:txBody>
          <a:bodyPr/>
          <a:lstStyle/>
          <a:p>
            <a:fld id="{E4DCBBFC-9609-4802-88D4-B40DBD69A44D}" type="slidenum">
              <a:rPr lang="en-US" smtClean="0"/>
              <a:t>‹#›</a:t>
            </a:fld>
            <a:endParaRPr lang="en-US"/>
          </a:p>
        </p:txBody>
      </p:sp>
    </p:spTree>
    <p:extLst>
      <p:ext uri="{BB962C8B-B14F-4D97-AF65-F5344CB8AC3E}">
        <p14:creationId xmlns:p14="http://schemas.microsoft.com/office/powerpoint/2010/main" val="625291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DA4356-2749-4376-B890-B990C47EA0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05308FD-D641-42AD-A8A9-B8D74D4292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ACCB3C-AB20-4DBA-A381-F30366D510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3F06B7-DC61-4030-B86E-8AB36BCE4E21}" type="datetimeFigureOut">
              <a:rPr lang="en-US" smtClean="0"/>
              <a:t>3/2/2020</a:t>
            </a:fld>
            <a:endParaRPr lang="en-US"/>
          </a:p>
        </p:txBody>
      </p:sp>
      <p:sp>
        <p:nvSpPr>
          <p:cNvPr id="5" name="Footer Placeholder 4">
            <a:extLst>
              <a:ext uri="{FF2B5EF4-FFF2-40B4-BE49-F238E27FC236}">
                <a16:creationId xmlns:a16="http://schemas.microsoft.com/office/drawing/2014/main" id="{F34CFAD3-B78A-4D1D-8519-E57ABE5A6A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960129-E845-4B97-812B-0DE91BE3B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CBBFC-9609-4802-88D4-B40DBD69A44D}" type="slidenum">
              <a:rPr lang="en-US" smtClean="0"/>
              <a:t>‹#›</a:t>
            </a:fld>
            <a:endParaRPr lang="en-US"/>
          </a:p>
        </p:txBody>
      </p:sp>
    </p:spTree>
    <p:extLst>
      <p:ext uri="{BB962C8B-B14F-4D97-AF65-F5344CB8AC3E}">
        <p14:creationId xmlns:p14="http://schemas.microsoft.com/office/powerpoint/2010/main" val="3766106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ajp.psychiatryonline.org/doi/full/10.1176/appi.ajp.158.4.594" TargetMode="External"/><Relationship Id="rId3" Type="http://schemas.openxmlformats.org/officeDocument/2006/relationships/hyperlink" Target="https://arxiv.org/abs/1906.05409" TargetMode="External"/><Relationship Id="rId7" Type="http://schemas.openxmlformats.org/officeDocument/2006/relationships/hyperlink" Target="https://www.sciencedirect.com/science/article/pii/S2352146514002701" TargetMode="External"/><Relationship Id="rId2" Type="http://schemas.openxmlformats.org/officeDocument/2006/relationships/hyperlink" Target="https://www.kaggle.com/sobhanmoosavi/us-accidents" TargetMode="External"/><Relationship Id="rId1" Type="http://schemas.openxmlformats.org/officeDocument/2006/relationships/slideLayout" Target="../slideLayouts/slideLayout2.xml"/><Relationship Id="rId6" Type="http://schemas.openxmlformats.org/officeDocument/2006/relationships/hyperlink" Target="https://www.aaai.org/ocs/index.php/SSS/SSS10/paper/viewPaper/1173" TargetMode="External"/><Relationship Id="rId5" Type="http://schemas.openxmlformats.org/officeDocument/2006/relationships/hyperlink" Target="http://ijce.iust.ac.ir/article-1-544-en.html" TargetMode="External"/><Relationship Id="rId4" Type="http://schemas.openxmlformats.org/officeDocument/2006/relationships/hyperlink" Target="https://arxiv.org/abs/1909.09638" TargetMode="External"/><Relationship Id="rId9" Type="http://schemas.openxmlformats.org/officeDocument/2006/relationships/hyperlink" Target="https://www.hindawi.com/journals/mpe/2013/475194/"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www.sciencedirect.com/science/article/abs/pii/S0001457502001458" TargetMode="External"/><Relationship Id="rId3" Type="http://schemas.openxmlformats.org/officeDocument/2006/relationships/hyperlink" Target="https://www.sciencedirect.com/science/article/abs/pii/S0001457501000732" TargetMode="External"/><Relationship Id="rId7" Type="http://schemas.openxmlformats.org/officeDocument/2006/relationships/hyperlink" Target="https://www.mdpi.com/2076-3417/7/6/476" TargetMode="External"/><Relationship Id="rId2" Type="http://schemas.openxmlformats.org/officeDocument/2006/relationships/hyperlink" Target="https://www.caee.utexas.edu/prof/kockelman/public_html/TRB07MVPLN.pdf" TargetMode="External"/><Relationship Id="rId1" Type="http://schemas.openxmlformats.org/officeDocument/2006/relationships/slideLayout" Target="../slideLayouts/slideLayout2.xml"/><Relationship Id="rId6" Type="http://schemas.openxmlformats.org/officeDocument/2006/relationships/hyperlink" Target="https://www.sciencedirect.com/science/article/pii/S038611121300023X" TargetMode="External"/><Relationship Id="rId5" Type="http://schemas.openxmlformats.org/officeDocument/2006/relationships/hyperlink" Target="https://onlinelibrary.wiley.com/doi/abs/10.1002/for.2425" TargetMode="External"/><Relationship Id="rId4" Type="http://schemas.openxmlformats.org/officeDocument/2006/relationships/hyperlink" Target="https://www.sciencedirect.com/science/article/abs/pii/S000145751100135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ops.fhwa.dot.gov/eto_tim_pse/docs/incident_mgmt_perf/section3.htm#table2"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12D3B-427A-497E-BD56-018E6F83A3DE}"/>
              </a:ext>
            </a:extLst>
          </p:cNvPr>
          <p:cNvSpPr>
            <a:spLocks noGrp="1"/>
          </p:cNvSpPr>
          <p:nvPr>
            <p:ph type="ctrTitle"/>
          </p:nvPr>
        </p:nvSpPr>
        <p:spPr>
          <a:xfrm>
            <a:off x="545123" y="2760785"/>
            <a:ext cx="11101754" cy="749178"/>
          </a:xfrm>
        </p:spPr>
        <p:txBody>
          <a:bodyPr>
            <a:noAutofit/>
          </a:bodyPr>
          <a:lstStyle/>
          <a:p>
            <a:pPr algn="l"/>
            <a:r>
              <a:rPr lang="en-US" sz="4400" dirty="0"/>
              <a:t>Understanding the Factors for Accident Severity</a:t>
            </a:r>
          </a:p>
        </p:txBody>
      </p:sp>
      <p:sp>
        <p:nvSpPr>
          <p:cNvPr id="3" name="Subtitle 2">
            <a:extLst>
              <a:ext uri="{FF2B5EF4-FFF2-40B4-BE49-F238E27FC236}">
                <a16:creationId xmlns:a16="http://schemas.microsoft.com/office/drawing/2014/main" id="{7DB2B1D3-3C08-4F83-BE24-0D4AE8E58735}"/>
              </a:ext>
            </a:extLst>
          </p:cNvPr>
          <p:cNvSpPr>
            <a:spLocks noGrp="1"/>
          </p:cNvSpPr>
          <p:nvPr>
            <p:ph type="subTitle" idx="1"/>
          </p:nvPr>
        </p:nvSpPr>
        <p:spPr/>
        <p:txBody>
          <a:bodyPr/>
          <a:lstStyle/>
          <a:p>
            <a:pPr fontAlgn="base"/>
            <a:r>
              <a:rPr lang="en-US" dirty="0"/>
              <a:t>Team 233: Nathan Rugge, Robert King, Anna Lan, and Kareem Naguib​​</a:t>
            </a:r>
          </a:p>
          <a:p>
            <a:pPr algn="l"/>
            <a:endParaRPr lang="en-US" dirty="0"/>
          </a:p>
        </p:txBody>
      </p:sp>
    </p:spTree>
    <p:extLst>
      <p:ext uri="{BB962C8B-B14F-4D97-AF65-F5344CB8AC3E}">
        <p14:creationId xmlns:p14="http://schemas.microsoft.com/office/powerpoint/2010/main" val="7546264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DA7AE-1EBA-4BB4-94F8-2C6D693816DF}"/>
              </a:ext>
            </a:extLst>
          </p:cNvPr>
          <p:cNvSpPr>
            <a:spLocks noGrp="1"/>
          </p:cNvSpPr>
          <p:nvPr>
            <p:ph type="title"/>
          </p:nvPr>
        </p:nvSpPr>
        <p:spPr/>
        <p:txBody>
          <a:bodyPr/>
          <a:lstStyle/>
          <a:p>
            <a:r>
              <a:rPr lang="en-US" dirty="0"/>
              <a:t>Related Work: Roadway Design</a:t>
            </a:r>
          </a:p>
        </p:txBody>
      </p:sp>
      <p:sp>
        <p:nvSpPr>
          <p:cNvPr id="3" name="Content Placeholder 2">
            <a:extLst>
              <a:ext uri="{FF2B5EF4-FFF2-40B4-BE49-F238E27FC236}">
                <a16:creationId xmlns:a16="http://schemas.microsoft.com/office/drawing/2014/main" id="{0850B28C-915E-4558-A860-BE4BD9F87D24}"/>
              </a:ext>
            </a:extLst>
          </p:cNvPr>
          <p:cNvSpPr>
            <a:spLocks noGrp="1"/>
          </p:cNvSpPr>
          <p:nvPr>
            <p:ph idx="1"/>
          </p:nvPr>
        </p:nvSpPr>
        <p:spPr/>
        <p:txBody>
          <a:bodyPr>
            <a:normAutofit fontScale="55000" lnSpcReduction="20000"/>
          </a:bodyPr>
          <a:lstStyle/>
          <a:p>
            <a:r>
              <a:rPr lang="en-US" dirty="0" err="1"/>
              <a:t>Beshah</a:t>
            </a:r>
            <a:r>
              <a:rPr lang="en-US" dirty="0"/>
              <a:t> and Hill [3] studied accident severities in Ethiopia, using a variety of classification models including decision trees, naive Bayes, and KNN. Their findings dialed in on road design, but seemed very limited in terms of data they were able to source. It likely will not be useful for our project, which should be able to deliver a more meaningful output given the additional data available to us.</a:t>
            </a:r>
            <a:endParaRPr lang="en-US" b="0" dirty="0">
              <a:effectLst/>
            </a:endParaRPr>
          </a:p>
          <a:p>
            <a:r>
              <a:rPr lang="en-US" dirty="0"/>
              <a:t>Ma et al [7] took a novel approach to modeling accident frequencies, which led to recommendations for safety treatment and design of highways. Knowledge of the types of road design associated with higher accident rates will benefit our analysis, and we intend to take this a step further to understand the impact these have on severities, as well as uncovering additional drivers.</a:t>
            </a:r>
            <a:endParaRPr lang="en-US" b="0" dirty="0">
              <a:effectLst/>
            </a:endParaRPr>
          </a:p>
          <a:p>
            <a:r>
              <a:rPr lang="en-US" dirty="0" err="1"/>
              <a:t>Ratanavaraha</a:t>
            </a:r>
            <a:r>
              <a:rPr lang="en-US" dirty="0"/>
              <a:t> and </a:t>
            </a:r>
            <a:r>
              <a:rPr lang="en-US" dirty="0" err="1"/>
              <a:t>Suangka</a:t>
            </a:r>
            <a:r>
              <a:rPr lang="en-US" dirty="0"/>
              <a:t> [11] modeled severities of accidents occurring on highways in Thailand. Their main finding was that an increase in speed led to an increase in accident severity. Speed should be a valuable predictor in our model as well, but we expect to find more than just one variable associated with accident severities.</a:t>
            </a:r>
          </a:p>
          <a:p>
            <a:r>
              <a:rPr lang="en-US" dirty="0"/>
              <a:t>Wang et al [9] combined accident frequency and severity models to identify sections of roadway that were prone to accidents, ranking their results by monetary cost of accidents by location. This study will be beneficial to our project, as the general approach and variables considered should also be valuable and predictive in our analysis. Its scope was fairly limited, looking at 12,254 accidents in the London vicinity. Our study will be much larger in scale.</a:t>
            </a:r>
          </a:p>
          <a:p>
            <a:r>
              <a:rPr lang="en-US" dirty="0"/>
              <a:t>Abbas [13] studied causes of accidents occurring in Egypt, with a goal of recommending improvements to lower their overall frequency. Abbas specifically tested whether his data could be combined, or if each roadway needed to be studied separately. He found the former to be the case, which is useful for our project. We will improve on his findings by going beyond accident counts to prediction of severities, giving our results more practical applications.</a:t>
            </a:r>
            <a:endParaRPr lang="en-US" b="0" dirty="0">
              <a:effectLst/>
            </a:endParaRPr>
          </a:p>
        </p:txBody>
      </p:sp>
      <p:sp>
        <p:nvSpPr>
          <p:cNvPr id="4" name="Oval 3">
            <a:extLst>
              <a:ext uri="{FF2B5EF4-FFF2-40B4-BE49-F238E27FC236}">
                <a16:creationId xmlns:a16="http://schemas.microsoft.com/office/drawing/2014/main" id="{E7AB7907-BE6D-4C2A-BAF8-1B3C6EC819ED}"/>
              </a:ext>
            </a:extLst>
          </p:cNvPr>
          <p:cNvSpPr/>
          <p:nvPr/>
        </p:nvSpPr>
        <p:spPr>
          <a:xfrm>
            <a:off x="9877422" y="800222"/>
            <a:ext cx="317988" cy="320918"/>
          </a:xfrm>
          <a:prstGeom prst="ellipse">
            <a:avLst/>
          </a:prstGeom>
          <a:solidFill>
            <a:srgbClr val="DE7B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4DF75B32-7B94-491F-BAC0-84C739EF3909}"/>
              </a:ext>
            </a:extLst>
          </p:cNvPr>
          <p:cNvSpPr/>
          <p:nvPr/>
        </p:nvSpPr>
        <p:spPr>
          <a:xfrm>
            <a:off x="9884018" y="455125"/>
            <a:ext cx="317988" cy="32091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E1193C31-C340-466F-93E4-0027A1638130}"/>
              </a:ext>
            </a:extLst>
          </p:cNvPr>
          <p:cNvSpPr/>
          <p:nvPr/>
        </p:nvSpPr>
        <p:spPr>
          <a:xfrm>
            <a:off x="9877422" y="110028"/>
            <a:ext cx="317988" cy="32091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8AE1AD9-ABEC-4C15-8778-EAF6444B66B3}"/>
              </a:ext>
            </a:extLst>
          </p:cNvPr>
          <p:cNvSpPr/>
          <p:nvPr/>
        </p:nvSpPr>
        <p:spPr>
          <a:xfrm>
            <a:off x="10240840" y="171635"/>
            <a:ext cx="1398712" cy="2528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Useful</a:t>
            </a:r>
          </a:p>
        </p:txBody>
      </p:sp>
      <p:sp>
        <p:nvSpPr>
          <p:cNvPr id="8" name="Rectangle 7">
            <a:extLst>
              <a:ext uri="{FF2B5EF4-FFF2-40B4-BE49-F238E27FC236}">
                <a16:creationId xmlns:a16="http://schemas.microsoft.com/office/drawing/2014/main" id="{A6AB84A8-1915-499F-A5B7-1A48D41E2A89}"/>
              </a:ext>
            </a:extLst>
          </p:cNvPr>
          <p:cNvSpPr/>
          <p:nvPr/>
        </p:nvSpPr>
        <p:spPr>
          <a:xfrm>
            <a:off x="10240838" y="509926"/>
            <a:ext cx="1830999" cy="2528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Somewhat useful </a:t>
            </a:r>
          </a:p>
        </p:txBody>
      </p:sp>
      <p:sp>
        <p:nvSpPr>
          <p:cNvPr id="9" name="Rectangle 8">
            <a:extLst>
              <a:ext uri="{FF2B5EF4-FFF2-40B4-BE49-F238E27FC236}">
                <a16:creationId xmlns:a16="http://schemas.microsoft.com/office/drawing/2014/main" id="{02CF4961-D41E-48A9-891F-EDED72A58135}"/>
              </a:ext>
            </a:extLst>
          </p:cNvPr>
          <p:cNvSpPr/>
          <p:nvPr/>
        </p:nvSpPr>
        <p:spPr>
          <a:xfrm>
            <a:off x="10240838" y="857376"/>
            <a:ext cx="1398714" cy="252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Not useful </a:t>
            </a:r>
          </a:p>
        </p:txBody>
      </p:sp>
      <p:sp>
        <p:nvSpPr>
          <p:cNvPr id="10" name="Oval 9">
            <a:extLst>
              <a:ext uri="{FF2B5EF4-FFF2-40B4-BE49-F238E27FC236}">
                <a16:creationId xmlns:a16="http://schemas.microsoft.com/office/drawing/2014/main" id="{8BB566E1-5E87-4E22-B02A-5E8CCC02BB7A}"/>
              </a:ext>
            </a:extLst>
          </p:cNvPr>
          <p:cNvSpPr/>
          <p:nvPr/>
        </p:nvSpPr>
        <p:spPr>
          <a:xfrm>
            <a:off x="753937" y="2530844"/>
            <a:ext cx="317988" cy="32091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4989CC4-DCF3-418A-BF8A-9DDA61D2B07D}"/>
              </a:ext>
            </a:extLst>
          </p:cNvPr>
          <p:cNvSpPr/>
          <p:nvPr/>
        </p:nvSpPr>
        <p:spPr>
          <a:xfrm>
            <a:off x="753937" y="3108387"/>
            <a:ext cx="317988" cy="32091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D00E87-EC82-425E-BA85-C3CE928742C4}"/>
              </a:ext>
            </a:extLst>
          </p:cNvPr>
          <p:cNvSpPr/>
          <p:nvPr/>
        </p:nvSpPr>
        <p:spPr>
          <a:xfrm>
            <a:off x="753933" y="3746351"/>
            <a:ext cx="317988" cy="32091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69F2E0CC-A462-4DE5-8246-741B8C022EB7}"/>
              </a:ext>
            </a:extLst>
          </p:cNvPr>
          <p:cNvSpPr/>
          <p:nvPr/>
        </p:nvSpPr>
        <p:spPr>
          <a:xfrm>
            <a:off x="751733" y="4482216"/>
            <a:ext cx="317988" cy="32091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EB95DCF9-1852-499A-B474-CFF1E55BF4EB}"/>
              </a:ext>
            </a:extLst>
          </p:cNvPr>
          <p:cNvSpPr/>
          <p:nvPr/>
        </p:nvSpPr>
        <p:spPr>
          <a:xfrm>
            <a:off x="758325" y="1782610"/>
            <a:ext cx="317988" cy="320918"/>
          </a:xfrm>
          <a:prstGeom prst="ellipse">
            <a:avLst/>
          </a:prstGeom>
          <a:solidFill>
            <a:srgbClr val="DE7B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8254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188D7-FEC7-4743-ADBC-0772BC302DC8}"/>
              </a:ext>
            </a:extLst>
          </p:cNvPr>
          <p:cNvSpPr>
            <a:spLocks noGrp="1"/>
          </p:cNvSpPr>
          <p:nvPr>
            <p:ph type="title"/>
          </p:nvPr>
        </p:nvSpPr>
        <p:spPr/>
        <p:txBody>
          <a:bodyPr/>
          <a:lstStyle/>
          <a:p>
            <a:r>
              <a:rPr lang="en-US" dirty="0"/>
              <a:t>Related Work: Model Performance </a:t>
            </a:r>
          </a:p>
        </p:txBody>
      </p:sp>
      <p:sp>
        <p:nvSpPr>
          <p:cNvPr id="3" name="Content Placeholder 2">
            <a:extLst>
              <a:ext uri="{FF2B5EF4-FFF2-40B4-BE49-F238E27FC236}">
                <a16:creationId xmlns:a16="http://schemas.microsoft.com/office/drawing/2014/main" id="{2622D224-D570-4239-B147-7B5F6AB541E7}"/>
              </a:ext>
            </a:extLst>
          </p:cNvPr>
          <p:cNvSpPr>
            <a:spLocks noGrp="1"/>
          </p:cNvSpPr>
          <p:nvPr>
            <p:ph idx="1"/>
          </p:nvPr>
        </p:nvSpPr>
        <p:spPr/>
        <p:txBody>
          <a:bodyPr>
            <a:normAutofit fontScale="55000" lnSpcReduction="20000"/>
          </a:bodyPr>
          <a:lstStyle/>
          <a:p>
            <a:r>
              <a:rPr lang="en-US" dirty="0"/>
              <a:t>Garrido et al [4] looked at factors impacting the severity of injury in accidents in Portugal. Their study is useful for our project and notes some predictors and a methodology that we can start with in our analysis. The main shortcoming of their study was a limited dataset of just 4,528 records, which could easily lead to overfitting issues and unjustified extrapolation. Our dataset includes millions of records, providing a significantly more credible base.</a:t>
            </a:r>
          </a:p>
          <a:p>
            <a:r>
              <a:rPr lang="en-US" dirty="0" err="1"/>
              <a:t>Zong</a:t>
            </a:r>
            <a:r>
              <a:rPr lang="en-US" dirty="0"/>
              <a:t> et al [6] used an automobile accident dataset to determine which model worked better for predicting severities, the Bayesian network or regression models, ultimately finding the former to be superior. This finding is useful for our study and can help guide our selection of models to use. Our study will improve upon this by using a far bigger dataset, as well as identifying drivers of accident severity, as opposed to only looking at which modeling approach produces better results.</a:t>
            </a:r>
            <a:endParaRPr lang="en-US" b="0" dirty="0">
              <a:effectLst/>
            </a:endParaRPr>
          </a:p>
          <a:p>
            <a:r>
              <a:rPr lang="en-US" dirty="0"/>
              <a:t>Al-</a:t>
            </a:r>
            <a:r>
              <a:rPr lang="en-US" dirty="0" err="1"/>
              <a:t>Ghamdi</a:t>
            </a:r>
            <a:r>
              <a:rPr lang="en-US" dirty="0"/>
              <a:t> [8] took a binary view to studying accident severities, limiting his analysis to comparing fatal versus non-fatal accidents using logistic regression. His approach is not going to be useful for our project, as we intend to consider more than two possible outcomes. Further, he had access to just 9 independent variables to consider, limiting his scope considerably compared to what we should be able to achieve.</a:t>
            </a:r>
          </a:p>
          <a:p>
            <a:r>
              <a:rPr lang="en-US" dirty="0" err="1"/>
              <a:t>Alkheder</a:t>
            </a:r>
            <a:r>
              <a:rPr lang="en-US" dirty="0"/>
              <a:t> et al [10] used an artificial neural network to predict accident severities in Abu Dhabi using 4 severity groupings: Minor, Moderate, Severe, and Death. While their approach and variables considered could be leverage for our project, their model accuracy fell off substantially as accident severity increased. The additional data available for our study should lead to much higher levels of accuracy.</a:t>
            </a:r>
          </a:p>
          <a:p>
            <a:r>
              <a:rPr lang="en-US" dirty="0"/>
              <a:t>Sameen and Pradhan [12] improved on previous artificial neural network models for predicting accident severity by leveraging recurrent neural networks, which are more effective when your data is sequential. This result could be useful for our project, insofar as providing a model framework to explore. The focus of this paper was more about finding the right model for predicting severities as opposed to the predictions themselves. We expect our model will provide more valuable insight and potential social benefit with a focus on identifying drivers that could be mitigated.</a:t>
            </a:r>
            <a:endParaRPr lang="en-US" b="0" dirty="0">
              <a:effectLst/>
            </a:endParaRPr>
          </a:p>
        </p:txBody>
      </p:sp>
      <p:sp>
        <p:nvSpPr>
          <p:cNvPr id="4" name="Oval 3">
            <a:extLst>
              <a:ext uri="{FF2B5EF4-FFF2-40B4-BE49-F238E27FC236}">
                <a16:creationId xmlns:a16="http://schemas.microsoft.com/office/drawing/2014/main" id="{0858492C-8E49-4E96-A8B6-542E8918382D}"/>
              </a:ext>
            </a:extLst>
          </p:cNvPr>
          <p:cNvSpPr/>
          <p:nvPr/>
        </p:nvSpPr>
        <p:spPr>
          <a:xfrm>
            <a:off x="9877422" y="800222"/>
            <a:ext cx="317988" cy="320918"/>
          </a:xfrm>
          <a:prstGeom prst="ellipse">
            <a:avLst/>
          </a:prstGeom>
          <a:solidFill>
            <a:srgbClr val="DE7B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795BF630-3ADD-42C1-9453-5EE1BEF59872}"/>
              </a:ext>
            </a:extLst>
          </p:cNvPr>
          <p:cNvSpPr/>
          <p:nvPr/>
        </p:nvSpPr>
        <p:spPr>
          <a:xfrm>
            <a:off x="9884018" y="455125"/>
            <a:ext cx="317988" cy="32091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D89F8F02-FEE5-4D6E-8C26-2378C8625819}"/>
              </a:ext>
            </a:extLst>
          </p:cNvPr>
          <p:cNvSpPr/>
          <p:nvPr/>
        </p:nvSpPr>
        <p:spPr>
          <a:xfrm>
            <a:off x="9877422" y="110028"/>
            <a:ext cx="317988" cy="32091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BC5AB23-CFD6-4F20-B683-7DF9684337C6}"/>
              </a:ext>
            </a:extLst>
          </p:cNvPr>
          <p:cNvSpPr/>
          <p:nvPr/>
        </p:nvSpPr>
        <p:spPr>
          <a:xfrm>
            <a:off x="10240840" y="171635"/>
            <a:ext cx="1398712" cy="2528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Useful</a:t>
            </a:r>
          </a:p>
        </p:txBody>
      </p:sp>
      <p:sp>
        <p:nvSpPr>
          <p:cNvPr id="8" name="Rectangle 7">
            <a:extLst>
              <a:ext uri="{FF2B5EF4-FFF2-40B4-BE49-F238E27FC236}">
                <a16:creationId xmlns:a16="http://schemas.microsoft.com/office/drawing/2014/main" id="{561DFA87-6D39-42C8-83DE-51132AD1E0C5}"/>
              </a:ext>
            </a:extLst>
          </p:cNvPr>
          <p:cNvSpPr/>
          <p:nvPr/>
        </p:nvSpPr>
        <p:spPr>
          <a:xfrm>
            <a:off x="10240838" y="509926"/>
            <a:ext cx="1830999" cy="2528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Somewhat useful </a:t>
            </a:r>
          </a:p>
        </p:txBody>
      </p:sp>
      <p:sp>
        <p:nvSpPr>
          <p:cNvPr id="9" name="Rectangle 8">
            <a:extLst>
              <a:ext uri="{FF2B5EF4-FFF2-40B4-BE49-F238E27FC236}">
                <a16:creationId xmlns:a16="http://schemas.microsoft.com/office/drawing/2014/main" id="{02273FBE-65E4-4166-9FEC-FCDC42846B04}"/>
              </a:ext>
            </a:extLst>
          </p:cNvPr>
          <p:cNvSpPr/>
          <p:nvPr/>
        </p:nvSpPr>
        <p:spPr>
          <a:xfrm>
            <a:off x="10240838" y="857376"/>
            <a:ext cx="1398714" cy="252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Not useful </a:t>
            </a:r>
          </a:p>
        </p:txBody>
      </p:sp>
      <p:sp>
        <p:nvSpPr>
          <p:cNvPr id="10" name="Oval 9">
            <a:extLst>
              <a:ext uri="{FF2B5EF4-FFF2-40B4-BE49-F238E27FC236}">
                <a16:creationId xmlns:a16="http://schemas.microsoft.com/office/drawing/2014/main" id="{ED418967-A5DC-4E5E-BBE4-070AADCBE9C3}"/>
              </a:ext>
            </a:extLst>
          </p:cNvPr>
          <p:cNvSpPr/>
          <p:nvPr/>
        </p:nvSpPr>
        <p:spPr>
          <a:xfrm>
            <a:off x="771522" y="1785326"/>
            <a:ext cx="317988" cy="32091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60AA32EE-FF75-4B60-96DB-E89D7ACDE1D7}"/>
              </a:ext>
            </a:extLst>
          </p:cNvPr>
          <p:cNvSpPr/>
          <p:nvPr/>
        </p:nvSpPr>
        <p:spPr>
          <a:xfrm>
            <a:off x="771522" y="2518018"/>
            <a:ext cx="317988" cy="32091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9181D09-9D1D-4D93-92A6-18AB2262B138}"/>
              </a:ext>
            </a:extLst>
          </p:cNvPr>
          <p:cNvSpPr/>
          <p:nvPr/>
        </p:nvSpPr>
        <p:spPr>
          <a:xfrm>
            <a:off x="771522" y="3312565"/>
            <a:ext cx="317988" cy="32091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7CB906BC-048B-41D9-B881-36C85E587696}"/>
              </a:ext>
            </a:extLst>
          </p:cNvPr>
          <p:cNvSpPr/>
          <p:nvPr/>
        </p:nvSpPr>
        <p:spPr>
          <a:xfrm>
            <a:off x="771522" y="4830395"/>
            <a:ext cx="317988" cy="32091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E58CF1C-AD7D-44B2-AAAC-A4A0887E2BDD}"/>
              </a:ext>
            </a:extLst>
          </p:cNvPr>
          <p:cNvSpPr/>
          <p:nvPr/>
        </p:nvSpPr>
        <p:spPr>
          <a:xfrm>
            <a:off x="771522" y="4069287"/>
            <a:ext cx="317988" cy="32091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722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E77F5-A70E-4C67-896B-B6B34E7B64E6}"/>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DEC4FDF7-80C9-4956-BAC0-EEAEFFB4BBD5}"/>
              </a:ext>
            </a:extLst>
          </p:cNvPr>
          <p:cNvSpPr>
            <a:spLocks noGrp="1"/>
          </p:cNvSpPr>
          <p:nvPr>
            <p:ph idx="1"/>
          </p:nvPr>
        </p:nvSpPr>
        <p:spPr/>
        <p:txBody>
          <a:bodyPr>
            <a:normAutofit fontScale="55000" lnSpcReduction="20000"/>
          </a:bodyPr>
          <a:lstStyle/>
          <a:p>
            <a:pPr marL="514350" indent="-514350">
              <a:buFont typeface="+mj-lt"/>
              <a:buAutoNum type="arabicPeriod"/>
            </a:pPr>
            <a:r>
              <a:rPr lang="en-US" dirty="0"/>
              <a:t>US Accidents: A Countrywide Traffic Accident Dataset (2016-2019)</a:t>
            </a:r>
          </a:p>
          <a:p>
            <a:pPr marL="914400" lvl="1" indent="-457200" fontAlgn="base">
              <a:buFont typeface="+mj-lt"/>
              <a:buAutoNum type="arabicPeriod"/>
            </a:pPr>
            <a:r>
              <a:rPr lang="en-US" u="sng" dirty="0">
                <a:hlinkClick r:id="rId2"/>
              </a:rPr>
              <a:t>https://www.kaggle.com/sobhanmoosavi/us-accidents</a:t>
            </a:r>
            <a:endParaRPr lang="en-US" dirty="0"/>
          </a:p>
          <a:p>
            <a:pPr marL="914400" lvl="1" indent="-457200" fontAlgn="base">
              <a:buFont typeface="+mj-lt"/>
              <a:buAutoNum type="arabicPeriod"/>
            </a:pPr>
            <a:r>
              <a:rPr lang="en-US" dirty="0"/>
              <a:t>Additional citations for dataset:</a:t>
            </a:r>
          </a:p>
          <a:p>
            <a:pPr marL="1371600" lvl="2" indent="-457200" fontAlgn="base">
              <a:buFont typeface="+mj-lt"/>
              <a:buAutoNum type="arabicPeriod"/>
            </a:pPr>
            <a:r>
              <a:rPr lang="en-US" dirty="0" err="1"/>
              <a:t>Moosavi</a:t>
            </a:r>
            <a:r>
              <a:rPr lang="en-US" dirty="0"/>
              <a:t>, </a:t>
            </a:r>
            <a:r>
              <a:rPr lang="en-US" dirty="0" err="1"/>
              <a:t>Sobhan</a:t>
            </a:r>
            <a:r>
              <a:rPr lang="en-US" dirty="0"/>
              <a:t>, Mohammad Hossein </a:t>
            </a:r>
            <a:r>
              <a:rPr lang="en-US" dirty="0" err="1"/>
              <a:t>Samavatian</a:t>
            </a:r>
            <a:r>
              <a:rPr lang="en-US" dirty="0"/>
              <a:t>, Srinivasan Parthasarathy, and Rajiv Ramnath. “A Countrywide Traffic Accident Dataset.”, 2019. (</a:t>
            </a:r>
            <a:r>
              <a:rPr lang="en-US" u="sng" dirty="0">
                <a:hlinkClick r:id="rId3"/>
              </a:rPr>
              <a:t>https://arxiv.org/abs/1906.05409</a:t>
            </a:r>
            <a:r>
              <a:rPr lang="en-US" dirty="0"/>
              <a:t>)</a:t>
            </a:r>
          </a:p>
          <a:p>
            <a:pPr marL="1371600" lvl="2" indent="-457200" fontAlgn="base">
              <a:buFont typeface="+mj-lt"/>
              <a:buAutoNum type="arabicPeriod"/>
            </a:pPr>
            <a:r>
              <a:rPr lang="en-US" dirty="0" err="1"/>
              <a:t>Moosavi</a:t>
            </a:r>
            <a:r>
              <a:rPr lang="en-US" dirty="0"/>
              <a:t>, </a:t>
            </a:r>
            <a:r>
              <a:rPr lang="en-US" dirty="0" err="1"/>
              <a:t>Sobhan</a:t>
            </a:r>
            <a:r>
              <a:rPr lang="en-US" dirty="0"/>
              <a:t>, Mohammad Hossein </a:t>
            </a:r>
            <a:r>
              <a:rPr lang="en-US" dirty="0" err="1"/>
              <a:t>Samavatian</a:t>
            </a:r>
            <a:r>
              <a:rPr lang="en-US" dirty="0"/>
              <a:t>, Srinivasan Parthasarathy, Radu Teodorescu, and Rajiv Ramnath. “Accident Risk Prediction based on Heterogeneous Sparse Data: New Dataset and Insights.” In proceedings of the 27th ACM SIGSPATIAL International Conference on Advances in Geographic Information Systems, ACM, 2019. (</a:t>
            </a:r>
            <a:r>
              <a:rPr lang="en-US" u="sng" dirty="0">
                <a:hlinkClick r:id="rId4"/>
              </a:rPr>
              <a:t>https://arxiv.org/abs/1909.09638</a:t>
            </a:r>
            <a:r>
              <a:rPr lang="en-US" dirty="0"/>
              <a:t>)</a:t>
            </a:r>
          </a:p>
          <a:p>
            <a:pPr marL="514350" indent="-514350" fontAlgn="base">
              <a:buFont typeface="+mj-lt"/>
              <a:buAutoNum type="arabicPeriod"/>
            </a:pPr>
            <a:r>
              <a:rPr lang="en-US" dirty="0" err="1"/>
              <a:t>Rezaie</a:t>
            </a:r>
            <a:r>
              <a:rPr lang="en-US" dirty="0"/>
              <a:t> Moghaddam F, </a:t>
            </a:r>
            <a:r>
              <a:rPr lang="en-US" dirty="0" err="1"/>
              <a:t>Afandizadeh</a:t>
            </a:r>
            <a:r>
              <a:rPr lang="en-US" dirty="0"/>
              <a:t> S, </a:t>
            </a:r>
            <a:r>
              <a:rPr lang="en-US" dirty="0" err="1"/>
              <a:t>Ziyadi</a:t>
            </a:r>
            <a:r>
              <a:rPr lang="en-US" dirty="0"/>
              <a:t> M. “Prediction of accident severity using artificial neural networks.” IJCE. 2011; 9 (1) :41-48 (</a:t>
            </a:r>
            <a:r>
              <a:rPr lang="en-US" u="sng" dirty="0">
                <a:hlinkClick r:id="rId5"/>
              </a:rPr>
              <a:t>http://ijce.iust.ac.ir/article-1-544-en.html</a:t>
            </a:r>
            <a:r>
              <a:rPr lang="en-US" dirty="0"/>
              <a:t>)</a:t>
            </a:r>
          </a:p>
          <a:p>
            <a:pPr marL="514350" indent="-514350" fontAlgn="base">
              <a:buFont typeface="+mj-lt"/>
              <a:buAutoNum type="arabicPeriod"/>
            </a:pPr>
            <a:r>
              <a:rPr lang="en-US" dirty="0" err="1"/>
              <a:t>Tibebe</a:t>
            </a:r>
            <a:r>
              <a:rPr lang="en-US" dirty="0"/>
              <a:t> </a:t>
            </a:r>
            <a:r>
              <a:rPr lang="en-US" dirty="0" err="1"/>
              <a:t>Beshah</a:t>
            </a:r>
            <a:r>
              <a:rPr lang="en-US" dirty="0"/>
              <a:t>, </a:t>
            </a:r>
            <a:r>
              <a:rPr lang="en-US" dirty="0" err="1"/>
              <a:t>Shawndra</a:t>
            </a:r>
            <a:r>
              <a:rPr lang="en-US" dirty="0"/>
              <a:t> Hill. “Mining Road Traffic Accident Data to Improve Safety: Role of Road-Related Factors on Accident Severity in Ethiopia.” AAAI Spring Symposium Series (2010) (</a:t>
            </a:r>
            <a:r>
              <a:rPr lang="en-US" u="sng" dirty="0">
                <a:hlinkClick r:id="rId6"/>
              </a:rPr>
              <a:t>https://www.aaai.org/ocs/index.php/SSS/SSS10/paper/viewPaper/1173</a:t>
            </a:r>
            <a:r>
              <a:rPr lang="en-US" dirty="0"/>
              <a:t>)</a:t>
            </a:r>
          </a:p>
          <a:p>
            <a:pPr marL="514350" indent="-514350" fontAlgn="base">
              <a:buFont typeface="+mj-lt"/>
              <a:buAutoNum type="arabicPeriod"/>
            </a:pPr>
            <a:r>
              <a:rPr lang="en-US" dirty="0"/>
              <a:t>Rui Garrido, Ana Bastos, Ana de Almeida, Jose Paulo </a:t>
            </a:r>
            <a:r>
              <a:rPr lang="en-US" dirty="0" err="1"/>
              <a:t>Elvas</a:t>
            </a:r>
            <a:r>
              <a:rPr lang="en-US" dirty="0"/>
              <a:t>. “Prediction of road accident severity using the ordered </a:t>
            </a:r>
            <a:r>
              <a:rPr lang="en-US" dirty="0" err="1"/>
              <a:t>probit</a:t>
            </a:r>
            <a:r>
              <a:rPr lang="en-US" dirty="0"/>
              <a:t> model.” (</a:t>
            </a:r>
            <a:r>
              <a:rPr lang="en-US" u="sng" dirty="0">
                <a:hlinkClick r:id="rId7"/>
              </a:rPr>
              <a:t>https://www.sciencedirect.com/science/article/pii/S2352146514002701</a:t>
            </a:r>
            <a:r>
              <a:rPr lang="en-US" dirty="0"/>
              <a:t>)</a:t>
            </a:r>
          </a:p>
          <a:p>
            <a:pPr marL="514350" indent="-514350" fontAlgn="base">
              <a:buFont typeface="+mj-lt"/>
              <a:buAutoNum type="arabicPeriod"/>
            </a:pPr>
            <a:r>
              <a:rPr lang="en-US" dirty="0"/>
              <a:t>Ulrich Schnyder, M.D.; </a:t>
            </a:r>
            <a:r>
              <a:rPr lang="en-US" dirty="0" err="1"/>
              <a:t>Hanspeter</a:t>
            </a:r>
            <a:r>
              <a:rPr lang="en-US" dirty="0"/>
              <a:t> </a:t>
            </a:r>
            <a:r>
              <a:rPr lang="en-US" dirty="0" err="1"/>
              <a:t>Moergeli</a:t>
            </a:r>
            <a:r>
              <a:rPr lang="en-US" dirty="0"/>
              <a:t>, M.A., M.Sc.; Richard </a:t>
            </a:r>
            <a:r>
              <a:rPr lang="en-US" dirty="0" err="1"/>
              <a:t>Klaghofer</a:t>
            </a:r>
            <a:r>
              <a:rPr lang="en-US" dirty="0"/>
              <a:t>, Ph.D.; and Claus </a:t>
            </a:r>
            <a:r>
              <a:rPr lang="en-US" dirty="0" err="1"/>
              <a:t>Buddeberg</a:t>
            </a:r>
            <a:r>
              <a:rPr lang="en-US" dirty="0"/>
              <a:t>, M.D. “Incidence and Prediction of Posttraumatic Stress Disorder Symptoms in Severely Injured Accident Victims.” (</a:t>
            </a:r>
            <a:r>
              <a:rPr lang="en-US" u="sng" dirty="0">
                <a:hlinkClick r:id="rId8"/>
              </a:rPr>
              <a:t>https://ajp.psychiatryonline.org/doi/full/10.1176/appi.ajp.158.4.594</a:t>
            </a:r>
            <a:r>
              <a:rPr lang="en-US" dirty="0"/>
              <a:t>)</a:t>
            </a:r>
          </a:p>
          <a:p>
            <a:pPr marL="514350" indent="-514350" fontAlgn="base">
              <a:buFont typeface="+mj-lt"/>
              <a:buAutoNum type="arabicPeriod"/>
            </a:pPr>
            <a:r>
              <a:rPr lang="en-US" dirty="0"/>
              <a:t>Fang </a:t>
            </a:r>
            <a:r>
              <a:rPr lang="en-US" dirty="0" err="1"/>
              <a:t>Zong</a:t>
            </a:r>
            <a:r>
              <a:rPr lang="en-US" dirty="0"/>
              <a:t>, </a:t>
            </a:r>
            <a:r>
              <a:rPr lang="en-US" dirty="0" err="1"/>
              <a:t>Hongguo</a:t>
            </a:r>
            <a:r>
              <a:rPr lang="en-US" dirty="0"/>
              <a:t> Xu, and </a:t>
            </a:r>
            <a:r>
              <a:rPr lang="en-US" dirty="0" err="1"/>
              <a:t>Huiyong</a:t>
            </a:r>
            <a:r>
              <a:rPr lang="en-US" dirty="0"/>
              <a:t> Zhang. “Prediction for Traffic Accident Severity: Comparing the Bayesian Network and Regression Models.” (</a:t>
            </a:r>
            <a:r>
              <a:rPr lang="en-US" u="sng" dirty="0">
                <a:hlinkClick r:id="rId9"/>
              </a:rPr>
              <a:t>https://www.hindawi.com/journals/mpe/2013/475194/</a:t>
            </a:r>
            <a:r>
              <a:rPr lang="en-US" dirty="0"/>
              <a:t>)</a:t>
            </a:r>
            <a:br>
              <a:rPr lang="en-US" dirty="0"/>
            </a:br>
            <a:endParaRPr lang="en-US" dirty="0"/>
          </a:p>
        </p:txBody>
      </p:sp>
    </p:spTree>
    <p:extLst>
      <p:ext uri="{BB962C8B-B14F-4D97-AF65-F5344CB8AC3E}">
        <p14:creationId xmlns:p14="http://schemas.microsoft.com/office/powerpoint/2010/main" val="1981782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B04D7-84E0-4ABF-A1DF-27400B31614E}"/>
              </a:ext>
            </a:extLst>
          </p:cNvPr>
          <p:cNvSpPr>
            <a:spLocks noGrp="1"/>
          </p:cNvSpPr>
          <p:nvPr>
            <p:ph type="title"/>
          </p:nvPr>
        </p:nvSpPr>
        <p:spPr/>
        <p:txBody>
          <a:bodyPr/>
          <a:lstStyle/>
          <a:p>
            <a:r>
              <a:rPr lang="en-US" dirty="0"/>
              <a:t>References Cont’d</a:t>
            </a:r>
          </a:p>
        </p:txBody>
      </p:sp>
      <p:sp>
        <p:nvSpPr>
          <p:cNvPr id="3" name="Content Placeholder 2">
            <a:extLst>
              <a:ext uri="{FF2B5EF4-FFF2-40B4-BE49-F238E27FC236}">
                <a16:creationId xmlns:a16="http://schemas.microsoft.com/office/drawing/2014/main" id="{30808AF3-09AF-47A4-97D1-AC3081672B91}"/>
              </a:ext>
            </a:extLst>
          </p:cNvPr>
          <p:cNvSpPr>
            <a:spLocks noGrp="1"/>
          </p:cNvSpPr>
          <p:nvPr>
            <p:ph idx="1"/>
          </p:nvPr>
        </p:nvSpPr>
        <p:spPr/>
        <p:txBody>
          <a:bodyPr>
            <a:normAutofit fontScale="62500" lnSpcReduction="20000"/>
          </a:bodyPr>
          <a:lstStyle/>
          <a:p>
            <a:pPr marL="514350" indent="-514350" fontAlgn="base">
              <a:buFont typeface="+mj-lt"/>
              <a:buAutoNum type="arabicPeriod" startAt="7"/>
            </a:pPr>
            <a:r>
              <a:rPr lang="en-US" dirty="0" err="1"/>
              <a:t>Jianming</a:t>
            </a:r>
            <a:r>
              <a:rPr lang="en-US" dirty="0"/>
              <a:t> Ma, Kara </a:t>
            </a:r>
            <a:r>
              <a:rPr lang="en-US" dirty="0" err="1"/>
              <a:t>Kockelman</a:t>
            </a:r>
            <a:r>
              <a:rPr lang="en-US" dirty="0"/>
              <a:t>, Paul Damien. “A Multivariate Poisson-Lognormal Regression Model for Prediction of Crash Counts by Severity, using Bayesian Methods.” (</a:t>
            </a:r>
            <a:r>
              <a:rPr lang="en-US" u="sng" dirty="0">
                <a:hlinkClick r:id="rId2"/>
              </a:rPr>
              <a:t>https://www.caee.utexas.edu/prof/kockelman/public_html/TRB07MVPLN.pdf</a:t>
            </a:r>
            <a:r>
              <a:rPr lang="en-US" dirty="0"/>
              <a:t>)</a:t>
            </a:r>
          </a:p>
          <a:p>
            <a:pPr marL="514350" indent="-514350" fontAlgn="base">
              <a:buFont typeface="+mj-lt"/>
              <a:buAutoNum type="arabicPeriod" startAt="7"/>
            </a:pPr>
            <a:r>
              <a:rPr lang="en-US" dirty="0"/>
              <a:t>Ali S Al-</a:t>
            </a:r>
            <a:r>
              <a:rPr lang="en-US" dirty="0" err="1"/>
              <a:t>Ghamdi</a:t>
            </a:r>
            <a:r>
              <a:rPr lang="en-US" dirty="0"/>
              <a:t>. “Using logistic regression to estimate the influence of accident factors on accident severity.” (</a:t>
            </a:r>
            <a:r>
              <a:rPr lang="en-US" u="sng" dirty="0">
                <a:hlinkClick r:id="rId3"/>
              </a:rPr>
              <a:t>https://www.sciencedirect.com/science/article/abs/pii/S0001457501000732</a:t>
            </a:r>
            <a:r>
              <a:rPr lang="en-US" dirty="0"/>
              <a:t>)</a:t>
            </a:r>
          </a:p>
          <a:p>
            <a:pPr marL="514350" indent="-514350" fontAlgn="base">
              <a:buFont typeface="+mj-lt"/>
              <a:buAutoNum type="arabicPeriod" startAt="7"/>
            </a:pPr>
            <a:r>
              <a:rPr lang="en-US" dirty="0"/>
              <a:t>Chao Wang, Mohammed A </a:t>
            </a:r>
            <a:r>
              <a:rPr lang="en-US" dirty="0" err="1"/>
              <a:t>Quddus</a:t>
            </a:r>
            <a:r>
              <a:rPr lang="en-US" dirty="0"/>
              <a:t>, Stephen G </a:t>
            </a:r>
            <a:r>
              <a:rPr lang="en-US" dirty="0" err="1"/>
              <a:t>Ison</a:t>
            </a:r>
            <a:r>
              <a:rPr lang="en-US" dirty="0"/>
              <a:t>. “Predicting accident frequency at their severity levels and its application in site ranking using a two-stage mixed multivariate model.” (</a:t>
            </a:r>
            <a:r>
              <a:rPr lang="en-US" u="sng" dirty="0">
                <a:hlinkClick r:id="rId4"/>
              </a:rPr>
              <a:t>https://www.sciencedirect.com/science/article/abs/pii/S0001457511001357</a:t>
            </a:r>
            <a:r>
              <a:rPr lang="en-US" dirty="0"/>
              <a:t>)</a:t>
            </a:r>
          </a:p>
          <a:p>
            <a:pPr marL="514350" indent="-514350" fontAlgn="base">
              <a:buFont typeface="+mj-lt"/>
              <a:buAutoNum type="arabicPeriod" startAt="7"/>
            </a:pPr>
            <a:r>
              <a:rPr lang="en-US" dirty="0"/>
              <a:t>Sharaf </a:t>
            </a:r>
            <a:r>
              <a:rPr lang="en-US" dirty="0" err="1"/>
              <a:t>Alkheder</a:t>
            </a:r>
            <a:r>
              <a:rPr lang="en-US" dirty="0"/>
              <a:t>, </a:t>
            </a:r>
            <a:r>
              <a:rPr lang="en-US" dirty="0" err="1"/>
              <a:t>Madhar</a:t>
            </a:r>
            <a:r>
              <a:rPr lang="en-US" dirty="0"/>
              <a:t> </a:t>
            </a:r>
            <a:r>
              <a:rPr lang="en-US" dirty="0" err="1"/>
              <a:t>Taamneh</a:t>
            </a:r>
            <a:r>
              <a:rPr lang="en-US" dirty="0"/>
              <a:t>, Salah </a:t>
            </a:r>
            <a:r>
              <a:rPr lang="en-US" dirty="0" err="1"/>
              <a:t>Taamneh</a:t>
            </a:r>
            <a:r>
              <a:rPr lang="en-US" dirty="0"/>
              <a:t>. “Severity Prediction of Traffic Accident Using an Artificial Neural Network.” (</a:t>
            </a:r>
            <a:r>
              <a:rPr lang="en-US" u="sng" dirty="0">
                <a:hlinkClick r:id="rId5"/>
              </a:rPr>
              <a:t>https://onlinelibrary.wiley.com/doi/abs/10.1002/for.2425</a:t>
            </a:r>
            <a:r>
              <a:rPr lang="en-US" dirty="0"/>
              <a:t>)</a:t>
            </a:r>
          </a:p>
          <a:p>
            <a:pPr marL="514350" indent="-514350" fontAlgn="base">
              <a:buFont typeface="+mj-lt"/>
              <a:buAutoNum type="arabicPeriod" startAt="7"/>
            </a:pPr>
            <a:r>
              <a:rPr lang="en-US" dirty="0" err="1"/>
              <a:t>Vatanavongs</a:t>
            </a:r>
            <a:r>
              <a:rPr lang="en-US" dirty="0"/>
              <a:t> </a:t>
            </a:r>
            <a:r>
              <a:rPr lang="en-US" dirty="0" err="1"/>
              <a:t>Ratanavaraha</a:t>
            </a:r>
            <a:r>
              <a:rPr lang="en-US" dirty="0"/>
              <a:t>, </a:t>
            </a:r>
            <a:r>
              <a:rPr lang="en-US" dirty="0" err="1"/>
              <a:t>Sonnarong</a:t>
            </a:r>
            <a:r>
              <a:rPr lang="en-US" dirty="0"/>
              <a:t> </a:t>
            </a:r>
            <a:r>
              <a:rPr lang="en-US" dirty="0" err="1"/>
              <a:t>Suangka</a:t>
            </a:r>
            <a:r>
              <a:rPr lang="en-US" dirty="0"/>
              <a:t>. “Impacts of accident severity factors and loss values of crashes on expressways in Thailand.” (</a:t>
            </a:r>
            <a:r>
              <a:rPr lang="en-US" u="sng" dirty="0">
                <a:hlinkClick r:id="rId6"/>
              </a:rPr>
              <a:t>https://www.sciencedirect.com/science/article/pii/S038611121300023X</a:t>
            </a:r>
            <a:r>
              <a:rPr lang="en-US" dirty="0"/>
              <a:t>)</a:t>
            </a:r>
          </a:p>
          <a:p>
            <a:pPr marL="514350" indent="-514350" fontAlgn="base">
              <a:buFont typeface="+mj-lt"/>
              <a:buAutoNum type="arabicPeriod" startAt="7"/>
            </a:pPr>
            <a:r>
              <a:rPr lang="en-US" dirty="0"/>
              <a:t>Maher Ibrahim Sameen, </a:t>
            </a:r>
            <a:r>
              <a:rPr lang="en-US" dirty="0" err="1"/>
              <a:t>Biswajeet</a:t>
            </a:r>
            <a:r>
              <a:rPr lang="en-US" dirty="0"/>
              <a:t> Pradhan. “Severity Prediction of Traffic Accidents with Recurrent Neural Networks.” (</a:t>
            </a:r>
            <a:r>
              <a:rPr lang="en-US" u="sng" dirty="0">
                <a:hlinkClick r:id="rId7"/>
              </a:rPr>
              <a:t>https://www.mdpi.com/2076-3417/7/6/476</a:t>
            </a:r>
            <a:r>
              <a:rPr lang="en-US" dirty="0"/>
              <a:t>)</a:t>
            </a:r>
          </a:p>
          <a:p>
            <a:pPr marL="514350" indent="-514350">
              <a:buFont typeface="+mj-lt"/>
              <a:buAutoNum type="arabicPeriod" startAt="7"/>
            </a:pPr>
            <a:r>
              <a:rPr lang="en-US" dirty="0"/>
              <a:t>Khaled A Abbas. “Traffic safety assessment and development of predictive models for accidents on rural roads in Egypt.” (</a:t>
            </a:r>
            <a:r>
              <a:rPr lang="en-US" u="sng" dirty="0">
                <a:hlinkClick r:id="rId8"/>
              </a:rPr>
              <a:t>https://www.sciencedirect.com/science/article/abs/pii/S0001457502001458</a:t>
            </a:r>
            <a:r>
              <a:rPr lang="en-US" dirty="0"/>
              <a:t>)</a:t>
            </a:r>
          </a:p>
        </p:txBody>
      </p:sp>
    </p:spTree>
    <p:extLst>
      <p:ext uri="{BB962C8B-B14F-4D97-AF65-F5344CB8AC3E}">
        <p14:creationId xmlns:p14="http://schemas.microsoft.com/office/powerpoint/2010/main" val="1501200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9ED00-B756-4992-95F3-616ADF502542}"/>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418432EB-3EA8-4FA3-8FA7-147F0E1C57D9}"/>
              </a:ext>
            </a:extLst>
          </p:cNvPr>
          <p:cNvSpPr>
            <a:spLocks noGrp="1"/>
          </p:cNvSpPr>
          <p:nvPr>
            <p:ph idx="1"/>
          </p:nvPr>
        </p:nvSpPr>
        <p:spPr>
          <a:xfrm>
            <a:off x="838200" y="1521070"/>
            <a:ext cx="10515600" cy="4655894"/>
          </a:xfrm>
        </p:spPr>
        <p:txBody>
          <a:bodyPr>
            <a:normAutofit lnSpcReduction="10000"/>
          </a:bodyPr>
          <a:lstStyle/>
          <a:p>
            <a:pPr marL="0" indent="0">
              <a:buNone/>
            </a:pPr>
            <a:r>
              <a:rPr lang="en-US" dirty="0"/>
              <a:t>First responders are called to the scene of an accident based on the description provided by the 911caller. After classifying the incident, first responders are dispatched, and the scene is managed to restore the roadways as safely and quickly as possible. </a:t>
            </a:r>
          </a:p>
          <a:p>
            <a:r>
              <a:rPr lang="en-US" dirty="0"/>
              <a:t>Operators face the challenge of inaccurate reports and overload from multiple callers.</a:t>
            </a:r>
          </a:p>
          <a:p>
            <a:r>
              <a:rPr lang="en-US" dirty="0"/>
              <a:t>Transportation agencies have different criteria for determining the accident severity and its categorization. </a:t>
            </a:r>
          </a:p>
          <a:p>
            <a:pPr marL="0" indent="0">
              <a:buNone/>
            </a:pPr>
            <a:r>
              <a:rPr lang="en-US" dirty="0"/>
              <a:t>Traffic severity is a key component used across agencies for determining the classification of the incident – this impacts the response, traffic control planning, resource optimization, and operational improvements.</a:t>
            </a:r>
          </a:p>
        </p:txBody>
      </p:sp>
    </p:spTree>
    <p:extLst>
      <p:ext uri="{BB962C8B-B14F-4D97-AF65-F5344CB8AC3E}">
        <p14:creationId xmlns:p14="http://schemas.microsoft.com/office/powerpoint/2010/main" val="55936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FAB2F-BEF0-4FE3-B65A-2AB8D50EC341}"/>
              </a:ext>
            </a:extLst>
          </p:cNvPr>
          <p:cNvSpPr>
            <a:spLocks noGrp="1"/>
          </p:cNvSpPr>
          <p:nvPr>
            <p:ph type="title"/>
          </p:nvPr>
        </p:nvSpPr>
        <p:spPr>
          <a:xfrm>
            <a:off x="838200" y="365125"/>
            <a:ext cx="10515600" cy="716329"/>
          </a:xfrm>
        </p:spPr>
        <p:txBody>
          <a:bodyPr>
            <a:normAutofit/>
          </a:bodyPr>
          <a:lstStyle/>
          <a:p>
            <a:r>
              <a:rPr lang="en-US" dirty="0"/>
              <a:t>How is Severity Determined Today? </a:t>
            </a:r>
          </a:p>
        </p:txBody>
      </p:sp>
      <p:pic>
        <p:nvPicPr>
          <p:cNvPr id="1026" name="Picture 2">
            <a:extLst>
              <a:ext uri="{FF2B5EF4-FFF2-40B4-BE49-F238E27FC236}">
                <a16:creationId xmlns:a16="http://schemas.microsoft.com/office/drawing/2014/main" id="{E2290980-3232-40D0-8279-09EA5F0F798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73638" y="1007087"/>
            <a:ext cx="8902347" cy="51159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BD2FA83E-511F-4CE3-85C4-4F98586A5CF9}"/>
              </a:ext>
            </a:extLst>
          </p:cNvPr>
          <p:cNvSpPr/>
          <p:nvPr/>
        </p:nvSpPr>
        <p:spPr>
          <a:xfrm>
            <a:off x="1173638" y="6123012"/>
            <a:ext cx="10430608" cy="461665"/>
          </a:xfrm>
          <a:prstGeom prst="rect">
            <a:avLst/>
          </a:prstGeom>
        </p:spPr>
        <p:txBody>
          <a:bodyPr wrap="square">
            <a:spAutoFit/>
          </a:bodyPr>
          <a:lstStyle/>
          <a:p>
            <a:r>
              <a:rPr lang="en-US" sz="1200" dirty="0"/>
              <a:t>Kevin </a:t>
            </a:r>
            <a:r>
              <a:rPr lang="en-US" sz="1200" dirty="0" err="1"/>
              <a:t>Balke</a:t>
            </a:r>
            <a:r>
              <a:rPr lang="en-US" sz="1200" dirty="0"/>
              <a:t>, David </a:t>
            </a:r>
            <a:r>
              <a:rPr lang="en-US" sz="1200" dirty="0" err="1"/>
              <a:t>Fenmo</a:t>
            </a:r>
            <a:r>
              <a:rPr lang="en-US" sz="1200" dirty="0"/>
              <a:t>, and Brooke Ullman. 2017. Criteria </a:t>
            </a:r>
            <a:r>
              <a:rPr lang="en-US" sz="1200" dirty="0" err="1"/>
              <a:t>Usd</a:t>
            </a:r>
            <a:r>
              <a:rPr lang="en-US" sz="1200" dirty="0"/>
              <a:t> to Categorize Incidents and How It Effects Incident Response [table]. </a:t>
            </a:r>
            <a:r>
              <a:rPr lang="en-US" sz="1200" i="1" dirty="0"/>
              <a:t>US DOT Federal Highway Administration. </a:t>
            </a:r>
            <a:r>
              <a:rPr lang="en-US" sz="1200" dirty="0">
                <a:hlinkClick r:id="rId3"/>
              </a:rPr>
              <a:t>https://ops.fhwa.dot.gov/eto_tim_pse/docs/incident_mgmt_perf/section3.htm#table2</a:t>
            </a:r>
            <a:endParaRPr lang="en-US" sz="1200" dirty="0"/>
          </a:p>
        </p:txBody>
      </p:sp>
    </p:spTree>
    <p:extLst>
      <p:ext uri="{BB962C8B-B14F-4D97-AF65-F5344CB8AC3E}">
        <p14:creationId xmlns:p14="http://schemas.microsoft.com/office/powerpoint/2010/main" val="2182411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61246-3B1A-47E4-A9E9-5E5A478356EE}"/>
              </a:ext>
            </a:extLst>
          </p:cNvPr>
          <p:cNvSpPr>
            <a:spLocks noGrp="1"/>
          </p:cNvSpPr>
          <p:nvPr>
            <p:ph type="title"/>
          </p:nvPr>
        </p:nvSpPr>
        <p:spPr/>
        <p:txBody>
          <a:bodyPr/>
          <a:lstStyle/>
          <a:p>
            <a:r>
              <a:rPr lang="en-US" dirty="0"/>
              <a:t>Project Overview</a:t>
            </a:r>
          </a:p>
        </p:txBody>
      </p:sp>
      <p:sp>
        <p:nvSpPr>
          <p:cNvPr id="3" name="Content Placeholder 2">
            <a:extLst>
              <a:ext uri="{FF2B5EF4-FFF2-40B4-BE49-F238E27FC236}">
                <a16:creationId xmlns:a16="http://schemas.microsoft.com/office/drawing/2014/main" id="{A6938E42-F4E4-4930-8E10-FBFBF3AD87B7}"/>
              </a:ext>
            </a:extLst>
          </p:cNvPr>
          <p:cNvSpPr>
            <a:spLocks noGrp="1"/>
          </p:cNvSpPr>
          <p:nvPr>
            <p:ph idx="1"/>
          </p:nvPr>
        </p:nvSpPr>
        <p:spPr/>
        <p:txBody>
          <a:bodyPr/>
          <a:lstStyle/>
          <a:p>
            <a:pPr marL="0" indent="0">
              <a:buNone/>
            </a:pPr>
            <a:r>
              <a:rPr lang="en-US" dirty="0"/>
              <a:t>Our project intends to provide a tool that will help people understand and explore the factors of accident severity on traffic. The tool will - </a:t>
            </a:r>
          </a:p>
          <a:p>
            <a:r>
              <a:rPr lang="en-US" dirty="0"/>
              <a:t>Predict severity will be based on immediately available information including time of day, weather conditions, and similar accidents in the area, as well as using features unique to the location itself (e.g., whether there is an amenity, railway, roundabout or even speed bump nearby). </a:t>
            </a:r>
          </a:p>
          <a:p>
            <a:r>
              <a:rPr lang="en-US" dirty="0"/>
              <a:t>Provide interactive visualization for users to compare different scenario. </a:t>
            </a:r>
          </a:p>
          <a:p>
            <a:endParaRPr lang="en-US" b="0" dirty="0">
              <a:effectLst/>
            </a:endParaRPr>
          </a:p>
        </p:txBody>
      </p:sp>
    </p:spTree>
    <p:extLst>
      <p:ext uri="{BB962C8B-B14F-4D97-AF65-F5344CB8AC3E}">
        <p14:creationId xmlns:p14="http://schemas.microsoft.com/office/powerpoint/2010/main" val="2033061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EC7A3-5401-45C2-82DB-B05383A91D8C}"/>
              </a:ext>
            </a:extLst>
          </p:cNvPr>
          <p:cNvSpPr>
            <a:spLocks noGrp="1"/>
          </p:cNvSpPr>
          <p:nvPr>
            <p:ph type="title"/>
          </p:nvPr>
        </p:nvSpPr>
        <p:spPr/>
        <p:txBody>
          <a:bodyPr/>
          <a:lstStyle/>
          <a:p>
            <a:r>
              <a:rPr lang="en-US" dirty="0"/>
              <a:t>Project Benefits</a:t>
            </a:r>
          </a:p>
        </p:txBody>
      </p:sp>
      <p:sp>
        <p:nvSpPr>
          <p:cNvPr id="3" name="Content Placeholder 2">
            <a:extLst>
              <a:ext uri="{FF2B5EF4-FFF2-40B4-BE49-F238E27FC236}">
                <a16:creationId xmlns:a16="http://schemas.microsoft.com/office/drawing/2014/main" id="{B1BE5AD4-FD67-4303-8299-23034CF2AFDD}"/>
              </a:ext>
            </a:extLst>
          </p:cNvPr>
          <p:cNvSpPr>
            <a:spLocks noGrp="1"/>
          </p:cNvSpPr>
          <p:nvPr>
            <p:ph idx="1"/>
          </p:nvPr>
        </p:nvSpPr>
        <p:spPr>
          <a:xfrm>
            <a:off x="838200" y="1825625"/>
            <a:ext cx="10515600" cy="1325563"/>
          </a:xfrm>
        </p:spPr>
        <p:txBody>
          <a:bodyPr/>
          <a:lstStyle/>
          <a:p>
            <a:pPr marL="0" indent="0">
              <a:buNone/>
            </a:pPr>
            <a:r>
              <a:rPr lang="en-US" dirty="0"/>
              <a:t>The impact of our study should provide benefits to first responders, transportation agencies, roadway designers and GPS developers and users alike, to mention a few.</a:t>
            </a:r>
          </a:p>
        </p:txBody>
      </p:sp>
      <p:graphicFrame>
        <p:nvGraphicFramePr>
          <p:cNvPr id="5" name="Table 5">
            <a:extLst>
              <a:ext uri="{FF2B5EF4-FFF2-40B4-BE49-F238E27FC236}">
                <a16:creationId xmlns:a16="http://schemas.microsoft.com/office/drawing/2014/main" id="{387C3658-D98A-4444-9FBF-718E3BAE8411}"/>
              </a:ext>
            </a:extLst>
          </p:cNvPr>
          <p:cNvGraphicFramePr>
            <a:graphicFrameLocks noGrp="1"/>
          </p:cNvGraphicFramePr>
          <p:nvPr>
            <p:extLst>
              <p:ext uri="{D42A27DB-BD31-4B8C-83A1-F6EECF244321}">
                <p14:modId xmlns:p14="http://schemas.microsoft.com/office/powerpoint/2010/main" val="1687372709"/>
              </p:ext>
            </p:extLst>
          </p:nvPr>
        </p:nvGraphicFramePr>
        <p:xfrm>
          <a:off x="1100014" y="3428999"/>
          <a:ext cx="10253784" cy="2728235"/>
        </p:xfrm>
        <a:graphic>
          <a:graphicData uri="http://schemas.openxmlformats.org/drawingml/2006/table">
            <a:tbl>
              <a:tblPr firstRow="1" bandRow="1">
                <a:tableStyleId>{F5AB1C69-6EDB-4FF4-983F-18BD219EF322}</a:tableStyleId>
              </a:tblPr>
              <a:tblGrid>
                <a:gridCol w="2443286">
                  <a:extLst>
                    <a:ext uri="{9D8B030D-6E8A-4147-A177-3AD203B41FA5}">
                      <a16:colId xmlns:a16="http://schemas.microsoft.com/office/drawing/2014/main" val="2208635190"/>
                    </a:ext>
                  </a:extLst>
                </a:gridCol>
                <a:gridCol w="4392570">
                  <a:extLst>
                    <a:ext uri="{9D8B030D-6E8A-4147-A177-3AD203B41FA5}">
                      <a16:colId xmlns:a16="http://schemas.microsoft.com/office/drawing/2014/main" val="199309686"/>
                    </a:ext>
                  </a:extLst>
                </a:gridCol>
                <a:gridCol w="3417928">
                  <a:extLst>
                    <a:ext uri="{9D8B030D-6E8A-4147-A177-3AD203B41FA5}">
                      <a16:colId xmlns:a16="http://schemas.microsoft.com/office/drawing/2014/main" val="1949012980"/>
                    </a:ext>
                  </a:extLst>
                </a:gridCol>
              </a:tblGrid>
              <a:tr h="478263">
                <a:tc>
                  <a:txBody>
                    <a:bodyPr/>
                    <a:lstStyle/>
                    <a:p>
                      <a:r>
                        <a:rPr lang="en-US" dirty="0"/>
                        <a:t>Stakeholder</a:t>
                      </a:r>
                    </a:p>
                  </a:txBody>
                  <a:tcPr/>
                </a:tc>
                <a:tc>
                  <a:txBody>
                    <a:bodyPr/>
                    <a:lstStyle/>
                    <a:p>
                      <a:r>
                        <a:rPr lang="en-US" dirty="0"/>
                        <a:t>Potential Improvement</a:t>
                      </a:r>
                    </a:p>
                  </a:txBody>
                  <a:tcPr/>
                </a:tc>
                <a:tc>
                  <a:txBody>
                    <a:bodyPr/>
                    <a:lstStyle/>
                    <a:p>
                      <a:r>
                        <a:rPr lang="en-US" dirty="0"/>
                        <a:t>Measurement</a:t>
                      </a:r>
                    </a:p>
                  </a:txBody>
                  <a:tcPr/>
                </a:tc>
                <a:extLst>
                  <a:ext uri="{0D108BD9-81ED-4DB2-BD59-A6C34878D82A}">
                    <a16:rowId xmlns:a16="http://schemas.microsoft.com/office/drawing/2014/main" val="1687437360"/>
                  </a:ext>
                </a:extLst>
              </a:tr>
              <a:tr h="484906">
                <a:tc>
                  <a:txBody>
                    <a:bodyPr/>
                    <a:lstStyle/>
                    <a:p>
                      <a:r>
                        <a:rPr lang="en-US" dirty="0"/>
                        <a:t>First Responders</a:t>
                      </a:r>
                    </a:p>
                  </a:txBody>
                  <a:tcPr/>
                </a:tc>
                <a:tc>
                  <a:txBody>
                    <a:bodyPr/>
                    <a:lstStyle/>
                    <a:p>
                      <a:r>
                        <a:rPr lang="en-US" sz="1800" b="0" i="0" u="none" strike="noStrike" kern="1200" dirty="0">
                          <a:solidFill>
                            <a:schemeClr val="dk1"/>
                          </a:solidFill>
                          <a:effectLst/>
                          <a:latin typeface="+mn-lt"/>
                          <a:ea typeface="+mn-ea"/>
                          <a:cs typeface="+mn-cs"/>
                        </a:rPr>
                        <a:t>Response decisions</a:t>
                      </a:r>
                      <a:endParaRPr lang="en-US" dirty="0"/>
                    </a:p>
                  </a:txBody>
                  <a:tcPr/>
                </a:tc>
                <a:tc rowSpan="2">
                  <a:txBody>
                    <a:bodyPr/>
                    <a:lstStyle/>
                    <a:p>
                      <a:r>
                        <a:rPr lang="en-US" sz="1800" b="0" i="0" u="none" strike="noStrike" kern="1200" dirty="0">
                          <a:solidFill>
                            <a:schemeClr val="dk1"/>
                          </a:solidFill>
                          <a:effectLst/>
                          <a:latin typeface="+mn-lt"/>
                          <a:ea typeface="+mn-ea"/>
                          <a:cs typeface="+mn-cs"/>
                        </a:rPr>
                        <a:t>- Response time</a:t>
                      </a:r>
                    </a:p>
                    <a:p>
                      <a:r>
                        <a:rPr lang="en-US" sz="1800" b="0" i="0" u="none" strike="noStrike" kern="1200" dirty="0">
                          <a:solidFill>
                            <a:schemeClr val="dk1"/>
                          </a:solidFill>
                          <a:effectLst/>
                          <a:latin typeface="+mn-lt"/>
                          <a:ea typeface="+mn-ea"/>
                          <a:cs typeface="+mn-cs"/>
                        </a:rPr>
                        <a:t>- Site cleanup times</a:t>
                      </a:r>
                      <a:endParaRPr lang="en-US" dirty="0"/>
                    </a:p>
                  </a:txBody>
                  <a:tcPr/>
                </a:tc>
                <a:extLst>
                  <a:ext uri="{0D108BD9-81ED-4DB2-BD59-A6C34878D82A}">
                    <a16:rowId xmlns:a16="http://schemas.microsoft.com/office/drawing/2014/main" val="1081041994"/>
                  </a:ext>
                </a:extLst>
              </a:tr>
              <a:tr h="484906">
                <a:tc>
                  <a:txBody>
                    <a:bodyPr/>
                    <a:lstStyle/>
                    <a:p>
                      <a:r>
                        <a:rPr lang="en-US" dirty="0"/>
                        <a:t>Transportation Agencies</a:t>
                      </a:r>
                    </a:p>
                  </a:txBody>
                  <a:tcPr/>
                </a:tc>
                <a:tc>
                  <a:txBody>
                    <a:bodyPr/>
                    <a:lstStyle/>
                    <a:p>
                      <a:r>
                        <a:rPr lang="en-US" sz="1800" b="0" i="0" u="none" strike="noStrike" kern="1200" dirty="0">
                          <a:solidFill>
                            <a:schemeClr val="dk1"/>
                          </a:solidFill>
                          <a:effectLst/>
                          <a:latin typeface="+mn-lt"/>
                          <a:ea typeface="+mn-ea"/>
                          <a:cs typeface="+mn-cs"/>
                        </a:rPr>
                        <a:t>Planning and resource optimization</a:t>
                      </a:r>
                      <a:endParaRPr lang="en-US" dirty="0"/>
                    </a:p>
                  </a:txBody>
                  <a:tcPr/>
                </a:tc>
                <a:tc vMerge="1">
                  <a:txBody>
                    <a:bodyPr/>
                    <a:lstStyle/>
                    <a:p>
                      <a:endParaRPr lang="en-US" dirty="0"/>
                    </a:p>
                  </a:txBody>
                  <a:tcPr/>
                </a:tc>
                <a:extLst>
                  <a:ext uri="{0D108BD9-81ED-4DB2-BD59-A6C34878D82A}">
                    <a16:rowId xmlns:a16="http://schemas.microsoft.com/office/drawing/2014/main" val="974270450"/>
                  </a:ext>
                </a:extLst>
              </a:tr>
              <a:tr h="484906">
                <a:tc>
                  <a:txBody>
                    <a:bodyPr/>
                    <a:lstStyle/>
                    <a:p>
                      <a:r>
                        <a:rPr lang="en-US" dirty="0"/>
                        <a:t>Roadway Designers</a:t>
                      </a:r>
                    </a:p>
                  </a:txBody>
                  <a:tcPr/>
                </a:tc>
                <a:tc>
                  <a:txBody>
                    <a:bodyPr/>
                    <a:lstStyle/>
                    <a:p>
                      <a:r>
                        <a:rPr lang="en-US" sz="1800" b="0" i="0" u="none" strike="noStrike" kern="1200" dirty="0">
                          <a:solidFill>
                            <a:schemeClr val="dk1"/>
                          </a:solidFill>
                          <a:effectLst/>
                          <a:latin typeface="+mn-lt"/>
                          <a:ea typeface="+mn-ea"/>
                          <a:cs typeface="+mn-cs"/>
                        </a:rPr>
                        <a:t>Identification of accident-prone locations</a:t>
                      </a:r>
                      <a:endParaRPr lang="en-US" dirty="0"/>
                    </a:p>
                  </a:txBody>
                  <a:tcPr/>
                </a:tc>
                <a:tc>
                  <a:txBody>
                    <a:bodyPr/>
                    <a:lstStyle/>
                    <a:p>
                      <a:r>
                        <a:rPr lang="en-US" sz="1800" b="0" i="0" u="none" strike="noStrike" kern="1200" dirty="0">
                          <a:solidFill>
                            <a:schemeClr val="dk1"/>
                          </a:solidFill>
                          <a:effectLst/>
                          <a:latin typeface="+mn-lt"/>
                          <a:ea typeface="+mn-ea"/>
                          <a:cs typeface="+mn-cs"/>
                        </a:rPr>
                        <a:t>Relative accident frequencies post construction</a:t>
                      </a:r>
                      <a:endParaRPr lang="en-US" dirty="0"/>
                    </a:p>
                  </a:txBody>
                  <a:tcPr/>
                </a:tc>
                <a:extLst>
                  <a:ext uri="{0D108BD9-81ED-4DB2-BD59-A6C34878D82A}">
                    <a16:rowId xmlns:a16="http://schemas.microsoft.com/office/drawing/2014/main" val="1806099152"/>
                  </a:ext>
                </a:extLst>
              </a:tr>
              <a:tr h="484906">
                <a:tc>
                  <a:txBody>
                    <a:bodyPr/>
                    <a:lstStyle/>
                    <a:p>
                      <a:r>
                        <a:rPr lang="en-US" dirty="0"/>
                        <a:t>GPS Developers</a:t>
                      </a:r>
                    </a:p>
                  </a:txBody>
                  <a:tcPr/>
                </a:tc>
                <a:tc>
                  <a:txBody>
                    <a:bodyPr/>
                    <a:lstStyle/>
                    <a:p>
                      <a:r>
                        <a:rPr lang="en-US" sz="1800" b="0" i="0" u="none" strike="noStrike" kern="1200" dirty="0">
                          <a:solidFill>
                            <a:schemeClr val="dk1"/>
                          </a:solidFill>
                          <a:effectLst/>
                          <a:latin typeface="+mn-lt"/>
                          <a:ea typeface="+mn-ea"/>
                          <a:cs typeface="+mn-cs"/>
                        </a:rPr>
                        <a:t>Estimating delays for routing</a:t>
                      </a:r>
                      <a:endParaRPr lang="en-US" dirty="0"/>
                    </a:p>
                  </a:txBody>
                  <a:tcPr/>
                </a:tc>
                <a:tc>
                  <a:txBody>
                    <a:bodyPr/>
                    <a:lstStyle/>
                    <a:p>
                      <a:r>
                        <a:rPr lang="en-US" sz="1800" b="0" i="0" u="none" strike="noStrike" kern="1200" dirty="0">
                          <a:solidFill>
                            <a:schemeClr val="dk1"/>
                          </a:solidFill>
                          <a:effectLst/>
                          <a:latin typeface="+mn-lt"/>
                          <a:ea typeface="+mn-ea"/>
                          <a:cs typeface="+mn-cs"/>
                        </a:rPr>
                        <a:t>change in accuracy of delay estimates</a:t>
                      </a:r>
                      <a:endParaRPr lang="en-US" dirty="0"/>
                    </a:p>
                  </a:txBody>
                  <a:tcPr/>
                </a:tc>
                <a:extLst>
                  <a:ext uri="{0D108BD9-81ED-4DB2-BD59-A6C34878D82A}">
                    <a16:rowId xmlns:a16="http://schemas.microsoft.com/office/drawing/2014/main" val="1152335183"/>
                  </a:ext>
                </a:extLst>
              </a:tr>
            </a:tbl>
          </a:graphicData>
        </a:graphic>
      </p:graphicFrame>
    </p:spTree>
    <p:extLst>
      <p:ext uri="{BB962C8B-B14F-4D97-AF65-F5344CB8AC3E}">
        <p14:creationId xmlns:p14="http://schemas.microsoft.com/office/powerpoint/2010/main" val="2175452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4D38-28FA-4176-933F-B7B9460A0558}"/>
              </a:ext>
            </a:extLst>
          </p:cNvPr>
          <p:cNvSpPr>
            <a:spLocks noGrp="1"/>
          </p:cNvSpPr>
          <p:nvPr>
            <p:ph type="title"/>
          </p:nvPr>
        </p:nvSpPr>
        <p:spPr/>
        <p:txBody>
          <a:bodyPr/>
          <a:lstStyle/>
          <a:p>
            <a:r>
              <a:rPr lang="en-US" dirty="0"/>
              <a:t>Project Management</a:t>
            </a:r>
          </a:p>
        </p:txBody>
      </p:sp>
      <p:sp>
        <p:nvSpPr>
          <p:cNvPr id="3" name="Content Placeholder 2">
            <a:extLst>
              <a:ext uri="{FF2B5EF4-FFF2-40B4-BE49-F238E27FC236}">
                <a16:creationId xmlns:a16="http://schemas.microsoft.com/office/drawing/2014/main" id="{9C97AD18-4F93-4264-8EAA-73562019AD88}"/>
              </a:ext>
            </a:extLst>
          </p:cNvPr>
          <p:cNvSpPr>
            <a:spLocks noGrp="1"/>
          </p:cNvSpPr>
          <p:nvPr>
            <p:ph idx="1"/>
          </p:nvPr>
        </p:nvSpPr>
        <p:spPr>
          <a:xfrm>
            <a:off x="838200" y="1556238"/>
            <a:ext cx="10515600" cy="4890112"/>
          </a:xfrm>
        </p:spPr>
        <p:txBody>
          <a:bodyPr>
            <a:normAutofit/>
          </a:bodyPr>
          <a:lstStyle/>
          <a:p>
            <a:pPr lvl="0"/>
            <a:r>
              <a:rPr lang="en-US" dirty="0"/>
              <a:t>Our project risks primarily consist of inability to discover new findings that would bring benefits to our stakeholders</a:t>
            </a:r>
            <a:r>
              <a:rPr lang="en-US" baseline="30000" dirty="0"/>
              <a:t>6</a:t>
            </a:r>
            <a:r>
              <a:rPr lang="en-US" dirty="0"/>
              <a:t>.</a:t>
            </a:r>
          </a:p>
          <a:p>
            <a:pPr lvl="0"/>
            <a:r>
              <a:rPr lang="en-US" dirty="0"/>
              <a:t>The project team has identified free dataset(s) and will be able to conduct the analysis with minimal or no cost via leveraging team members computing resources and open source software packages</a:t>
            </a:r>
            <a:r>
              <a:rPr lang="en-US" baseline="30000" dirty="0"/>
              <a:t>7</a:t>
            </a:r>
            <a:r>
              <a:rPr lang="en-US" dirty="0"/>
              <a:t>.</a:t>
            </a:r>
          </a:p>
          <a:p>
            <a:pPr marL="0" indent="0">
              <a:buNone/>
            </a:pPr>
            <a:endParaRPr lang="en-US" dirty="0"/>
          </a:p>
        </p:txBody>
      </p:sp>
    </p:spTree>
    <p:extLst>
      <p:ext uri="{BB962C8B-B14F-4D97-AF65-F5344CB8AC3E}">
        <p14:creationId xmlns:p14="http://schemas.microsoft.com/office/powerpoint/2010/main" val="413635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C5A77-A0CC-48D7-8C11-17DD6A92F87E}"/>
              </a:ext>
            </a:extLst>
          </p:cNvPr>
          <p:cNvSpPr>
            <a:spLocks noGrp="1"/>
          </p:cNvSpPr>
          <p:nvPr>
            <p:ph type="title"/>
          </p:nvPr>
        </p:nvSpPr>
        <p:spPr/>
        <p:txBody>
          <a:bodyPr/>
          <a:lstStyle/>
          <a:p>
            <a:r>
              <a:rPr lang="en-US" dirty="0"/>
              <a:t>Project Timeline</a:t>
            </a:r>
          </a:p>
        </p:txBody>
      </p:sp>
      <p:sp>
        <p:nvSpPr>
          <p:cNvPr id="3" name="Content Placeholder 2">
            <a:extLst>
              <a:ext uri="{FF2B5EF4-FFF2-40B4-BE49-F238E27FC236}">
                <a16:creationId xmlns:a16="http://schemas.microsoft.com/office/drawing/2014/main" id="{E6BF9382-4C76-4D97-A1C8-990617F00991}"/>
              </a:ext>
            </a:extLst>
          </p:cNvPr>
          <p:cNvSpPr>
            <a:spLocks noGrp="1"/>
          </p:cNvSpPr>
          <p:nvPr>
            <p:ph idx="1"/>
          </p:nvPr>
        </p:nvSpPr>
        <p:spPr/>
        <p:txBody>
          <a:bodyPr>
            <a:normAutofit fontScale="92500" lnSpcReduction="20000"/>
          </a:bodyPr>
          <a:lstStyle/>
          <a:p>
            <a:pPr lvl="0"/>
            <a:r>
              <a:rPr lang="en-US" dirty="0"/>
              <a:t>The project timeline will run over six weeks between 28 February 2020 and 17 April 2020 with milestones expected to be completed as follows</a:t>
            </a:r>
            <a:r>
              <a:rPr lang="en-US" baseline="30000" dirty="0"/>
              <a:t>8</a:t>
            </a:r>
            <a:r>
              <a:rPr lang="en-US" dirty="0"/>
              <a:t>.</a:t>
            </a:r>
          </a:p>
          <a:p>
            <a:pPr lvl="1" fontAlgn="base">
              <a:buFont typeface="Wingdings" panose="05000000000000000000" pitchFamily="2" charset="2"/>
              <a:buChar char="q"/>
            </a:pPr>
            <a:r>
              <a:rPr lang="en-US" dirty="0"/>
              <a:t>28 February - Project Proposal submitted.</a:t>
            </a:r>
          </a:p>
          <a:p>
            <a:pPr lvl="1" fontAlgn="base">
              <a:buFont typeface="Wingdings" panose="05000000000000000000" pitchFamily="2" charset="2"/>
              <a:buChar char="q"/>
            </a:pPr>
            <a:r>
              <a:rPr lang="en-US" dirty="0"/>
              <a:t>13 March - Exploratory Data Analysis completed and results reviewed by team members ; analysis methodology chosen and assigned.</a:t>
            </a:r>
          </a:p>
          <a:p>
            <a:pPr lvl="1" fontAlgn="base">
              <a:buFont typeface="Wingdings" panose="05000000000000000000" pitchFamily="2" charset="2"/>
              <a:buChar char="q"/>
            </a:pPr>
            <a:r>
              <a:rPr lang="en-US" dirty="0"/>
              <a:t>27 March - Analysis completed and results reviewed by team members; Final Report sections assigned.</a:t>
            </a:r>
          </a:p>
          <a:p>
            <a:pPr lvl="1" fontAlgn="base">
              <a:buFont typeface="Wingdings" panose="05000000000000000000" pitchFamily="2" charset="2"/>
              <a:buChar char="q"/>
            </a:pPr>
            <a:r>
              <a:rPr lang="en-US" dirty="0"/>
              <a:t>17 April - Final Report completed and submitted.</a:t>
            </a:r>
          </a:p>
          <a:p>
            <a:pPr fontAlgn="base"/>
            <a:r>
              <a:rPr lang="en-US" dirty="0"/>
              <a:t>It is expected that there may be instances of rework or shifts in the analysis trajectory based on findings during the analysis. Success at each of the milestones will be measured by completion of each interim deliverable, with results shared with all team members</a:t>
            </a:r>
            <a:r>
              <a:rPr lang="en-US" baseline="30000" dirty="0"/>
              <a:t>9</a:t>
            </a:r>
            <a:r>
              <a:rPr lang="en-US" dirty="0"/>
              <a:t>. It is expected that responsibility for all deliverables will be shared equally by team members, but ownership of specific items may be assigned as the project progresses.</a:t>
            </a:r>
          </a:p>
          <a:p>
            <a:pPr fontAlgn="base"/>
            <a:endParaRPr lang="en-US" dirty="0"/>
          </a:p>
        </p:txBody>
      </p:sp>
    </p:spTree>
    <p:extLst>
      <p:ext uri="{BB962C8B-B14F-4D97-AF65-F5344CB8AC3E}">
        <p14:creationId xmlns:p14="http://schemas.microsoft.com/office/powerpoint/2010/main" val="385556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DD941-F774-4018-B7A6-E31FDD0439F1}"/>
              </a:ext>
            </a:extLst>
          </p:cNvPr>
          <p:cNvSpPr>
            <a:spLocks noGrp="1"/>
          </p:cNvSpPr>
          <p:nvPr>
            <p:ph type="title"/>
          </p:nvPr>
        </p:nvSpPr>
        <p:spPr>
          <a:xfrm>
            <a:off x="504092" y="382710"/>
            <a:ext cx="6696808" cy="786667"/>
          </a:xfrm>
        </p:spPr>
        <p:txBody>
          <a:bodyPr/>
          <a:lstStyle/>
          <a:p>
            <a:r>
              <a:rPr lang="en-US" dirty="0"/>
              <a:t>Related Work</a:t>
            </a:r>
          </a:p>
        </p:txBody>
      </p:sp>
      <p:sp>
        <p:nvSpPr>
          <p:cNvPr id="3" name="Content Placeholder 2">
            <a:extLst>
              <a:ext uri="{FF2B5EF4-FFF2-40B4-BE49-F238E27FC236}">
                <a16:creationId xmlns:a16="http://schemas.microsoft.com/office/drawing/2014/main" id="{4AD3DB20-019B-446E-99F6-62E4B49E499E}"/>
              </a:ext>
            </a:extLst>
          </p:cNvPr>
          <p:cNvSpPr>
            <a:spLocks noGrp="1"/>
          </p:cNvSpPr>
          <p:nvPr>
            <p:ph idx="1"/>
          </p:nvPr>
        </p:nvSpPr>
        <p:spPr>
          <a:xfrm>
            <a:off x="504092" y="1354015"/>
            <a:ext cx="3654669" cy="5294558"/>
          </a:xfrm>
          <a:ln>
            <a:solidFill>
              <a:schemeClr val="bg1">
                <a:lumMod val="65000"/>
              </a:schemeClr>
            </a:solidFill>
          </a:ln>
        </p:spPr>
        <p:txBody>
          <a:bodyPr>
            <a:normAutofit/>
          </a:bodyPr>
          <a:lstStyle/>
          <a:p>
            <a:pPr marL="0" indent="0">
              <a:buNone/>
            </a:pPr>
            <a:r>
              <a:rPr lang="en-US" sz="1800" b="1" dirty="0"/>
              <a:t>Human Factors</a:t>
            </a:r>
          </a:p>
          <a:p>
            <a:pPr marL="0" indent="0">
              <a:buNone/>
            </a:pPr>
            <a:r>
              <a:rPr lang="en-US" sz="1400" dirty="0">
                <a:effectLst/>
              </a:rPr>
              <a:t>Summary:</a:t>
            </a:r>
          </a:p>
          <a:p>
            <a:r>
              <a:rPr lang="en-US" sz="1400" dirty="0"/>
              <a:t>High degree of accuracy using neural networks to understand human factors impact to severities of accidents occurring on the highways of Tehran, Iran.</a:t>
            </a:r>
          </a:p>
          <a:p>
            <a:r>
              <a:rPr lang="en-US" sz="1400" dirty="0"/>
              <a:t>Factors of PTSD symptoms following severe injuries sustained in accidents.</a:t>
            </a:r>
          </a:p>
          <a:p>
            <a:pPr marL="0" indent="0">
              <a:buNone/>
            </a:pPr>
            <a:r>
              <a:rPr lang="en-US" sz="1400" dirty="0"/>
              <a:t>Potential use and shortcomings:</a:t>
            </a:r>
          </a:p>
          <a:p>
            <a:r>
              <a:rPr lang="en-US" sz="1400" dirty="0"/>
              <a:t>Limited use for project Driver-specific characteristics and actions led to higher severities – these data points will not be available to first responders. </a:t>
            </a:r>
          </a:p>
          <a:p>
            <a:r>
              <a:rPr lang="en-US" sz="1400" dirty="0"/>
              <a:t>Project will take into consideration other factors that resulted in the accident that caused these injuries.</a:t>
            </a:r>
          </a:p>
          <a:p>
            <a:endParaRPr lang="en-US" sz="1400" dirty="0"/>
          </a:p>
          <a:p>
            <a:endParaRPr lang="en-US" sz="1400" dirty="0"/>
          </a:p>
        </p:txBody>
      </p:sp>
      <p:sp>
        <p:nvSpPr>
          <p:cNvPr id="4" name="Content Placeholder 2">
            <a:extLst>
              <a:ext uri="{FF2B5EF4-FFF2-40B4-BE49-F238E27FC236}">
                <a16:creationId xmlns:a16="http://schemas.microsoft.com/office/drawing/2014/main" id="{1A74B5D9-D681-49CF-855C-C37608200777}"/>
              </a:ext>
            </a:extLst>
          </p:cNvPr>
          <p:cNvSpPr txBox="1">
            <a:spLocks/>
          </p:cNvSpPr>
          <p:nvPr/>
        </p:nvSpPr>
        <p:spPr>
          <a:xfrm>
            <a:off x="4280388" y="1354015"/>
            <a:ext cx="3654669" cy="5294558"/>
          </a:xfrm>
          <a:prstGeom prst="rect">
            <a:avLst/>
          </a:prstGeom>
          <a:ln>
            <a:solidFill>
              <a:schemeClr val="bg1">
                <a:lumMod val="65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t>Roadway Design</a:t>
            </a:r>
          </a:p>
          <a:p>
            <a:pPr marL="0" indent="0">
              <a:buNone/>
            </a:pPr>
            <a:r>
              <a:rPr lang="en-US" sz="1400" dirty="0">
                <a:effectLst/>
              </a:rPr>
              <a:t>Summary:</a:t>
            </a:r>
          </a:p>
          <a:p>
            <a:r>
              <a:rPr lang="en-US" sz="1400" dirty="0"/>
              <a:t>Findings dialed in on road design, safety treatment and improvements. </a:t>
            </a:r>
          </a:p>
          <a:p>
            <a:r>
              <a:rPr lang="en-US" sz="1400" dirty="0"/>
              <a:t>Model accident frequencies and severity (in one study) </a:t>
            </a:r>
          </a:p>
          <a:p>
            <a:r>
              <a:rPr lang="en-US" sz="1400" dirty="0"/>
              <a:t>Identify sections of the roadway that were prone to accidents.</a:t>
            </a:r>
          </a:p>
          <a:p>
            <a:pPr marL="0" indent="0">
              <a:buNone/>
            </a:pPr>
            <a:r>
              <a:rPr lang="en-US" sz="1400" dirty="0"/>
              <a:t>Potential use and shortcomings:</a:t>
            </a:r>
          </a:p>
          <a:p>
            <a:r>
              <a:rPr lang="en-US" sz="1400" dirty="0"/>
              <a:t>Some of the findings were based on limited data – our project may expand or provide additional support for their findings. </a:t>
            </a:r>
          </a:p>
          <a:p>
            <a:r>
              <a:rPr lang="en-US" sz="1400" dirty="0"/>
              <a:t>Useful approach on model selection and predictors for our project. </a:t>
            </a:r>
          </a:p>
          <a:p>
            <a:r>
              <a:rPr lang="en-US" sz="1400" dirty="0"/>
              <a:t>Project will be using a much larger data set and predict severity. </a:t>
            </a:r>
          </a:p>
          <a:p>
            <a:pPr marL="0" indent="0">
              <a:buNone/>
            </a:pPr>
            <a:endParaRPr lang="en-US" sz="1800" b="0" dirty="0">
              <a:effectLst/>
            </a:endParaRPr>
          </a:p>
          <a:p>
            <a:pPr marL="0" indent="0">
              <a:buFont typeface="Arial" panose="020B0604020202020204" pitchFamily="34" charset="0"/>
              <a:buNone/>
            </a:pPr>
            <a:endParaRPr lang="en-US" sz="1800" dirty="0"/>
          </a:p>
        </p:txBody>
      </p:sp>
      <p:sp>
        <p:nvSpPr>
          <p:cNvPr id="5" name="Content Placeholder 2">
            <a:extLst>
              <a:ext uri="{FF2B5EF4-FFF2-40B4-BE49-F238E27FC236}">
                <a16:creationId xmlns:a16="http://schemas.microsoft.com/office/drawing/2014/main" id="{580CD060-1696-48A6-829E-915A948F73FE}"/>
              </a:ext>
            </a:extLst>
          </p:cNvPr>
          <p:cNvSpPr txBox="1">
            <a:spLocks/>
          </p:cNvSpPr>
          <p:nvPr/>
        </p:nvSpPr>
        <p:spPr>
          <a:xfrm>
            <a:off x="8056684" y="1354015"/>
            <a:ext cx="3654669" cy="5294558"/>
          </a:xfrm>
          <a:prstGeom prst="rect">
            <a:avLst/>
          </a:prstGeom>
          <a:ln>
            <a:solidFill>
              <a:schemeClr val="bg1">
                <a:lumMod val="65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t>Feature Selection and Model Performance</a:t>
            </a:r>
          </a:p>
          <a:p>
            <a:pPr marL="0" indent="0">
              <a:buNone/>
            </a:pPr>
            <a:r>
              <a:rPr lang="en-US" sz="1500" dirty="0">
                <a:effectLst/>
              </a:rPr>
              <a:t>Summary:</a:t>
            </a:r>
          </a:p>
          <a:p>
            <a:r>
              <a:rPr lang="en-US" sz="1500" dirty="0"/>
              <a:t>Comparison of various models to predict accident severity. </a:t>
            </a:r>
          </a:p>
          <a:p>
            <a:pPr marL="0" indent="0">
              <a:buNone/>
            </a:pPr>
            <a:r>
              <a:rPr lang="en-US" sz="1500" dirty="0"/>
              <a:t>Potential use and shortcomings:</a:t>
            </a:r>
          </a:p>
          <a:p>
            <a:r>
              <a:rPr lang="en-US" sz="1500" dirty="0"/>
              <a:t>Approach and variables could be leveraged; provides a model framework to explore. </a:t>
            </a:r>
          </a:p>
          <a:p>
            <a:r>
              <a:rPr lang="en-US" sz="1500" dirty="0"/>
              <a:t>Some of the model accuracy fell off substantially as severity increased. </a:t>
            </a:r>
          </a:p>
          <a:p>
            <a:r>
              <a:rPr lang="en-US" sz="1500" dirty="0"/>
              <a:t>Project will focus on understanding the factors for accident severity; potentially identify additional relevant predictors due to larger dataset. </a:t>
            </a:r>
          </a:p>
          <a:p>
            <a:pPr marL="0" indent="0">
              <a:buNone/>
            </a:pPr>
            <a:endParaRPr lang="en-US" sz="1800" b="0" dirty="0">
              <a:effectLst/>
            </a:endParaRPr>
          </a:p>
        </p:txBody>
      </p:sp>
      <p:sp>
        <p:nvSpPr>
          <p:cNvPr id="6" name="Oval 5">
            <a:extLst>
              <a:ext uri="{FF2B5EF4-FFF2-40B4-BE49-F238E27FC236}">
                <a16:creationId xmlns:a16="http://schemas.microsoft.com/office/drawing/2014/main" id="{6A56837F-5B50-4D4C-9C63-161FE001C28E}"/>
              </a:ext>
            </a:extLst>
          </p:cNvPr>
          <p:cNvSpPr/>
          <p:nvPr/>
        </p:nvSpPr>
        <p:spPr>
          <a:xfrm>
            <a:off x="9877422" y="800222"/>
            <a:ext cx="317988" cy="320918"/>
          </a:xfrm>
          <a:prstGeom prst="ellipse">
            <a:avLst/>
          </a:prstGeom>
          <a:solidFill>
            <a:srgbClr val="DE7B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E8982554-327F-428C-99E8-D04F313A5929}"/>
              </a:ext>
            </a:extLst>
          </p:cNvPr>
          <p:cNvSpPr/>
          <p:nvPr/>
        </p:nvSpPr>
        <p:spPr>
          <a:xfrm>
            <a:off x="9884018" y="455125"/>
            <a:ext cx="317988" cy="32091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495B6AA-F600-4E52-90FE-6CA69FFDF775}"/>
              </a:ext>
            </a:extLst>
          </p:cNvPr>
          <p:cNvSpPr/>
          <p:nvPr/>
        </p:nvSpPr>
        <p:spPr>
          <a:xfrm>
            <a:off x="9877422" y="110028"/>
            <a:ext cx="317988" cy="32091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B229208-F920-4B32-848C-1BA4A6ACC740}"/>
              </a:ext>
            </a:extLst>
          </p:cNvPr>
          <p:cNvSpPr/>
          <p:nvPr/>
        </p:nvSpPr>
        <p:spPr>
          <a:xfrm>
            <a:off x="10240840" y="171635"/>
            <a:ext cx="1398712" cy="2528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Useful</a:t>
            </a:r>
          </a:p>
        </p:txBody>
      </p:sp>
      <p:sp>
        <p:nvSpPr>
          <p:cNvPr id="10" name="Rectangle 9">
            <a:extLst>
              <a:ext uri="{FF2B5EF4-FFF2-40B4-BE49-F238E27FC236}">
                <a16:creationId xmlns:a16="http://schemas.microsoft.com/office/drawing/2014/main" id="{33DB35C0-DCCB-47D6-B5B4-807893FBD212}"/>
              </a:ext>
            </a:extLst>
          </p:cNvPr>
          <p:cNvSpPr/>
          <p:nvPr/>
        </p:nvSpPr>
        <p:spPr>
          <a:xfrm>
            <a:off x="10240838" y="509926"/>
            <a:ext cx="1830999" cy="2528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Somewhat useful </a:t>
            </a:r>
          </a:p>
        </p:txBody>
      </p:sp>
      <p:sp>
        <p:nvSpPr>
          <p:cNvPr id="11" name="Rectangle 10">
            <a:extLst>
              <a:ext uri="{FF2B5EF4-FFF2-40B4-BE49-F238E27FC236}">
                <a16:creationId xmlns:a16="http://schemas.microsoft.com/office/drawing/2014/main" id="{24C85FCD-2AC7-4F52-9C2B-F2F2270CBA0A}"/>
              </a:ext>
            </a:extLst>
          </p:cNvPr>
          <p:cNvSpPr/>
          <p:nvPr/>
        </p:nvSpPr>
        <p:spPr>
          <a:xfrm>
            <a:off x="10240838" y="857376"/>
            <a:ext cx="1398714" cy="252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Not useful </a:t>
            </a:r>
          </a:p>
        </p:txBody>
      </p:sp>
      <p:sp>
        <p:nvSpPr>
          <p:cNvPr id="12" name="Oval 11">
            <a:extLst>
              <a:ext uri="{FF2B5EF4-FFF2-40B4-BE49-F238E27FC236}">
                <a16:creationId xmlns:a16="http://schemas.microsoft.com/office/drawing/2014/main" id="{E34BA753-AD63-4701-8D7E-59CB4328B2FD}"/>
              </a:ext>
            </a:extLst>
          </p:cNvPr>
          <p:cNvSpPr/>
          <p:nvPr/>
        </p:nvSpPr>
        <p:spPr>
          <a:xfrm>
            <a:off x="7935057" y="3121390"/>
            <a:ext cx="317988" cy="32091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6D221DA-DCD0-4353-9C48-47AB0CC2637D}"/>
              </a:ext>
            </a:extLst>
          </p:cNvPr>
          <p:cNvSpPr/>
          <p:nvPr/>
        </p:nvSpPr>
        <p:spPr>
          <a:xfrm>
            <a:off x="411035" y="3710723"/>
            <a:ext cx="317988" cy="320918"/>
          </a:xfrm>
          <a:prstGeom prst="ellipse">
            <a:avLst/>
          </a:prstGeom>
          <a:solidFill>
            <a:srgbClr val="DE7B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DB3B1D7-C3B5-46A1-AA72-65E54E3A3D1E}"/>
              </a:ext>
            </a:extLst>
          </p:cNvPr>
          <p:cNvSpPr/>
          <p:nvPr/>
        </p:nvSpPr>
        <p:spPr>
          <a:xfrm>
            <a:off x="4201255" y="3859336"/>
            <a:ext cx="317988" cy="32091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6BE4051-6EF4-43B8-8609-65A913B07080}"/>
              </a:ext>
            </a:extLst>
          </p:cNvPr>
          <p:cNvSpPr/>
          <p:nvPr/>
        </p:nvSpPr>
        <p:spPr>
          <a:xfrm>
            <a:off x="7935057" y="3836500"/>
            <a:ext cx="317988" cy="32091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B7A537C-1116-4493-B160-B8C1E53843C4}"/>
              </a:ext>
            </a:extLst>
          </p:cNvPr>
          <p:cNvSpPr/>
          <p:nvPr/>
        </p:nvSpPr>
        <p:spPr>
          <a:xfrm>
            <a:off x="4201255" y="4518637"/>
            <a:ext cx="317988" cy="32091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7177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F9919-FE32-469F-8001-B7C4AA208880}"/>
              </a:ext>
            </a:extLst>
          </p:cNvPr>
          <p:cNvSpPr>
            <a:spLocks noGrp="1"/>
          </p:cNvSpPr>
          <p:nvPr>
            <p:ph type="title"/>
          </p:nvPr>
        </p:nvSpPr>
        <p:spPr/>
        <p:txBody>
          <a:bodyPr/>
          <a:lstStyle/>
          <a:p>
            <a:r>
              <a:rPr lang="en-US" dirty="0"/>
              <a:t>Related Work: Human Factor</a:t>
            </a:r>
          </a:p>
        </p:txBody>
      </p:sp>
      <p:sp>
        <p:nvSpPr>
          <p:cNvPr id="3" name="Content Placeholder 2">
            <a:extLst>
              <a:ext uri="{FF2B5EF4-FFF2-40B4-BE49-F238E27FC236}">
                <a16:creationId xmlns:a16="http://schemas.microsoft.com/office/drawing/2014/main" id="{FAB54163-67AA-446E-9448-86954B14F1E9}"/>
              </a:ext>
            </a:extLst>
          </p:cNvPr>
          <p:cNvSpPr>
            <a:spLocks noGrp="1"/>
          </p:cNvSpPr>
          <p:nvPr>
            <p:ph idx="1"/>
          </p:nvPr>
        </p:nvSpPr>
        <p:spPr/>
        <p:txBody>
          <a:bodyPr>
            <a:normAutofit/>
          </a:bodyPr>
          <a:lstStyle/>
          <a:p>
            <a:r>
              <a:rPr lang="en-US" sz="1500" dirty="0"/>
              <a:t>Moghaddam et al [2] trained artificial neural networks to understand drivers of severities of accidents occurring on the highways of Tehran, Iran. Their study had a high degree of accuracy but noted many driver-specific characteristics and actions that led to higher severities. These data points would not be available for first responders, a focus of our study.</a:t>
            </a:r>
            <a:endParaRPr lang="en-US" sz="1500" b="0" dirty="0">
              <a:effectLst/>
            </a:endParaRPr>
          </a:p>
          <a:p>
            <a:r>
              <a:rPr lang="en-US" sz="1500" dirty="0"/>
              <a:t>Schnyder et al [5] dug into drivers of PTSD symptoms following severe injuries sustained in accidents. It is not useful for our project, as it did not include any information on outside factors that resulted in the accident that caused these injuries. While accident-related injuries are related to our study, our focus is on using readily available information to predict traffic delays from accidents.</a:t>
            </a:r>
            <a:endParaRPr lang="en-US" sz="1500" b="0" dirty="0">
              <a:effectLst/>
            </a:endParaRPr>
          </a:p>
        </p:txBody>
      </p:sp>
      <p:sp>
        <p:nvSpPr>
          <p:cNvPr id="4" name="Oval 3">
            <a:extLst>
              <a:ext uri="{FF2B5EF4-FFF2-40B4-BE49-F238E27FC236}">
                <a16:creationId xmlns:a16="http://schemas.microsoft.com/office/drawing/2014/main" id="{F79EAEA4-4437-4780-BAA6-6ECE43E958F1}"/>
              </a:ext>
            </a:extLst>
          </p:cNvPr>
          <p:cNvSpPr/>
          <p:nvPr/>
        </p:nvSpPr>
        <p:spPr>
          <a:xfrm>
            <a:off x="9877422" y="800222"/>
            <a:ext cx="317988" cy="320918"/>
          </a:xfrm>
          <a:prstGeom prst="ellipse">
            <a:avLst/>
          </a:prstGeom>
          <a:solidFill>
            <a:srgbClr val="DE7B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E002FDC-8466-4501-BA65-6E2D70CBD21E}"/>
              </a:ext>
            </a:extLst>
          </p:cNvPr>
          <p:cNvSpPr/>
          <p:nvPr/>
        </p:nvSpPr>
        <p:spPr>
          <a:xfrm>
            <a:off x="9884018" y="455125"/>
            <a:ext cx="317988" cy="32091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22AA91F7-7EF7-4D67-B326-0EAD248F20AA}"/>
              </a:ext>
            </a:extLst>
          </p:cNvPr>
          <p:cNvSpPr/>
          <p:nvPr/>
        </p:nvSpPr>
        <p:spPr>
          <a:xfrm>
            <a:off x="9877422" y="110028"/>
            <a:ext cx="317988" cy="32091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4DD77CC-90AE-4870-8E8A-317B2D97B560}"/>
              </a:ext>
            </a:extLst>
          </p:cNvPr>
          <p:cNvSpPr/>
          <p:nvPr/>
        </p:nvSpPr>
        <p:spPr>
          <a:xfrm>
            <a:off x="10240840" y="171635"/>
            <a:ext cx="1398712" cy="2528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Useful</a:t>
            </a:r>
          </a:p>
        </p:txBody>
      </p:sp>
      <p:sp>
        <p:nvSpPr>
          <p:cNvPr id="8" name="Rectangle 7">
            <a:extLst>
              <a:ext uri="{FF2B5EF4-FFF2-40B4-BE49-F238E27FC236}">
                <a16:creationId xmlns:a16="http://schemas.microsoft.com/office/drawing/2014/main" id="{5BC1827E-7AD9-45DC-AC64-F05837853DA7}"/>
              </a:ext>
            </a:extLst>
          </p:cNvPr>
          <p:cNvSpPr/>
          <p:nvPr/>
        </p:nvSpPr>
        <p:spPr>
          <a:xfrm>
            <a:off x="10240838" y="509926"/>
            <a:ext cx="1830999" cy="2528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Somewhat useful </a:t>
            </a:r>
          </a:p>
        </p:txBody>
      </p:sp>
      <p:sp>
        <p:nvSpPr>
          <p:cNvPr id="9" name="Rectangle 8">
            <a:extLst>
              <a:ext uri="{FF2B5EF4-FFF2-40B4-BE49-F238E27FC236}">
                <a16:creationId xmlns:a16="http://schemas.microsoft.com/office/drawing/2014/main" id="{3D1C2192-D807-478E-A370-453B292CA126}"/>
              </a:ext>
            </a:extLst>
          </p:cNvPr>
          <p:cNvSpPr/>
          <p:nvPr/>
        </p:nvSpPr>
        <p:spPr>
          <a:xfrm>
            <a:off x="10240838" y="857376"/>
            <a:ext cx="1398714" cy="252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Not useful </a:t>
            </a:r>
          </a:p>
        </p:txBody>
      </p:sp>
      <p:sp>
        <p:nvSpPr>
          <p:cNvPr id="10" name="Oval 9">
            <a:extLst>
              <a:ext uri="{FF2B5EF4-FFF2-40B4-BE49-F238E27FC236}">
                <a16:creationId xmlns:a16="http://schemas.microsoft.com/office/drawing/2014/main" id="{83AA8EA4-83BE-4551-93E0-ACF97560746B}"/>
              </a:ext>
            </a:extLst>
          </p:cNvPr>
          <p:cNvSpPr/>
          <p:nvPr/>
        </p:nvSpPr>
        <p:spPr>
          <a:xfrm>
            <a:off x="753938" y="1785326"/>
            <a:ext cx="317988" cy="320918"/>
          </a:xfrm>
          <a:prstGeom prst="ellipse">
            <a:avLst/>
          </a:prstGeom>
          <a:solidFill>
            <a:srgbClr val="DE7B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74F2CFC-1B0A-46CD-8829-81350C001814}"/>
              </a:ext>
            </a:extLst>
          </p:cNvPr>
          <p:cNvSpPr/>
          <p:nvPr/>
        </p:nvSpPr>
        <p:spPr>
          <a:xfrm>
            <a:off x="753938" y="2526445"/>
            <a:ext cx="317988" cy="320918"/>
          </a:xfrm>
          <a:prstGeom prst="ellipse">
            <a:avLst/>
          </a:prstGeom>
          <a:solidFill>
            <a:srgbClr val="DE7B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49094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TotalTime>
  <Words>2450</Words>
  <Application>Microsoft Office PowerPoint</Application>
  <PresentationFormat>Widescreen</PresentationFormat>
  <Paragraphs>110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Office Theme</vt:lpstr>
      <vt:lpstr>Understanding the Factors for Accident Severity</vt:lpstr>
      <vt:lpstr>Introduction</vt:lpstr>
      <vt:lpstr>How is Severity Determined Today? </vt:lpstr>
      <vt:lpstr>Project Overview</vt:lpstr>
      <vt:lpstr>Project Benefits</vt:lpstr>
      <vt:lpstr>Project Management</vt:lpstr>
      <vt:lpstr>Project Timeline</vt:lpstr>
      <vt:lpstr>Related Work</vt:lpstr>
      <vt:lpstr>Related Work: Human Factor</vt:lpstr>
      <vt:lpstr>Related Work: Roadway Design</vt:lpstr>
      <vt:lpstr>Related Work: Model Performance </vt:lpstr>
      <vt:lpstr>References</vt:lpstr>
      <vt:lpstr>References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the Factors for Accident Severity</dc:title>
  <dc:creator>Kareem Naguib</dc:creator>
  <cp:lastModifiedBy>Kareem Naguib</cp:lastModifiedBy>
  <cp:revision>17</cp:revision>
  <dcterms:created xsi:type="dcterms:W3CDTF">2020-03-02T02:27:42Z</dcterms:created>
  <dcterms:modified xsi:type="dcterms:W3CDTF">2020-03-02T06:57:58Z</dcterms:modified>
</cp:coreProperties>
</file>