
<file path=[Content_Types].xml><?xml version="1.0" encoding="utf-8"?>
<Types xmlns="http://schemas.openxmlformats.org/package/2006/content-types">
  <Override PartName="/_rels/.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80"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81"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82"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83" name="PlaceHolder 5"/>
          <p:cNvSpPr>
            <a:spLocks noGrp="1"/>
          </p:cNvSpPr>
          <p:nvPr>
            <p:ph type="sldNum"/>
          </p:nvPr>
        </p:nvSpPr>
        <p:spPr>
          <a:xfrm>
            <a:off x="4278960" y="10157400"/>
            <a:ext cx="3280680" cy="534240"/>
          </a:xfrm>
          <a:prstGeom prst="rect">
            <a:avLst/>
          </a:prstGeom>
        </p:spPr>
        <p:txBody>
          <a:bodyPr lIns="0" rIns="0" tIns="0" bIns="0" anchor="b"/>
          <a:p>
            <a:pPr algn="r"/>
            <a:fld id="{FAC74358-316F-4D2D-8AEF-CF1CA65EAF76}"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756000" y="5078520"/>
            <a:ext cx="6046200" cy="480960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150" name="CustomShape 2"/>
          <p:cNvSpPr/>
          <p:nvPr/>
        </p:nvSpPr>
        <p:spPr>
          <a:xfrm>
            <a:off x="4650120" y="9883440"/>
            <a:ext cx="3547440" cy="50940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292480" y="1768680"/>
            <a:ext cx="5494680" cy="4384080"/>
          </a:xfrm>
          <a:prstGeom prst="rect">
            <a:avLst/>
          </a:prstGeom>
          <a:ln>
            <a:noFill/>
          </a:ln>
        </p:spPr>
      </p:pic>
      <p:pic>
        <p:nvPicPr>
          <p:cNvPr id="39"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7" name="" descr=""/>
          <p:cNvPicPr/>
          <p:nvPr/>
        </p:nvPicPr>
        <p:blipFill>
          <a:blip r:embed="rId2"/>
          <a:stretch/>
        </p:blipFill>
        <p:spPr>
          <a:xfrm>
            <a:off x="2292480" y="1768680"/>
            <a:ext cx="5494680" cy="4384080"/>
          </a:xfrm>
          <a:prstGeom prst="rect">
            <a:avLst/>
          </a:prstGeom>
          <a:ln>
            <a:noFill/>
          </a:ln>
        </p:spPr>
      </p:pic>
      <p:pic>
        <p:nvPicPr>
          <p:cNvPr id="78"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7199640"/>
            <a:ext cx="10080360" cy="359640"/>
          </a:xfrm>
          <a:prstGeom prst="rect">
            <a:avLst/>
          </a:prstGeom>
          <a:solidFill>
            <a:srgbClr val="2c3e50"/>
          </a:solidFill>
          <a:ln w="72000">
            <a:noFill/>
          </a:ln>
        </p:spPr>
        <p:style>
          <a:lnRef idx="0"/>
          <a:fillRef idx="0"/>
          <a:effectRef idx="0"/>
          <a:fontRef idx="minor"/>
        </p:style>
      </p:sp>
      <p:sp>
        <p:nvSpPr>
          <p:cNvPr id="1" name="CustomShape 2"/>
          <p:cNvSpPr/>
          <p:nvPr/>
        </p:nvSpPr>
        <p:spPr>
          <a:xfrm>
            <a:off x="0" y="0"/>
            <a:ext cx="10080360" cy="1619640"/>
          </a:xfrm>
          <a:prstGeom prst="rect">
            <a:avLst/>
          </a:prstGeom>
          <a:solidFill>
            <a:srgbClr val="2c3e50"/>
          </a:solidFill>
          <a:ln w="72000">
            <a:noFill/>
          </a:ln>
        </p:spPr>
        <p:style>
          <a:lnRef idx="0"/>
          <a:fillRef idx="0"/>
          <a:effectRef idx="0"/>
          <a:fontRef idx="minor"/>
        </p:style>
      </p:sp>
      <p:sp>
        <p:nvSpPr>
          <p:cNvPr id="2" name="CustomShape 3"/>
          <p:cNvSpPr/>
          <p:nvPr/>
        </p:nvSpPr>
        <p:spPr>
          <a:xfrm>
            <a:off x="9270360" y="6893640"/>
            <a:ext cx="539640" cy="539640"/>
          </a:xfrm>
          <a:prstGeom prst="ellipse">
            <a:avLst/>
          </a:prstGeom>
          <a:solidFill>
            <a:srgbClr val="1abc9c"/>
          </a:solidFill>
          <a:ln w="72000">
            <a:noFill/>
          </a:ln>
        </p:spPr>
        <p:style>
          <a:lnRef idx="0"/>
          <a:fillRef idx="0"/>
          <a:effectRef idx="0"/>
          <a:fontRef idx="minor"/>
        </p:style>
      </p:sp>
      <p:sp>
        <p:nvSpPr>
          <p:cNvPr id="3" name="PlaceHolder 4"/>
          <p:cNvSpPr>
            <a:spLocks noGrp="1"/>
          </p:cNvSpPr>
          <p:nvPr>
            <p:ph type="title"/>
          </p:nvPr>
        </p:nvSpPr>
        <p:spPr>
          <a:xfrm>
            <a:off x="360000" y="300960"/>
            <a:ext cx="9360360" cy="958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5"/>
          <p:cNvSpPr>
            <a:spLocks noGrp="1"/>
          </p:cNvSpPr>
          <p:nvPr>
            <p:ph type="body"/>
          </p:nvPr>
        </p:nvSpPr>
        <p:spPr>
          <a:xfrm>
            <a:off x="360000" y="1979640"/>
            <a:ext cx="4567320" cy="50392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5" name="PlaceHolder 6"/>
          <p:cNvSpPr>
            <a:spLocks noGrp="1"/>
          </p:cNvSpPr>
          <p:nvPr>
            <p:ph type="body"/>
          </p:nvPr>
        </p:nvSpPr>
        <p:spPr>
          <a:xfrm>
            <a:off x="5156280" y="1979640"/>
            <a:ext cx="4567320" cy="50392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7199640"/>
            <a:ext cx="10080360" cy="359640"/>
          </a:xfrm>
          <a:prstGeom prst="rect">
            <a:avLst/>
          </a:prstGeom>
          <a:solidFill>
            <a:srgbClr val="2c3e50"/>
          </a:solidFill>
          <a:ln w="72000">
            <a:noFill/>
          </a:ln>
        </p:spPr>
        <p:style>
          <a:lnRef idx="0"/>
          <a:fillRef idx="0"/>
          <a:effectRef idx="0"/>
          <a:fontRef idx="minor"/>
        </p:style>
      </p:sp>
      <p:sp>
        <p:nvSpPr>
          <p:cNvPr id="41" name="CustomShape 2"/>
          <p:cNvSpPr/>
          <p:nvPr/>
        </p:nvSpPr>
        <p:spPr>
          <a:xfrm>
            <a:off x="0" y="0"/>
            <a:ext cx="10080360" cy="1619640"/>
          </a:xfrm>
          <a:prstGeom prst="rect">
            <a:avLst/>
          </a:prstGeom>
          <a:solidFill>
            <a:srgbClr val="2c3e50"/>
          </a:solidFill>
          <a:ln w="72000">
            <a:noFill/>
          </a:ln>
        </p:spPr>
        <p:style>
          <a:lnRef idx="0"/>
          <a:fillRef idx="0"/>
          <a:effectRef idx="0"/>
          <a:fontRef idx="minor"/>
        </p:style>
      </p:sp>
      <p:sp>
        <p:nvSpPr>
          <p:cNvPr id="42" name="CustomShape 3"/>
          <p:cNvSpPr/>
          <p:nvPr/>
        </p:nvSpPr>
        <p:spPr>
          <a:xfrm>
            <a:off x="9270360" y="6893640"/>
            <a:ext cx="539640" cy="539640"/>
          </a:xfrm>
          <a:prstGeom prst="ellipse">
            <a:avLst/>
          </a:prstGeom>
          <a:solidFill>
            <a:srgbClr val="1abc9c"/>
          </a:solidFill>
          <a:ln w="72000">
            <a:noFill/>
          </a:ln>
        </p:spPr>
        <p:style>
          <a:lnRef idx="0"/>
          <a:fillRef idx="0"/>
          <a:effectRef idx="0"/>
          <a:fontRef idx="minor"/>
        </p:style>
      </p:sp>
      <p:sp>
        <p:nvSpPr>
          <p:cNvPr id="43" name="PlaceHolder 4"/>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a:t>
            </a:r>
            <a:r>
              <a:rPr b="0" lang="en-IN" sz="4400" spc="-1" strike="noStrike">
                <a:solidFill>
                  <a:srgbClr val="000000"/>
                </a:solidFill>
                <a:uFill>
                  <a:solidFill>
                    <a:srgbClr val="ffffff"/>
                  </a:solidFill>
                </a:uFill>
                <a:latin typeface="Arial"/>
              </a:rPr>
              <a:t>li</a:t>
            </a:r>
            <a:r>
              <a:rPr b="0" lang="en-IN" sz="4400" spc="-1" strike="noStrike">
                <a:solidFill>
                  <a:srgbClr val="000000"/>
                </a:solidFill>
                <a:uFill>
                  <a:solidFill>
                    <a:srgbClr val="ffffff"/>
                  </a:solidFill>
                </a:uFill>
                <a:latin typeface="Arial"/>
              </a:rPr>
              <a:t>c</a:t>
            </a:r>
            <a:r>
              <a:rPr b="0" lang="en-IN" sz="4400" spc="-1" strike="noStrike">
                <a:solidFill>
                  <a:srgbClr val="000000"/>
                </a:solidFill>
                <a:uFill>
                  <a:solidFill>
                    <a:srgbClr val="ffffff"/>
                  </a:solidFill>
                </a:uFill>
                <a:latin typeface="Arial"/>
              </a:rPr>
              <a:t>k </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o </a:t>
            </a:r>
            <a:r>
              <a:rPr b="0" lang="en-IN" sz="4400" spc="-1" strike="noStrike">
                <a:solidFill>
                  <a:srgbClr val="000000"/>
                </a:solidFill>
                <a:uFill>
                  <a:solidFill>
                    <a:srgbClr val="ffffff"/>
                  </a:solidFill>
                </a:uFill>
                <a:latin typeface="Arial"/>
              </a:rPr>
              <a:t>e</a:t>
            </a:r>
            <a:r>
              <a:rPr b="0" lang="en-IN" sz="4400" spc="-1" strike="noStrike">
                <a:solidFill>
                  <a:srgbClr val="000000"/>
                </a:solidFill>
                <a:uFill>
                  <a:solidFill>
                    <a:srgbClr val="ffffff"/>
                  </a:solidFill>
                </a:uFill>
                <a:latin typeface="Arial"/>
              </a:rPr>
              <a:t>di</a:t>
            </a:r>
            <a:r>
              <a:rPr b="0" lang="en-IN" sz="4400" spc="-1" strike="noStrike">
                <a:solidFill>
                  <a:srgbClr val="000000"/>
                </a:solidFill>
                <a:uFill>
                  <a:solidFill>
                    <a:srgbClr val="ffffff"/>
                  </a:solidFill>
                </a:uFill>
                <a:latin typeface="Arial"/>
              </a:rPr>
              <a:t>t </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h</a:t>
            </a:r>
            <a:r>
              <a:rPr b="0" lang="en-IN" sz="4400" spc="-1" strike="noStrike">
                <a:solidFill>
                  <a:srgbClr val="000000"/>
                </a:solidFill>
                <a:uFill>
                  <a:solidFill>
                    <a:srgbClr val="ffffff"/>
                  </a:solidFill>
                </a:uFill>
                <a:latin typeface="Arial"/>
              </a:rPr>
              <a:t>e </a:t>
            </a:r>
            <a:r>
              <a:rPr b="0" lang="en-IN" sz="4400" spc="-1" strike="noStrike">
                <a:solidFill>
                  <a:srgbClr val="000000"/>
                </a:solidFill>
                <a:uFill>
                  <a:solidFill>
                    <a:srgbClr val="ffffff"/>
                  </a:solidFill>
                </a:uFill>
                <a:latin typeface="Arial"/>
              </a:rPr>
              <a:t>tit</a:t>
            </a:r>
            <a:r>
              <a:rPr b="0" lang="en-IN" sz="4400" spc="-1" strike="noStrike">
                <a:solidFill>
                  <a:srgbClr val="000000"/>
                </a:solidFill>
                <a:uFill>
                  <a:solidFill>
                    <a:srgbClr val="ffffff"/>
                  </a:solidFill>
                </a:uFill>
                <a:latin typeface="Arial"/>
              </a:rPr>
              <a:t>le </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e</a:t>
            </a:r>
            <a:r>
              <a:rPr b="0" lang="en-IN" sz="4400" spc="-1" strike="noStrike">
                <a:solidFill>
                  <a:srgbClr val="000000"/>
                </a:solidFill>
                <a:uFill>
                  <a:solidFill>
                    <a:srgbClr val="ffffff"/>
                  </a:solidFill>
                </a:uFill>
                <a:latin typeface="Arial"/>
              </a:rPr>
              <a:t>xt </a:t>
            </a:r>
            <a:r>
              <a:rPr b="0" lang="en-IN" sz="4400" spc="-1" strike="noStrike">
                <a:solidFill>
                  <a:srgbClr val="000000"/>
                </a:solidFill>
                <a:uFill>
                  <a:solidFill>
                    <a:srgbClr val="ffffff"/>
                  </a:solidFill>
                </a:uFill>
                <a:latin typeface="Arial"/>
              </a:rPr>
              <a:t>f</a:t>
            </a:r>
            <a:r>
              <a:rPr b="0" lang="en-IN" sz="4400" spc="-1" strike="noStrike">
                <a:solidFill>
                  <a:srgbClr val="000000"/>
                </a:solidFill>
                <a:uFill>
                  <a:solidFill>
                    <a:srgbClr val="ffffff"/>
                  </a:solidFill>
                </a:uFill>
                <a:latin typeface="Arial"/>
              </a:rPr>
              <a:t>o</a:t>
            </a:r>
            <a:r>
              <a:rPr b="0" lang="en-IN" sz="4400" spc="-1" strike="noStrike">
                <a:solidFill>
                  <a:srgbClr val="000000"/>
                </a:solidFill>
                <a:uFill>
                  <a:solidFill>
                    <a:srgbClr val="ffffff"/>
                  </a:solidFill>
                </a:uFill>
                <a:latin typeface="Arial"/>
              </a:rPr>
              <a:t>r</a:t>
            </a:r>
            <a:r>
              <a:rPr b="0" lang="en-IN" sz="4400" spc="-1" strike="noStrike">
                <a:solidFill>
                  <a:srgbClr val="000000"/>
                </a:solidFill>
                <a:uFill>
                  <a:solidFill>
                    <a:srgbClr val="ffffff"/>
                  </a:solidFill>
                </a:uFill>
                <a:latin typeface="Arial"/>
              </a:rPr>
              <a:t>m</a:t>
            </a:r>
            <a:r>
              <a:rPr b="0" lang="en-IN" sz="4400" spc="-1" strike="noStrike">
                <a:solidFill>
                  <a:srgbClr val="000000"/>
                </a:solidFill>
                <a:uFill>
                  <a:solidFill>
                    <a:srgbClr val="ffffff"/>
                  </a:solidFill>
                </a:uFill>
                <a:latin typeface="Arial"/>
              </a:rPr>
              <a:t>a</a:t>
            </a:r>
            <a:r>
              <a:rPr b="0" lang="en-IN" sz="4400" spc="-1" strike="noStrike">
                <a:solidFill>
                  <a:srgbClr val="000000"/>
                </a:solidFill>
                <a:uFill>
                  <a:solidFill>
                    <a:srgbClr val="ffffff"/>
                  </a:solidFill>
                </a:uFill>
                <a:latin typeface="Arial"/>
              </a:rPr>
              <a:t>t</a:t>
            </a:r>
            <a:endParaRPr b="0" lang="en-IN" sz="4400" spc="-1" strike="noStrike">
              <a:solidFill>
                <a:srgbClr val="000000"/>
              </a:solidFill>
              <a:uFill>
                <a:solidFill>
                  <a:srgbClr val="ffffff"/>
                </a:solidFill>
              </a:uFill>
              <a:latin typeface="Arial"/>
            </a:endParaRPr>
          </a:p>
        </p:txBody>
      </p:sp>
      <p:sp>
        <p:nvSpPr>
          <p:cNvPr id="44"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altoros.com/blog/boeing-improves-operations-with-blockchain-and-the-internet-of-things/" TargetMode="External"/><Relationship Id="rId2" Type="http://schemas.openxmlformats.org/officeDocument/2006/relationships/hyperlink" Target="https://www.coindesk.com/boeing-proposes-blockchain-based-gps-backup-use-case/" TargetMode="External"/><Relationship Id="rId3" Type="http://schemas.openxmlformats.org/officeDocument/2006/relationships/hyperlink" Target="https://www.ainonline.com/aviation-news/business-aviation/2018-02-04/beyond-hype-blockchain-and-its-"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376000" y="288000"/>
            <a:ext cx="5326560" cy="95868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0000"/>
                </a:solidFill>
                <a:uFill>
                  <a:solidFill>
                    <a:srgbClr val="ffffff"/>
                  </a:solidFill>
                </a:uFill>
                <a:latin typeface="Arial"/>
                <a:ea typeface="MS PGothic"/>
              </a:rPr>
              <a:t>Blockchain in a nutshell</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5184000" y="2289600"/>
            <a:ext cx="4425480" cy="5844960"/>
          </a:xfrm>
          <a:prstGeom prst="rect">
            <a:avLst/>
          </a:prstGeom>
          <a:noFill/>
          <a:ln>
            <a:noFill/>
          </a:ln>
        </p:spPr>
        <p:style>
          <a:lnRef idx="0"/>
          <a:fillRef idx="0"/>
          <a:effectRef idx="0"/>
          <a:fontRef idx="minor"/>
        </p:style>
        <p:txBody>
          <a:bodyPr lIns="0" rIns="0" tIns="0" bIns="0"/>
          <a:p>
            <a:pPr>
              <a:lnSpc>
                <a:spcPct val="95000"/>
              </a:lnSpc>
            </a:pPr>
            <a:r>
              <a:rPr b="1" lang="en-IN" sz="1400" spc="-1" strike="noStrike">
                <a:solidFill>
                  <a:srgbClr val="6bc72a"/>
                </a:solidFill>
                <a:uFill>
                  <a:solidFill>
                    <a:srgbClr val="ffffff"/>
                  </a:solidFill>
                </a:uFill>
                <a:latin typeface="Arial"/>
                <a:ea typeface="DejaVu Sans"/>
              </a:rPr>
              <a:t>Key Benefits…</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ffffff"/>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Reduces settlement time from days to near instantaneous</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Removes overhead and cost intermediaries</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Reduces risk of collusion and tampering</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Increases trust through shared processes and record keeping</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eliminates fraud </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reduces integration complexity and the need for intermediation whilst increasing efficiency </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p:txBody>
      </p:sp>
      <p:sp>
        <p:nvSpPr>
          <p:cNvPr id="86" name="CustomShape 3"/>
          <p:cNvSpPr/>
          <p:nvPr/>
        </p:nvSpPr>
        <p:spPr>
          <a:xfrm>
            <a:off x="504000" y="2232000"/>
            <a:ext cx="4425480" cy="3958560"/>
          </a:xfrm>
          <a:prstGeom prst="rect">
            <a:avLst/>
          </a:prstGeom>
          <a:noFill/>
          <a:ln>
            <a:noFill/>
          </a:ln>
        </p:spPr>
        <p:style>
          <a:lnRef idx="0"/>
          <a:fillRef idx="0"/>
          <a:effectRef idx="0"/>
          <a:fontRef idx="minor"/>
        </p:style>
        <p:txBody>
          <a:bodyPr lIns="0" rIns="0" tIns="0" bIns="0"/>
          <a:p>
            <a:pPr>
              <a:lnSpc>
                <a:spcPct val="95000"/>
              </a:lnSpc>
            </a:pPr>
            <a:r>
              <a:rPr b="1" lang="en-IN" sz="1400" spc="-1" strike="noStrike">
                <a:solidFill>
                  <a:srgbClr val="6bc72a"/>
                </a:solidFill>
                <a:uFill>
                  <a:solidFill>
                    <a:srgbClr val="ffffff"/>
                  </a:solidFill>
                </a:uFill>
                <a:latin typeface="Arial"/>
                <a:ea typeface="DejaVu Sans"/>
              </a:rPr>
              <a:t>Blockchain …</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is a distributed ledger technology, eliminating the need for trusted third parties  </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reduces integration complexity and the need for intermediation whilst increasing efficiency </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Smart contracts running on the  Blockchain drastically reduce risk of errors and fraud</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Is immutable and creates an automatic  audit trail</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Calibri"/>
                <a:ea typeface="DejaVu Sans"/>
              </a:rPr>
              <a:t>“</a:t>
            </a:r>
            <a:r>
              <a:rPr b="0" lang="en-IN" sz="1400" spc="-1" strike="noStrike">
                <a:solidFill>
                  <a:srgbClr val="000000"/>
                </a:solidFill>
                <a:uFill>
                  <a:solidFill>
                    <a:srgbClr val="ffffff"/>
                  </a:solidFill>
                </a:uFill>
                <a:latin typeface="Calibri"/>
                <a:ea typeface="DejaVu Sans"/>
              </a:rPr>
              <a:t>Offers disruptive business challenges and opportunities, across every industry</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376000" y="288000"/>
            <a:ext cx="5326560" cy="958680"/>
          </a:xfrm>
          <a:prstGeom prst="rect">
            <a:avLst/>
          </a:prstGeom>
          <a:noFill/>
          <a:ln>
            <a:noFill/>
          </a:ln>
        </p:spPr>
        <p:style>
          <a:lnRef idx="0"/>
          <a:fillRef idx="0"/>
          <a:effectRef idx="0"/>
          <a:fontRef idx="minor"/>
        </p:style>
        <p:txBody>
          <a:bodyPr lIns="0" rIns="0" tIns="0" bIns="0" anchor="ctr"/>
          <a:p>
            <a:pPr algn="ctr">
              <a:lnSpc>
                <a:spcPct val="100000"/>
              </a:lnSpc>
            </a:pPr>
            <a:r>
              <a:rPr b="1" lang="en-IN" sz="1600" spc="-1" strike="noStrike">
                <a:solidFill>
                  <a:srgbClr val="000000"/>
                </a:solidFill>
                <a:uFill>
                  <a:solidFill>
                    <a:srgbClr val="ffffff"/>
                  </a:solidFill>
                </a:uFill>
                <a:latin typeface="Arial"/>
                <a:ea typeface="DejaVu Sans"/>
              </a:rPr>
              <a:t>Hyperledger Fabric Blockchain...Permissioned Blockchain</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864000" y="1728000"/>
            <a:ext cx="8422560" cy="5844960"/>
          </a:xfrm>
          <a:prstGeom prst="rect">
            <a:avLst/>
          </a:prstGeom>
          <a:noFill/>
          <a:ln>
            <a:noFill/>
          </a:ln>
        </p:spPr>
        <p:style>
          <a:lnRef idx="0"/>
          <a:fillRef idx="0"/>
          <a:effectRef idx="0"/>
          <a:fontRef idx="minor"/>
        </p:style>
        <p:txBody>
          <a:bodyPr lIns="0" rIns="0" tIns="0" bIns="0"/>
          <a:p>
            <a:pPr marL="432000" indent="-322560">
              <a:lnSpc>
                <a:spcPct val="95000"/>
              </a:lnSpc>
              <a:buClr>
                <a:srgbClr val="ffffff"/>
              </a:buClr>
              <a:buSzPct val="45000"/>
              <a:buFont typeface="Wingdings" charset="2"/>
              <a:buChar char=""/>
            </a:pPr>
            <a:r>
              <a:rPr b="0" lang="en-IN" sz="1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216000" indent="-216000">
              <a:lnSpc>
                <a:spcPct val="95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Hyperledger Fabric is a blockchain framework implementation hosted by The Linux Foundation</a:t>
            </a:r>
            <a:endParaRPr b="0" lang="en-IN" sz="1800" spc="-1" strike="noStrike">
              <a:solidFill>
                <a:srgbClr val="000000"/>
              </a:solidFill>
              <a:uFill>
                <a:solidFill>
                  <a:srgbClr val="ffffff"/>
                </a:solidFill>
              </a:uFill>
              <a:latin typeface="Arial"/>
            </a:endParaRPr>
          </a:p>
          <a:p>
            <a:pPr marL="216000" indent="-216000">
              <a:lnSpc>
                <a:spcPct val="95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DejaVu Sans"/>
              </a:rPr>
              <a:t>Is a trusted distributed ledger technology, eliminating the need for trusted third parties  </a:t>
            </a:r>
            <a:endParaRPr b="0" lang="en-IN" sz="1800" spc="-1" strike="noStrike">
              <a:solidFill>
                <a:srgbClr val="000000"/>
              </a:solidFill>
              <a:uFill>
                <a:solidFill>
                  <a:srgbClr val="ffffff"/>
                </a:solidFill>
              </a:uFill>
              <a:latin typeface="Arial"/>
            </a:endParaRPr>
          </a:p>
          <a:p>
            <a:pPr marL="216000" indent="-216000">
              <a:lnSpc>
                <a:spcPct val="95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DejaVu Sans"/>
              </a:rPr>
              <a:t>Capabilities includes Consensus,Provenance,Immutability and Finality.</a:t>
            </a:r>
            <a:endParaRPr b="0" lang="en-IN" sz="1800" spc="-1" strike="noStrike">
              <a:solidFill>
                <a:srgbClr val="000000"/>
              </a:solidFill>
              <a:uFill>
                <a:solidFill>
                  <a:srgbClr val="ffffff"/>
                </a:solidFill>
              </a:uFill>
              <a:latin typeface="Arial"/>
            </a:endParaRPr>
          </a:p>
          <a:p>
            <a:pPr marL="216000" indent="-216000">
              <a:lnSpc>
                <a:spcPct val="95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DejaVu Sans"/>
              </a:rPr>
              <a:t>Permissioned networks, where all participants have known identities</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IBM Plex Sans"/>
              </a:rPr>
              <a:t>Hyperledger has open governance</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IBM Plex Sans"/>
              </a:rPr>
              <a:t>Hyperledger Fabric is fully open source – no missing components</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IBM Plex Sans"/>
              </a:rPr>
              <a:t>Hyperledger has a large, diverse developer community</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IBM Plex Sans"/>
              </a:rPr>
              <a:t>Hyperledger Fabric is modular and resilient</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IBM Plex Sans"/>
              </a:rPr>
              <a:t>159 engineers from 28 organizations contributed to project to advance open blockchain products and services</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IBM Plex Sans"/>
              </a:rPr>
              <a:t>Hyperledger holds the distinction as the fastest growing. 200+ Corporate and Associate Member Organization</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IBM Plex Sans"/>
              </a:rPr>
              <a:t> </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ea typeface="IBM Plex Sans"/>
              </a:rPr>
              <a:t> </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IBM Plex Sans"/>
              </a:rPr>
              <a:t>** </a:t>
            </a:r>
            <a:r>
              <a:rPr b="1" lang="en-IN" sz="1400" spc="-1" strike="noStrike">
                <a:solidFill>
                  <a:srgbClr val="000000"/>
                </a:solidFill>
                <a:uFill>
                  <a:solidFill>
                    <a:srgbClr val="ffffff"/>
                  </a:solidFill>
                </a:uFill>
                <a:latin typeface="Arial"/>
                <a:ea typeface="IBM Plex Sans"/>
              </a:rPr>
              <a:t>Boeing Prefered HyperLedger as Blockchain Platform</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IBM Plex Sans"/>
              </a:rPr>
              <a:t> </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u="sng">
                <a:solidFill>
                  <a:srgbClr val="0000ff"/>
                </a:solidFill>
                <a:uFill>
                  <a:solidFill>
                    <a:srgbClr val="ffffff"/>
                  </a:solidFill>
                </a:uFill>
                <a:latin typeface="Arial"/>
                <a:ea typeface="IBM Plex Sans"/>
              </a:rPr>
              <a:t>https://blokt.com/news/boeing-is-scaling-out-their-blockchain-team-and-probably-building-on-hyperledger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376000" y="288000"/>
            <a:ext cx="5326560" cy="95868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0000"/>
                </a:solidFill>
                <a:uFill>
                  <a:solidFill>
                    <a:srgbClr val="ffffff"/>
                  </a:solidFill>
                </a:uFill>
                <a:latin typeface="Arial"/>
                <a:ea typeface="DejaVu Sans"/>
              </a:rPr>
              <a:t>Boeing Use Case</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504000" y="1823760"/>
            <a:ext cx="4425480" cy="5844960"/>
          </a:xfrm>
          <a:prstGeom prst="rect">
            <a:avLst/>
          </a:prstGeom>
          <a:noFill/>
          <a:ln>
            <a:noFill/>
          </a:ln>
        </p:spPr>
        <p:style>
          <a:lnRef idx="0"/>
          <a:fillRef idx="0"/>
          <a:effectRef idx="0"/>
          <a:fontRef idx="minor"/>
        </p:style>
        <p:txBody>
          <a:bodyPr lIns="0" rIns="0" tIns="0" bIns="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91" name="CustomShape 3"/>
          <p:cNvSpPr/>
          <p:nvPr/>
        </p:nvSpPr>
        <p:spPr>
          <a:xfrm>
            <a:off x="144000" y="1656000"/>
            <a:ext cx="9646560" cy="4822560"/>
          </a:xfrm>
          <a:prstGeom prst="rect">
            <a:avLst/>
          </a:prstGeom>
          <a:noFill/>
          <a:ln>
            <a:noFill/>
          </a:ln>
        </p:spPr>
        <p:style>
          <a:lnRef idx="0"/>
          <a:fillRef idx="0"/>
          <a:effectRef idx="0"/>
          <a:fontRef idx="minor"/>
        </p:style>
        <p:txBody>
          <a:bodyPr lIns="0" rIns="0" tIns="0" bIns="0"/>
          <a:p>
            <a:pPr>
              <a:lnSpc>
                <a:spcPct val="100000"/>
              </a:lnSpc>
            </a:pP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1" lang="en-IN" sz="1600" spc="-1" strike="noStrike" u="sng">
                <a:solidFill>
                  <a:srgbClr val="000000"/>
                </a:solidFill>
                <a:uFill>
                  <a:solidFill>
                    <a:srgbClr val="ffffff"/>
                  </a:solidFill>
                </a:uFill>
                <a:latin typeface="Arial"/>
                <a:ea typeface="DejaVu Sans"/>
              </a:rPr>
              <a:t>Use Case Background: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Calibari"/>
                <a:ea typeface="DejaVu Sans"/>
              </a:rPr>
              <a:t>Boeing has different subsidiareis companies to run its business in different geographies and different business sector(e.g.Boeing capital,Boeing commercial vehicle(BCA),Boeing defence,space &amp; security(BDS)) .So its critical to verify employee certification ,subsidiary change time to time. Maintaining employee information  and information sync with other subsidiary  comapnies are huge and complex task ,chances of dispute and non-transparency in the current system. Boeing designs, manufactures, and sells airplanes, rotorcraft, rockets, satellites, and missiles worldwide so it always need to maintain correct information of the employee and right skilled engineer deployed to right kind of project to ensure great customer satisfaction.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Calibari"/>
                <a:ea typeface="DejaVu Sans"/>
              </a:rPr>
              <a:t>Blockchain shared ledger and consensus mechanism can be used to address business challanges in verifying employee certification between boeing subsidiaries companies.All boeing subsidiaries will share the shared ledger with each other and will be updated only subsidiary on the blockchain approve the information of the employee.There can be smart contract in place to auto-trigger notification to Boeing if any unskilled empoyee deployed to project.</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Calibari"/>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376000" y="288000"/>
            <a:ext cx="5326560" cy="958680"/>
          </a:xfrm>
          <a:prstGeom prst="rect">
            <a:avLst/>
          </a:prstGeom>
          <a:noFill/>
          <a:ln>
            <a:noFill/>
          </a:ln>
        </p:spPr>
        <p:style>
          <a:lnRef idx="0"/>
          <a:fillRef idx="0"/>
          <a:effectRef idx="0"/>
          <a:fontRef idx="minor"/>
        </p:style>
        <p:txBody>
          <a:bodyPr lIns="0" rIns="0" tIns="0" bIns="0" anchor="ctr"/>
          <a:p>
            <a:pPr marL="216000" indent="-214920" algn="ctr">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Boeing Subsidiaries </a:t>
            </a:r>
            <a:r>
              <a:rPr b="0" lang="en-IN" sz="26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
        <p:nvSpPr>
          <p:cNvPr id="93" name="CustomShape 2"/>
          <p:cNvSpPr/>
          <p:nvPr/>
        </p:nvSpPr>
        <p:spPr>
          <a:xfrm>
            <a:off x="207360" y="2338920"/>
            <a:ext cx="4425480" cy="5844960"/>
          </a:xfrm>
          <a:prstGeom prst="rect">
            <a:avLst/>
          </a:prstGeom>
          <a:noFill/>
          <a:ln>
            <a:noFill/>
          </a:ln>
        </p:spPr>
        <p:style>
          <a:lnRef idx="0"/>
          <a:fillRef idx="0"/>
          <a:effectRef idx="0"/>
          <a:fontRef idx="minor"/>
        </p:style>
        <p:txBody>
          <a:bodyPr lIns="0" rIns="0" tIns="0" bIns="0"/>
          <a:p>
            <a:pPr>
              <a:lnSpc>
                <a:spcPct val="100000"/>
              </a:lnSpc>
            </a:pPr>
            <a:r>
              <a:rPr b="0" lang="en-IN" sz="1400" spc="-1" strike="noStrike">
                <a:solidFill>
                  <a:srgbClr val="000000"/>
                </a:solidFill>
                <a:uFill>
                  <a:solidFill>
                    <a:srgbClr val="ffffff"/>
                  </a:solidFill>
                </a:uFill>
                <a:latin typeface="Arial"/>
                <a:ea typeface="DejaVu Sans"/>
              </a:rPr>
              <a:t>Three main boeig divisions are :-</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Capital(BC)</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Commercial Airplanes (BCA)</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Defense, Space &amp; Security (BDS)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Font typeface="Wingdings" charset="2"/>
              <a:buChar char=""/>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
        <p:nvSpPr>
          <p:cNvPr id="94" name="CustomShape 3"/>
          <p:cNvSpPr/>
          <p:nvPr/>
        </p:nvSpPr>
        <p:spPr>
          <a:xfrm>
            <a:off x="5184000" y="2218680"/>
            <a:ext cx="4425480" cy="5844960"/>
          </a:xfrm>
          <a:prstGeom prst="rect">
            <a:avLst/>
          </a:prstGeom>
          <a:noFill/>
          <a:ln>
            <a:noFill/>
          </a:ln>
        </p:spPr>
        <p:style>
          <a:lnRef idx="0"/>
          <a:fillRef idx="0"/>
          <a:effectRef idx="0"/>
          <a:fontRef idx="minor"/>
        </p:style>
        <p:txBody>
          <a:bodyPr lIns="0" rIns="0" tIns="0" bIns="0"/>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Arial"/>
                <a:ea typeface="DejaVu Sans"/>
              </a:rPr>
              <a:t>Boeing divided its business in below subsidiaries-</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Aircraft Holding Company</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Australia</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Canada</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Capital Corporation</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Commercial Space Company</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Defence UK</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Boeing Intelligence &amp; Analytics</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Picture 5" descr=""/>
          <p:cNvPicPr/>
          <p:nvPr/>
        </p:nvPicPr>
        <p:blipFill>
          <a:blip r:embed="rId1"/>
          <a:srcRect l="0" t="26458" r="0" b="6851"/>
          <a:stretch/>
        </p:blipFill>
        <p:spPr>
          <a:xfrm>
            <a:off x="5087880" y="0"/>
            <a:ext cx="4990320" cy="3075480"/>
          </a:xfrm>
          <a:prstGeom prst="rect">
            <a:avLst/>
          </a:prstGeom>
          <a:ln>
            <a:noFill/>
          </a:ln>
        </p:spPr>
      </p:pic>
      <p:sp>
        <p:nvSpPr>
          <p:cNvPr id="96" name="CustomShape 1"/>
          <p:cNvSpPr/>
          <p:nvPr/>
        </p:nvSpPr>
        <p:spPr>
          <a:xfrm>
            <a:off x="-20160" y="0"/>
            <a:ext cx="5097600" cy="3075480"/>
          </a:xfrm>
          <a:prstGeom prst="round1Rect">
            <a:avLst>
              <a:gd name="adj" fmla="val 16667"/>
            </a:avLst>
          </a:prstGeom>
          <a:solidFill>
            <a:srgbClr val="4b5064">
              <a:alpha val="75000"/>
            </a:srgbClr>
          </a:solidFill>
          <a:ln w="25560">
            <a:solidFill>
              <a:srgbClr val="ffffff"/>
            </a:solidFill>
            <a:round/>
          </a:ln>
        </p:spPr>
        <p:style>
          <a:lnRef idx="0"/>
          <a:fillRef idx="0"/>
          <a:effectRef idx="0"/>
          <a:fontRef idx="minor"/>
        </p:style>
      </p:sp>
      <p:sp>
        <p:nvSpPr>
          <p:cNvPr id="97" name="Line 2"/>
          <p:cNvSpPr/>
          <p:nvPr/>
        </p:nvSpPr>
        <p:spPr>
          <a:xfrm>
            <a:off x="2812320" y="0"/>
            <a:ext cx="2266560" cy="1987200"/>
          </a:xfrm>
          <a:prstGeom prst="line">
            <a:avLst/>
          </a:prstGeom>
          <a:ln w="9360">
            <a:solidFill>
              <a:srgbClr val="ffffff"/>
            </a:solidFill>
            <a:round/>
          </a:ln>
        </p:spPr>
        <p:style>
          <a:lnRef idx="0"/>
          <a:fillRef idx="0"/>
          <a:effectRef idx="0"/>
          <a:fontRef idx="minor"/>
        </p:style>
      </p:sp>
      <p:sp>
        <p:nvSpPr>
          <p:cNvPr id="98" name="CustomShape 3"/>
          <p:cNvSpPr/>
          <p:nvPr/>
        </p:nvSpPr>
        <p:spPr>
          <a:xfrm>
            <a:off x="257040" y="905040"/>
            <a:ext cx="4820040" cy="657000"/>
          </a:xfrm>
          <a:prstGeom prst="rect">
            <a:avLst/>
          </a:prstGeom>
          <a:noFill/>
          <a:ln w="9360">
            <a:noFill/>
          </a:ln>
        </p:spPr>
        <p:style>
          <a:lnRef idx="0"/>
          <a:fillRef idx="0"/>
          <a:effectRef idx="0"/>
          <a:fontRef idx="minor"/>
        </p:style>
        <p:txBody>
          <a:bodyPr lIns="0" rIns="0" tIns="0" bIns="0"/>
          <a:p>
            <a:pPr>
              <a:lnSpc>
                <a:spcPct val="90000"/>
              </a:lnSpc>
            </a:pPr>
            <a:r>
              <a:rPr b="0" lang="en-IN" sz="2400" spc="-1" strike="noStrike">
                <a:solidFill>
                  <a:srgbClr val="ffffff"/>
                </a:solidFill>
                <a:uFill>
                  <a:solidFill>
                    <a:srgbClr val="ffffff"/>
                  </a:solidFill>
                </a:uFill>
                <a:latin typeface="Arial"/>
                <a:ea typeface="DejaVu Sans"/>
              </a:rPr>
              <a:t>Boeing Employee Information Sharing  BC Solution</a:t>
            </a:r>
            <a:endParaRPr b="0" lang="en-IN" sz="1800" spc="-1" strike="noStrike">
              <a:solidFill>
                <a:srgbClr val="000000"/>
              </a:solidFill>
              <a:uFill>
                <a:solidFill>
                  <a:srgbClr val="ffffff"/>
                </a:solidFill>
              </a:uFill>
              <a:latin typeface="Arial"/>
            </a:endParaRPr>
          </a:p>
        </p:txBody>
      </p:sp>
      <p:sp>
        <p:nvSpPr>
          <p:cNvPr id="99" name="CustomShape 4"/>
          <p:cNvSpPr/>
          <p:nvPr/>
        </p:nvSpPr>
        <p:spPr>
          <a:xfrm>
            <a:off x="8656200" y="128520"/>
            <a:ext cx="207360" cy="996480"/>
          </a:xfrm>
          <a:custGeom>
            <a:avLst/>
            <a:gdLst/>
            <a:ahLst/>
            <a:rect l="l" t="t" r="r" b="b"/>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8cd211"/>
          </a:solidFill>
          <a:ln w="9360">
            <a:noFill/>
          </a:ln>
        </p:spPr>
        <p:style>
          <a:lnRef idx="0"/>
          <a:fillRef idx="0"/>
          <a:effectRef idx="0"/>
          <a:fontRef idx="minor"/>
        </p:style>
      </p:sp>
      <p:sp>
        <p:nvSpPr>
          <p:cNvPr id="100" name="CustomShape 5"/>
          <p:cNvSpPr/>
          <p:nvPr/>
        </p:nvSpPr>
        <p:spPr>
          <a:xfrm>
            <a:off x="8135640" y="128520"/>
            <a:ext cx="208800" cy="996480"/>
          </a:xfrm>
          <a:custGeom>
            <a:avLst/>
            <a:gdLst/>
            <a:ahLst/>
            <a:rect l="l" t="t" r="r" b="b"/>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8cd211"/>
          </a:solidFill>
          <a:ln w="9360">
            <a:noFill/>
          </a:ln>
        </p:spPr>
        <p:style>
          <a:lnRef idx="0"/>
          <a:fillRef idx="0"/>
          <a:effectRef idx="0"/>
          <a:fontRef idx="minor"/>
        </p:style>
      </p:sp>
      <p:sp>
        <p:nvSpPr>
          <p:cNvPr id="101" name="CustomShape 6"/>
          <p:cNvSpPr/>
          <p:nvPr/>
        </p:nvSpPr>
        <p:spPr>
          <a:xfrm>
            <a:off x="8458560" y="944280"/>
            <a:ext cx="79200" cy="106200"/>
          </a:xfrm>
          <a:custGeom>
            <a:avLst/>
            <a:gdLst/>
            <a:ahLst/>
            <a:rect l="l" t="t" r="r" b="b"/>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rgbClr val="8cd211"/>
          </a:solidFill>
          <a:ln w="9360">
            <a:noFill/>
          </a:ln>
        </p:spPr>
        <p:style>
          <a:lnRef idx="0"/>
          <a:fillRef idx="0"/>
          <a:effectRef idx="0"/>
          <a:fontRef idx="minor"/>
        </p:style>
      </p:sp>
      <p:sp>
        <p:nvSpPr>
          <p:cNvPr id="102" name="CustomShape 7"/>
          <p:cNvSpPr/>
          <p:nvPr/>
        </p:nvSpPr>
        <p:spPr>
          <a:xfrm>
            <a:off x="8334360" y="255600"/>
            <a:ext cx="325800" cy="571320"/>
          </a:xfrm>
          <a:custGeom>
            <a:avLst/>
            <a:gdLst/>
            <a:ahLst/>
            <a:rect l="l" t="t" r="r" b="b"/>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rgbClr val="8cd211"/>
          </a:solidFill>
          <a:ln w="9360">
            <a:noFill/>
          </a:ln>
        </p:spPr>
        <p:style>
          <a:lnRef idx="0"/>
          <a:fillRef idx="0"/>
          <a:effectRef idx="0"/>
          <a:fontRef idx="minor"/>
        </p:style>
      </p:sp>
      <p:pic>
        <p:nvPicPr>
          <p:cNvPr id="103" name="Picture 39" descr=""/>
          <p:cNvPicPr/>
          <p:nvPr/>
        </p:nvPicPr>
        <p:blipFill>
          <a:blip r:embed="rId2"/>
          <a:stretch/>
        </p:blipFill>
        <p:spPr>
          <a:xfrm>
            <a:off x="9001800" y="224280"/>
            <a:ext cx="904680" cy="641880"/>
          </a:xfrm>
          <a:prstGeom prst="rect">
            <a:avLst/>
          </a:prstGeom>
          <a:ln w="9360">
            <a:noFill/>
          </a:ln>
        </p:spPr>
      </p:pic>
      <p:sp>
        <p:nvSpPr>
          <p:cNvPr id="104" name="CustomShape 8"/>
          <p:cNvSpPr/>
          <p:nvPr/>
        </p:nvSpPr>
        <p:spPr>
          <a:xfrm>
            <a:off x="216000" y="3417120"/>
            <a:ext cx="4974840" cy="3494520"/>
          </a:xfrm>
          <a:prstGeom prst="rect">
            <a:avLst/>
          </a:prstGeom>
          <a:noFill/>
          <a:ln>
            <a:noFill/>
          </a:ln>
        </p:spPr>
        <p:style>
          <a:lnRef idx="0"/>
          <a:fillRef idx="0"/>
          <a:effectRef idx="0"/>
          <a:fontRef idx="minor"/>
        </p:style>
        <p:txBody>
          <a:bodyPr lIns="90000" rIns="90000" tIns="45000" bIns="45000"/>
          <a:p>
            <a:pPr>
              <a:lnSpc>
                <a:spcPct val="95000"/>
              </a:lnSpc>
            </a:pPr>
            <a:r>
              <a:rPr b="1" lang="en-IN" sz="1400" spc="-1" strike="noStrike">
                <a:solidFill>
                  <a:srgbClr val="000000"/>
                </a:solidFill>
                <a:uFill>
                  <a:solidFill>
                    <a:srgbClr val="ffffff"/>
                  </a:solidFill>
                </a:uFill>
                <a:latin typeface="Arial"/>
                <a:ea typeface="DejaVu Sans"/>
              </a:rPr>
              <a:t>What</a:t>
            </a:r>
            <a:endParaRPr b="0" lang="en-IN" sz="1800" spc="-1" strike="noStrike">
              <a:solidFill>
                <a:srgbClr val="000000"/>
              </a:solidFill>
              <a:uFill>
                <a:solidFill>
                  <a:srgbClr val="ffffff"/>
                </a:solidFill>
              </a:uFill>
              <a:latin typeface="Arial"/>
            </a:endParaRPr>
          </a:p>
          <a:p>
            <a:pPr>
              <a:lnSpc>
                <a:spcPct val="95000"/>
              </a:lnSpc>
            </a:pPr>
            <a:r>
              <a:rPr b="0" lang="en-IN" sz="1400" spc="-1" strike="noStrike">
                <a:solidFill>
                  <a:srgbClr val="000000"/>
                </a:solidFill>
                <a:uFill>
                  <a:solidFill>
                    <a:srgbClr val="ffffff"/>
                  </a:solidFill>
                </a:uFill>
                <a:latin typeface="Arial"/>
                <a:ea typeface="DejaVu Sans"/>
              </a:rPr>
              <a:t>There is no reliable source for the Boeing  to check employee information, Boeing has different subsidiareis companies to run its business in different geographies and different business sector(e.g.Boeing capital,Boeing commercial vehicle(BCA),Boeing defence,space &amp; security(BDS)) .So its critical to verify employee certification ,subsidiary change time to time .Maintaining employee information sync with other subsidiary comapnies is  huge and complex task ,chances of dispute and non-transparency in the current system. </a:t>
            </a:r>
            <a:endParaRPr b="0" lang="en-IN" sz="1800" spc="-1" strike="noStrike">
              <a:solidFill>
                <a:srgbClr val="000000"/>
              </a:solidFill>
              <a:uFill>
                <a:solidFill>
                  <a:srgbClr val="ffffff"/>
                </a:solidFill>
              </a:uFill>
              <a:latin typeface="Arial"/>
            </a:endParaRPr>
          </a:p>
        </p:txBody>
      </p:sp>
      <p:sp>
        <p:nvSpPr>
          <p:cNvPr id="105" name="CustomShape 9"/>
          <p:cNvSpPr/>
          <p:nvPr/>
        </p:nvSpPr>
        <p:spPr>
          <a:xfrm>
            <a:off x="5112000" y="3397320"/>
            <a:ext cx="4830840" cy="4378320"/>
          </a:xfrm>
          <a:prstGeom prst="rect">
            <a:avLst/>
          </a:prstGeom>
          <a:noFill/>
          <a:ln>
            <a:noFill/>
          </a:ln>
        </p:spPr>
        <p:style>
          <a:lnRef idx="0"/>
          <a:fillRef idx="0"/>
          <a:effectRef idx="0"/>
          <a:fontRef idx="minor"/>
        </p:style>
        <p:txBody>
          <a:bodyPr lIns="90000" rIns="90000" tIns="45000" bIns="45000"/>
          <a:p>
            <a:pPr>
              <a:lnSpc>
                <a:spcPct val="95000"/>
              </a:lnSpc>
            </a:pPr>
            <a:r>
              <a:rPr b="1" lang="en-IN" sz="1400" spc="-1" strike="noStrike">
                <a:solidFill>
                  <a:srgbClr val="000000"/>
                </a:solidFill>
                <a:uFill>
                  <a:solidFill>
                    <a:srgbClr val="ffffff"/>
                  </a:solidFill>
                </a:uFill>
                <a:latin typeface="Arial"/>
                <a:ea typeface="DejaVu Sans"/>
              </a:rPr>
              <a:t>How</a:t>
            </a:r>
            <a:endParaRPr b="0" lang="en-IN" sz="1800" spc="-1" strike="noStrike">
              <a:solidFill>
                <a:srgbClr val="000000"/>
              </a:solidFill>
              <a:uFill>
                <a:solidFill>
                  <a:srgbClr val="ffffff"/>
                </a:solidFill>
              </a:uFill>
              <a:latin typeface="Arial"/>
            </a:endParaRPr>
          </a:p>
          <a:p>
            <a:pPr>
              <a:lnSpc>
                <a:spcPct val="95000"/>
              </a:lnSpc>
            </a:pPr>
            <a:r>
              <a:rPr b="0" lang="en-IN" sz="1500" spc="-1" strike="noStrike">
                <a:solidFill>
                  <a:srgbClr val="000000"/>
                </a:solidFill>
                <a:uFill>
                  <a:solidFill>
                    <a:srgbClr val="ffffff"/>
                  </a:solidFill>
                </a:uFill>
                <a:latin typeface="Arial"/>
                <a:ea typeface="DejaVu Sans"/>
              </a:rPr>
              <a:t>Blockchain distributed shared ledger will insure all the records in sync between the subsidiary companies for an employee. The consensus mechanism will help to reduce the dispute between the parties. It will help to reduce the cost in audit as all the employee information udpate transaction history will be kept in the blockchain database(as Blocks). The customer trust will increase, as the data once register in blockchain cannot be change.</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376000" y="288000"/>
            <a:ext cx="5326560" cy="95868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0000"/>
                </a:solidFill>
                <a:uFill>
                  <a:solidFill>
                    <a:srgbClr val="ffffff"/>
                  </a:solidFill>
                </a:uFill>
                <a:latin typeface="Arial"/>
                <a:ea typeface="DejaVu Sans"/>
              </a:rPr>
              <a:t>Solution Achitecture </a:t>
            </a:r>
            <a:endParaRPr b="0" lang="en-IN" sz="1800" spc="-1" strike="noStrike">
              <a:solidFill>
                <a:srgbClr val="000000"/>
              </a:solidFill>
              <a:uFill>
                <a:solidFill>
                  <a:srgbClr val="ffffff"/>
                </a:solidFill>
              </a:uFill>
              <a:latin typeface="Arial"/>
            </a:endParaRPr>
          </a:p>
        </p:txBody>
      </p:sp>
      <p:pic>
        <p:nvPicPr>
          <p:cNvPr id="107" name="" descr=""/>
          <p:cNvPicPr/>
          <p:nvPr/>
        </p:nvPicPr>
        <p:blipFill>
          <a:blip r:embed="rId1"/>
          <a:stretch/>
        </p:blipFill>
        <p:spPr>
          <a:xfrm>
            <a:off x="432000" y="1776240"/>
            <a:ext cx="9626760" cy="47023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245160" y="297720"/>
            <a:ext cx="7173720" cy="493200"/>
          </a:xfrm>
          <a:prstGeom prst="rect">
            <a:avLst/>
          </a:prstGeom>
          <a:solidFill>
            <a:srgbClr val="ffffff"/>
          </a:solidFill>
          <a:ln>
            <a:noFill/>
          </a:ln>
        </p:spPr>
        <p:style>
          <a:lnRef idx="0"/>
          <a:fillRef idx="0"/>
          <a:effectRef idx="0"/>
          <a:fontRef idx="minor"/>
        </p:style>
        <p:txBody>
          <a:bodyPr lIns="0" rIns="0" tIns="45000" bIns="45000"/>
          <a:p>
            <a:pPr>
              <a:lnSpc>
                <a:spcPct val="100000"/>
              </a:lnSpc>
            </a:pPr>
            <a:r>
              <a:rPr b="1" lang="en-IN" sz="1600" spc="-1" strike="noStrike">
                <a:solidFill>
                  <a:srgbClr val="5e5f64"/>
                </a:solidFill>
                <a:uFill>
                  <a:solidFill>
                    <a:srgbClr val="ffffff"/>
                  </a:solidFill>
                </a:uFill>
                <a:latin typeface="Arial"/>
                <a:ea typeface="DejaVu Sans"/>
              </a:rPr>
              <a:t> </a:t>
            </a:r>
            <a:r>
              <a:rPr b="1" lang="en-IN" sz="1600" spc="-1" strike="noStrike" u="sng">
                <a:solidFill>
                  <a:srgbClr val="5e5f64"/>
                </a:solidFill>
                <a:uFill>
                  <a:solidFill>
                    <a:srgbClr val="ffffff"/>
                  </a:solidFill>
                </a:uFill>
                <a:latin typeface="Arial"/>
                <a:ea typeface="DejaVu Sans"/>
              </a:rPr>
              <a:t>Architecture Overview</a:t>
            </a:r>
            <a:endParaRPr b="0" lang="en-IN" sz="1800" spc="-1" strike="noStrike">
              <a:solidFill>
                <a:srgbClr val="000000"/>
              </a:solidFill>
              <a:uFill>
                <a:solidFill>
                  <a:srgbClr val="ffffff"/>
                </a:solidFill>
              </a:uFill>
              <a:latin typeface="Arial"/>
            </a:endParaRPr>
          </a:p>
        </p:txBody>
      </p:sp>
      <p:sp>
        <p:nvSpPr>
          <p:cNvPr id="109" name="CustomShape 2"/>
          <p:cNvSpPr/>
          <p:nvPr/>
        </p:nvSpPr>
        <p:spPr>
          <a:xfrm>
            <a:off x="3477600" y="1347480"/>
            <a:ext cx="1082520" cy="605160"/>
          </a:xfrm>
          <a:prstGeom prst="roundRect">
            <a:avLst>
              <a:gd name="adj" fmla="val 16667"/>
            </a:avLst>
          </a:prstGeom>
          <a:gradFill>
            <a:gsLst>
              <a:gs pos="0">
                <a:srgbClr val="ffff00"/>
              </a:gs>
              <a:gs pos="100000">
                <a:srgbClr val="e1e1ff"/>
              </a:gs>
            </a:gsLst>
            <a:lin ang="16200000"/>
          </a:gradFill>
          <a:ln w="9360">
            <a:solidFill>
              <a:srgbClr val="2e2ec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DejaVu Sans"/>
              </a:rPr>
              <a:t>Web UI</a:t>
            </a:r>
            <a:endParaRPr b="0" lang="en-IN" sz="1800" spc="-1" strike="noStrike">
              <a:solidFill>
                <a:srgbClr val="000000"/>
              </a:solidFill>
              <a:uFill>
                <a:solidFill>
                  <a:srgbClr val="ffffff"/>
                </a:solidFill>
              </a:uFill>
              <a:latin typeface="Arial"/>
            </a:endParaRPr>
          </a:p>
        </p:txBody>
      </p:sp>
      <p:sp>
        <p:nvSpPr>
          <p:cNvPr id="110" name="CustomShape 3"/>
          <p:cNvSpPr/>
          <p:nvPr/>
        </p:nvSpPr>
        <p:spPr>
          <a:xfrm>
            <a:off x="6558480" y="4423680"/>
            <a:ext cx="1254240" cy="502200"/>
          </a:xfrm>
          <a:prstGeom prst="roundRect">
            <a:avLst>
              <a:gd name="adj" fmla="val 16667"/>
            </a:avLst>
          </a:prstGeom>
          <a:gradFill>
            <a:gsLst>
              <a:gs pos="0">
                <a:srgbClr val="ffff00"/>
              </a:gs>
              <a:gs pos="100000">
                <a:srgbClr val="e1e1ff"/>
              </a:gs>
            </a:gsLst>
            <a:lin ang="16200000"/>
          </a:gradFill>
          <a:ln w="9360">
            <a:solidFill>
              <a:srgbClr val="2e2ec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DejaVu Sans"/>
              </a:rPr>
              <a:t>Chaincode</a:t>
            </a:r>
            <a:endParaRPr b="0" lang="en-IN" sz="1800" spc="-1" strike="noStrike">
              <a:solidFill>
                <a:srgbClr val="000000"/>
              </a:solidFill>
              <a:uFill>
                <a:solidFill>
                  <a:srgbClr val="ffffff"/>
                </a:solidFill>
              </a:uFill>
              <a:latin typeface="Arial"/>
            </a:endParaRPr>
          </a:p>
        </p:txBody>
      </p:sp>
      <p:sp>
        <p:nvSpPr>
          <p:cNvPr id="111" name="CustomShape 4"/>
          <p:cNvSpPr/>
          <p:nvPr/>
        </p:nvSpPr>
        <p:spPr>
          <a:xfrm>
            <a:off x="3519720" y="6187680"/>
            <a:ext cx="2284560" cy="808200"/>
          </a:xfrm>
          <a:prstGeom prst="roundRect">
            <a:avLst>
              <a:gd name="adj" fmla="val 16667"/>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SimSun"/>
              </a:rPr>
              <a:t>Development / Deployment Infrastructure</a:t>
            </a:r>
            <a:endParaRPr b="0" lang="en-IN" sz="1800" spc="-1" strike="noStrike">
              <a:solidFill>
                <a:srgbClr val="000000"/>
              </a:solidFill>
              <a:uFill>
                <a:solidFill>
                  <a:srgbClr val="ffffff"/>
                </a:solidFill>
              </a:uFill>
              <a:latin typeface="Arial"/>
            </a:endParaRPr>
          </a:p>
        </p:txBody>
      </p:sp>
      <p:sp>
        <p:nvSpPr>
          <p:cNvPr id="112" name="CustomShape 5"/>
          <p:cNvSpPr/>
          <p:nvPr/>
        </p:nvSpPr>
        <p:spPr>
          <a:xfrm flipV="1" rot="5400000">
            <a:off x="3825360" y="2151000"/>
            <a:ext cx="995400" cy="601560"/>
          </a:xfrm>
          <a:prstGeom prst="bentConnector3">
            <a:avLst>
              <a:gd name="adj1" fmla="val 50000"/>
            </a:avLst>
          </a:prstGeom>
          <a:noFill/>
          <a:ln w="9360">
            <a:solidFill>
              <a:srgbClr val="2e2ecb"/>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113" name="CustomShape 6"/>
          <p:cNvSpPr/>
          <p:nvPr/>
        </p:nvSpPr>
        <p:spPr>
          <a:xfrm rot="10800000">
            <a:off x="8275680" y="4812840"/>
            <a:ext cx="571680" cy="45000"/>
          </a:xfrm>
          <a:prstGeom prst="bentConnector3">
            <a:avLst>
              <a:gd name="adj1" fmla="val 50000"/>
            </a:avLst>
          </a:prstGeom>
          <a:noFill/>
          <a:ln w="9360">
            <a:solidFill>
              <a:srgbClr val="2e2ecb"/>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114" name="CustomShape 7"/>
          <p:cNvSpPr/>
          <p:nvPr/>
        </p:nvSpPr>
        <p:spPr>
          <a:xfrm>
            <a:off x="3483360" y="2953800"/>
            <a:ext cx="2279520" cy="502200"/>
          </a:xfrm>
          <a:prstGeom prst="roundRect">
            <a:avLst>
              <a:gd name="adj" fmla="val 16667"/>
            </a:avLst>
          </a:prstGeom>
          <a:gradFill>
            <a:gsLst>
              <a:gs pos="0">
                <a:srgbClr val="ffff00"/>
              </a:gs>
              <a:gs pos="100000">
                <a:srgbClr val="e1e1ff"/>
              </a:gs>
            </a:gsLst>
            <a:lin ang="16200000"/>
          </a:gradFill>
          <a:ln w="9360">
            <a:solidFill>
              <a:srgbClr val="2e2ec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DejaVu Sans"/>
              </a:rPr>
              <a:t>Business App Back-End</a:t>
            </a:r>
            <a:endParaRPr b="0" lang="en-IN" sz="1800" spc="-1" strike="noStrike">
              <a:solidFill>
                <a:srgbClr val="000000"/>
              </a:solidFill>
              <a:uFill>
                <a:solidFill>
                  <a:srgbClr val="ffffff"/>
                </a:solidFill>
              </a:uFill>
              <a:latin typeface="Arial"/>
            </a:endParaRPr>
          </a:p>
        </p:txBody>
      </p:sp>
      <p:sp>
        <p:nvSpPr>
          <p:cNvPr id="115" name="CustomShape 8"/>
          <p:cNvSpPr/>
          <p:nvPr/>
        </p:nvSpPr>
        <p:spPr>
          <a:xfrm>
            <a:off x="2064240" y="3051720"/>
            <a:ext cx="1334520" cy="248760"/>
          </a:xfrm>
          <a:prstGeom prst="rect">
            <a:avLst/>
          </a:prstGeom>
          <a:noFill/>
          <a:ln>
            <a:noFill/>
          </a:ln>
        </p:spPr>
        <p:style>
          <a:lnRef idx="0"/>
          <a:fillRef idx="0"/>
          <a:effectRef idx="0"/>
          <a:fontRef idx="minor"/>
        </p:style>
        <p:txBody>
          <a:bodyPr lIns="90000" rIns="90000" tIns="45000" bIns="45000"/>
          <a:p>
            <a:pPr algn="r">
              <a:lnSpc>
                <a:spcPct val="100000"/>
              </a:lnSpc>
            </a:pPr>
            <a:r>
              <a:rPr b="0" lang="en-IN" sz="1050" spc="-1" strike="noStrike">
                <a:solidFill>
                  <a:srgbClr val="000000"/>
                </a:solidFill>
                <a:uFill>
                  <a:solidFill>
                    <a:srgbClr val="ffffff"/>
                  </a:solidFill>
                </a:uFill>
                <a:latin typeface="HelvNeue Light for IBM"/>
                <a:ea typeface="DejaVu Sans"/>
              </a:rPr>
              <a:t>NodeJS </a:t>
            </a:r>
            <a:r>
              <a:rPr b="0" lang="en-IN" sz="1050" spc="-1" strike="noStrike">
                <a:solidFill>
                  <a:srgbClr val="000000"/>
                </a:solidFill>
                <a:uFill>
                  <a:solidFill>
                    <a:srgbClr val="ffffff"/>
                  </a:solidFill>
                </a:uFill>
                <a:latin typeface="Wingdings"/>
                <a:ea typeface="DejaVu Sans"/>
              </a:rPr>
              <a:t></a:t>
            </a:r>
            <a:endParaRPr b="0" lang="en-IN" sz="1800" spc="-1" strike="noStrike">
              <a:solidFill>
                <a:srgbClr val="000000"/>
              </a:solidFill>
              <a:uFill>
                <a:solidFill>
                  <a:srgbClr val="ffffff"/>
                </a:solidFill>
              </a:uFill>
              <a:latin typeface="Arial"/>
            </a:endParaRPr>
          </a:p>
        </p:txBody>
      </p:sp>
      <p:sp>
        <p:nvSpPr>
          <p:cNvPr id="116" name="CustomShape 9"/>
          <p:cNvSpPr/>
          <p:nvPr/>
        </p:nvSpPr>
        <p:spPr>
          <a:xfrm>
            <a:off x="1623240" y="1459080"/>
            <a:ext cx="1775160" cy="248760"/>
          </a:xfrm>
          <a:prstGeom prst="rect">
            <a:avLst/>
          </a:prstGeom>
          <a:noFill/>
          <a:ln>
            <a:noFill/>
          </a:ln>
        </p:spPr>
        <p:style>
          <a:lnRef idx="0"/>
          <a:fillRef idx="0"/>
          <a:effectRef idx="0"/>
          <a:fontRef idx="minor"/>
        </p:style>
        <p:txBody>
          <a:bodyPr lIns="90000" rIns="90000" tIns="45000" bIns="45000"/>
          <a:p>
            <a:pPr algn="r">
              <a:lnSpc>
                <a:spcPct val="100000"/>
              </a:lnSpc>
            </a:pPr>
            <a:r>
              <a:rPr b="0" lang="en-IN" sz="1050" spc="-1" strike="noStrike">
                <a:solidFill>
                  <a:srgbClr val="000000"/>
                </a:solidFill>
                <a:uFill>
                  <a:solidFill>
                    <a:srgbClr val="ffffff"/>
                  </a:solidFill>
                </a:uFill>
                <a:latin typeface="HelvNeue Light for IBM"/>
                <a:ea typeface="DejaVu Sans"/>
              </a:rPr>
              <a:t>HTML / ANGULARJS </a:t>
            </a:r>
            <a:r>
              <a:rPr b="0" lang="en-IN" sz="1050" spc="-1" strike="noStrike">
                <a:solidFill>
                  <a:srgbClr val="000000"/>
                </a:solidFill>
                <a:uFill>
                  <a:solidFill>
                    <a:srgbClr val="ffffff"/>
                  </a:solidFill>
                </a:uFill>
                <a:latin typeface="Wingdings"/>
                <a:ea typeface="DejaVu Sans"/>
              </a:rPr>
              <a:t></a:t>
            </a:r>
            <a:endParaRPr b="0" lang="en-IN" sz="1800" spc="-1" strike="noStrike">
              <a:solidFill>
                <a:srgbClr val="000000"/>
              </a:solidFill>
              <a:uFill>
                <a:solidFill>
                  <a:srgbClr val="ffffff"/>
                </a:solidFill>
              </a:uFill>
              <a:latin typeface="Arial"/>
            </a:endParaRPr>
          </a:p>
        </p:txBody>
      </p:sp>
      <p:sp>
        <p:nvSpPr>
          <p:cNvPr id="117" name="CustomShape 10"/>
          <p:cNvSpPr/>
          <p:nvPr/>
        </p:nvSpPr>
        <p:spPr>
          <a:xfrm>
            <a:off x="1511640" y="6463800"/>
            <a:ext cx="1901520" cy="248760"/>
          </a:xfrm>
          <a:prstGeom prst="rect">
            <a:avLst/>
          </a:prstGeom>
          <a:noFill/>
          <a:ln>
            <a:noFill/>
          </a:ln>
        </p:spPr>
        <p:style>
          <a:lnRef idx="0"/>
          <a:fillRef idx="0"/>
          <a:effectRef idx="0"/>
          <a:fontRef idx="minor"/>
        </p:style>
        <p:txBody>
          <a:bodyPr lIns="90000" rIns="90000" tIns="45000" bIns="45000"/>
          <a:p>
            <a:pPr algn="r">
              <a:lnSpc>
                <a:spcPct val="100000"/>
              </a:lnSpc>
            </a:pPr>
            <a:r>
              <a:rPr b="0" lang="en-IN" sz="1050" spc="-1" strike="noStrike">
                <a:solidFill>
                  <a:srgbClr val="000000"/>
                </a:solidFill>
                <a:uFill>
                  <a:solidFill>
                    <a:srgbClr val="ffffff"/>
                  </a:solidFill>
                </a:uFill>
                <a:latin typeface="HelvNeue Light for IBM"/>
                <a:ea typeface="DejaVu Sans"/>
              </a:rPr>
              <a:t>Bluemix / Local Server </a:t>
            </a:r>
            <a:r>
              <a:rPr b="0" lang="en-IN" sz="1050" spc="-1" strike="noStrike">
                <a:solidFill>
                  <a:srgbClr val="000000"/>
                </a:solidFill>
                <a:uFill>
                  <a:solidFill>
                    <a:srgbClr val="ffffff"/>
                  </a:solidFill>
                </a:uFill>
                <a:latin typeface="Wingdings"/>
                <a:ea typeface="DejaVu Sans"/>
              </a:rPr>
              <a:t></a:t>
            </a:r>
            <a:endParaRPr b="0" lang="en-IN" sz="1800" spc="-1" strike="noStrike">
              <a:solidFill>
                <a:srgbClr val="000000"/>
              </a:solidFill>
              <a:uFill>
                <a:solidFill>
                  <a:srgbClr val="ffffff"/>
                </a:solidFill>
              </a:uFill>
              <a:latin typeface="Arial"/>
            </a:endParaRPr>
          </a:p>
        </p:txBody>
      </p:sp>
      <p:sp>
        <p:nvSpPr>
          <p:cNvPr id="118" name="CustomShape 11"/>
          <p:cNvSpPr/>
          <p:nvPr/>
        </p:nvSpPr>
        <p:spPr>
          <a:xfrm>
            <a:off x="4608000" y="2484360"/>
            <a:ext cx="609480" cy="203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750" spc="-1" strike="noStrike">
                <a:solidFill>
                  <a:srgbClr val="000000"/>
                </a:solidFill>
                <a:uFill>
                  <a:solidFill>
                    <a:srgbClr val="ffffff"/>
                  </a:solidFill>
                </a:uFill>
                <a:latin typeface="Arial"/>
                <a:ea typeface="DejaVu Sans"/>
              </a:rPr>
              <a:t>REST API</a:t>
            </a:r>
            <a:endParaRPr b="0" lang="en-IN" sz="1800" spc="-1" strike="noStrike">
              <a:solidFill>
                <a:srgbClr val="000000"/>
              </a:solidFill>
              <a:uFill>
                <a:solidFill>
                  <a:srgbClr val="ffffff"/>
                </a:solidFill>
              </a:uFill>
              <a:latin typeface="Arial"/>
            </a:endParaRPr>
          </a:p>
        </p:txBody>
      </p:sp>
      <p:sp>
        <p:nvSpPr>
          <p:cNvPr id="119" name="CustomShape 12"/>
          <p:cNvSpPr/>
          <p:nvPr/>
        </p:nvSpPr>
        <p:spPr>
          <a:xfrm rot="16200000">
            <a:off x="3216600" y="3740400"/>
            <a:ext cx="838080" cy="258120"/>
          </a:xfrm>
          <a:prstGeom prst="bentConnector3">
            <a:avLst>
              <a:gd name="adj1" fmla="val 49958"/>
            </a:avLst>
          </a:prstGeom>
          <a:noFill/>
          <a:ln w="9360">
            <a:solidFill>
              <a:srgbClr val="2e2ecb"/>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120" name="CustomShape 13"/>
          <p:cNvSpPr/>
          <p:nvPr/>
        </p:nvSpPr>
        <p:spPr>
          <a:xfrm>
            <a:off x="2696760" y="4363920"/>
            <a:ext cx="1620360" cy="1142640"/>
          </a:xfrm>
          <a:prstGeom prst="rect">
            <a:avLst/>
          </a:prstGeom>
          <a:noFill/>
          <a:ln w="12600">
            <a:solidFill>
              <a:srgbClr val="2e2ecb"/>
            </a:solidFill>
            <a:round/>
          </a:ln>
          <a:effectLst>
            <a:outerShdw dir="5400000" dist="23040">
              <a:srgbClr val="000000">
                <a:alpha val="35000"/>
              </a:srgbClr>
            </a:outerShdw>
          </a:effectLst>
        </p:spPr>
        <p:style>
          <a:lnRef idx="0"/>
          <a:fillRef idx="0"/>
          <a:effectRef idx="0"/>
          <a:fontRef idx="minor"/>
        </p:style>
      </p:sp>
      <p:sp>
        <p:nvSpPr>
          <p:cNvPr id="121" name="CustomShape 14"/>
          <p:cNvSpPr/>
          <p:nvPr/>
        </p:nvSpPr>
        <p:spPr>
          <a:xfrm>
            <a:off x="2841120" y="4427640"/>
            <a:ext cx="1370880" cy="208080"/>
          </a:xfrm>
          <a:prstGeom prst="can">
            <a:avLst>
              <a:gd name="adj" fmla="val 25000"/>
            </a:avLst>
          </a:prstGeom>
          <a:solidFill>
            <a:srgbClr val="8cadae"/>
          </a:solidFill>
          <a:ln w="12600">
            <a:solidFill>
              <a:srgbClr val="2e2ecb"/>
            </a:solidFill>
            <a:round/>
          </a:ln>
        </p:spPr>
        <p:style>
          <a:lnRef idx="0"/>
          <a:fillRef idx="0"/>
          <a:effectRef idx="0"/>
          <a:fontRef idx="minor"/>
        </p:style>
        <p:txBody>
          <a:bodyPr lIns="90000" rIns="90000" tIns="45000" bIns="45000" anchor="ctr"/>
          <a:p>
            <a:pPr algn="ctr">
              <a:lnSpc>
                <a:spcPct val="100000"/>
              </a:lnSpc>
            </a:pPr>
            <a:r>
              <a:rPr b="0" lang="en-IN" sz="900" spc="-1" strike="noStrike">
                <a:solidFill>
                  <a:srgbClr val="000000"/>
                </a:solidFill>
                <a:uFill>
                  <a:solidFill>
                    <a:srgbClr val="ffffff"/>
                  </a:solidFill>
                </a:uFill>
                <a:latin typeface="Arial"/>
                <a:ea typeface="DejaVu Sans"/>
              </a:rPr>
              <a:t>Ledger State</a:t>
            </a:r>
            <a:endParaRPr b="0" lang="en-IN" sz="1800" spc="-1" strike="noStrike">
              <a:solidFill>
                <a:srgbClr val="000000"/>
              </a:solidFill>
              <a:uFill>
                <a:solidFill>
                  <a:srgbClr val="ffffff"/>
                </a:solidFill>
              </a:uFill>
              <a:latin typeface="Arial"/>
            </a:endParaRPr>
          </a:p>
        </p:txBody>
      </p:sp>
      <p:sp>
        <p:nvSpPr>
          <p:cNvPr id="122" name="CustomShape 15"/>
          <p:cNvSpPr/>
          <p:nvPr/>
        </p:nvSpPr>
        <p:spPr>
          <a:xfrm>
            <a:off x="2831040" y="4740120"/>
            <a:ext cx="1385280" cy="736920"/>
          </a:xfrm>
          <a:prstGeom prst="wave">
            <a:avLst>
              <a:gd name="adj1" fmla="val 12500"/>
              <a:gd name="adj2" fmla="val 19"/>
            </a:avLst>
          </a:prstGeom>
          <a:solidFill>
            <a:srgbClr val="8cadae"/>
          </a:solidFill>
          <a:ln w="12600">
            <a:solidFill>
              <a:srgbClr val="2e2ecb"/>
            </a:solidFill>
            <a:round/>
          </a:ln>
        </p:spPr>
        <p:style>
          <a:lnRef idx="0"/>
          <a:fillRef idx="0"/>
          <a:effectRef idx="0"/>
          <a:fontRef idx="minor"/>
        </p:style>
      </p:sp>
      <p:sp>
        <p:nvSpPr>
          <p:cNvPr id="123" name="CustomShape 16"/>
          <p:cNvSpPr/>
          <p:nvPr/>
        </p:nvSpPr>
        <p:spPr>
          <a:xfrm>
            <a:off x="2936160" y="4945680"/>
            <a:ext cx="376200" cy="162360"/>
          </a:xfrm>
          <a:prstGeom prst="flowChartMultidocument">
            <a:avLst/>
          </a:prstGeom>
          <a:noFill/>
          <a:ln w="12600">
            <a:solidFill>
              <a:srgbClr val="2e2ecb"/>
            </a:solidFill>
            <a:round/>
          </a:ln>
        </p:spPr>
        <p:style>
          <a:lnRef idx="0"/>
          <a:fillRef idx="0"/>
          <a:effectRef idx="0"/>
          <a:fontRef idx="minor"/>
        </p:style>
        <p:txBody>
          <a:bodyPr lIns="90000" rIns="90000" tIns="45000" bIns="45000" anchor="ctr"/>
          <a:p>
            <a:pPr algn="ctr">
              <a:lnSpc>
                <a:spcPct val="100000"/>
              </a:lnSpc>
            </a:pPr>
            <a:r>
              <a:rPr b="0" lang="en-IN" sz="900" spc="-1" strike="noStrike">
                <a:solidFill>
                  <a:srgbClr val="000000"/>
                </a:solidFill>
                <a:uFill>
                  <a:solidFill>
                    <a:srgbClr val="ffffff"/>
                  </a:solidFill>
                </a:uFill>
                <a:latin typeface="Arial"/>
                <a:ea typeface="DejaVu Sans"/>
              </a:rPr>
              <a:t>txn</a:t>
            </a:r>
            <a:endParaRPr b="0" lang="en-IN" sz="1800" spc="-1" strike="noStrike">
              <a:solidFill>
                <a:srgbClr val="000000"/>
              </a:solidFill>
              <a:uFill>
                <a:solidFill>
                  <a:srgbClr val="ffffff"/>
                </a:solidFill>
              </a:uFill>
              <a:latin typeface="Arial"/>
            </a:endParaRPr>
          </a:p>
        </p:txBody>
      </p:sp>
      <p:sp>
        <p:nvSpPr>
          <p:cNvPr id="124" name="CustomShape 17"/>
          <p:cNvSpPr/>
          <p:nvPr/>
        </p:nvSpPr>
        <p:spPr>
          <a:xfrm>
            <a:off x="3351960" y="5027760"/>
            <a:ext cx="376200" cy="162360"/>
          </a:xfrm>
          <a:prstGeom prst="flowChartMultidocument">
            <a:avLst/>
          </a:prstGeom>
          <a:noFill/>
          <a:ln w="12600">
            <a:solidFill>
              <a:srgbClr val="2e2ecb"/>
            </a:solidFill>
            <a:round/>
          </a:ln>
        </p:spPr>
        <p:style>
          <a:lnRef idx="0"/>
          <a:fillRef idx="0"/>
          <a:effectRef idx="0"/>
          <a:fontRef idx="minor"/>
        </p:style>
        <p:txBody>
          <a:bodyPr lIns="90000" rIns="90000" tIns="45000" bIns="45000" anchor="ctr"/>
          <a:p>
            <a:pPr algn="ctr">
              <a:lnSpc>
                <a:spcPct val="100000"/>
              </a:lnSpc>
            </a:pPr>
            <a:r>
              <a:rPr b="0" lang="en-IN" sz="900" spc="-1" strike="noStrike">
                <a:solidFill>
                  <a:srgbClr val="000000"/>
                </a:solidFill>
                <a:uFill>
                  <a:solidFill>
                    <a:srgbClr val="ffffff"/>
                  </a:solidFill>
                </a:uFill>
                <a:latin typeface="Arial"/>
                <a:ea typeface="DejaVu Sans"/>
              </a:rPr>
              <a:t>txn</a:t>
            </a:r>
            <a:endParaRPr b="0" lang="en-IN" sz="1800" spc="-1" strike="noStrike">
              <a:solidFill>
                <a:srgbClr val="000000"/>
              </a:solidFill>
              <a:uFill>
                <a:solidFill>
                  <a:srgbClr val="ffffff"/>
                </a:solidFill>
              </a:uFill>
              <a:latin typeface="Arial"/>
            </a:endParaRPr>
          </a:p>
        </p:txBody>
      </p:sp>
      <p:sp>
        <p:nvSpPr>
          <p:cNvPr id="125" name="CustomShape 18"/>
          <p:cNvSpPr/>
          <p:nvPr/>
        </p:nvSpPr>
        <p:spPr>
          <a:xfrm>
            <a:off x="3754800" y="5120280"/>
            <a:ext cx="376200" cy="162360"/>
          </a:xfrm>
          <a:prstGeom prst="flowChartMultidocument">
            <a:avLst/>
          </a:prstGeom>
          <a:noFill/>
          <a:ln w="12600">
            <a:solidFill>
              <a:srgbClr val="2e2ecb"/>
            </a:solidFill>
            <a:round/>
          </a:ln>
        </p:spPr>
        <p:style>
          <a:lnRef idx="0"/>
          <a:fillRef idx="0"/>
          <a:effectRef idx="0"/>
          <a:fontRef idx="minor"/>
        </p:style>
        <p:txBody>
          <a:bodyPr lIns="90000" rIns="90000" tIns="45000" bIns="45000" anchor="ctr"/>
          <a:p>
            <a:pPr algn="ctr">
              <a:lnSpc>
                <a:spcPct val="100000"/>
              </a:lnSpc>
            </a:pPr>
            <a:r>
              <a:rPr b="0" lang="en-IN" sz="900" spc="-1" strike="noStrike">
                <a:solidFill>
                  <a:srgbClr val="000000"/>
                </a:solidFill>
                <a:uFill>
                  <a:solidFill>
                    <a:srgbClr val="ffffff"/>
                  </a:solidFill>
                </a:uFill>
                <a:latin typeface="Arial"/>
                <a:ea typeface="DejaVu Sans"/>
              </a:rPr>
              <a:t>txn</a:t>
            </a:r>
            <a:endParaRPr b="0" lang="en-IN" sz="1800" spc="-1" strike="noStrike">
              <a:solidFill>
                <a:srgbClr val="000000"/>
              </a:solidFill>
              <a:uFill>
                <a:solidFill>
                  <a:srgbClr val="ffffff"/>
                </a:solidFill>
              </a:uFill>
              <a:latin typeface="Arial"/>
            </a:endParaRPr>
          </a:p>
        </p:txBody>
      </p:sp>
      <p:sp>
        <p:nvSpPr>
          <p:cNvPr id="126" name="CustomShape 19"/>
          <p:cNvSpPr/>
          <p:nvPr/>
        </p:nvSpPr>
        <p:spPr>
          <a:xfrm>
            <a:off x="3367080" y="5088960"/>
            <a:ext cx="275400" cy="226080"/>
          </a:xfrm>
          <a:prstGeom prst="rect">
            <a:avLst/>
          </a:prstGeom>
          <a:noFill/>
          <a:ln>
            <a:noFill/>
          </a:ln>
        </p:spPr>
        <p:style>
          <a:lnRef idx="0"/>
          <a:fillRef idx="0"/>
          <a:effectRef idx="0"/>
          <a:fontRef idx="minor"/>
        </p:style>
        <p:txBody>
          <a:bodyPr lIns="90000" rIns="90000" tIns="45000" bIns="45000"/>
          <a:p>
            <a:pPr>
              <a:lnSpc>
                <a:spcPct val="100000"/>
              </a:lnSpc>
            </a:pPr>
            <a:r>
              <a:rPr b="0" lang="en-IN" sz="900" spc="-1" strike="noStrike">
                <a:solidFill>
                  <a:srgbClr val="000000"/>
                </a:solidFill>
                <a:uFill>
                  <a:solidFill>
                    <a:srgbClr val="ffffff"/>
                  </a:solidFill>
                </a:uFill>
                <a:latin typeface="Arial"/>
                <a:ea typeface="MS PGothic"/>
              </a:rPr>
              <a:t>…</a:t>
            </a:r>
            <a:endParaRPr b="0" lang="en-IN" sz="1800" spc="-1" strike="noStrike">
              <a:solidFill>
                <a:srgbClr val="000000"/>
              </a:solidFill>
              <a:uFill>
                <a:solidFill>
                  <a:srgbClr val="ffffff"/>
                </a:solidFill>
              </a:uFill>
              <a:latin typeface="Arial"/>
            </a:endParaRPr>
          </a:p>
        </p:txBody>
      </p:sp>
      <p:sp>
        <p:nvSpPr>
          <p:cNvPr id="127" name="CustomShape 20"/>
          <p:cNvSpPr/>
          <p:nvPr/>
        </p:nvSpPr>
        <p:spPr>
          <a:xfrm>
            <a:off x="2928960" y="4695480"/>
            <a:ext cx="442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900" spc="-1" strike="noStrike">
                <a:solidFill>
                  <a:srgbClr val="000000"/>
                </a:solidFill>
                <a:uFill>
                  <a:solidFill>
                    <a:srgbClr val="ffffff"/>
                  </a:solidFill>
                </a:uFill>
                <a:latin typeface="Arial"/>
                <a:ea typeface="DejaVu Sans"/>
              </a:rPr>
              <a:t>block</a:t>
            </a:r>
            <a:endParaRPr b="0" lang="en-IN" sz="1800" spc="-1" strike="noStrike">
              <a:solidFill>
                <a:srgbClr val="000000"/>
              </a:solidFill>
              <a:uFill>
                <a:solidFill>
                  <a:srgbClr val="ffffff"/>
                </a:solidFill>
              </a:uFill>
              <a:latin typeface="Arial"/>
            </a:endParaRPr>
          </a:p>
        </p:txBody>
      </p:sp>
      <p:sp>
        <p:nvSpPr>
          <p:cNvPr id="128" name="CustomShape 21"/>
          <p:cNvSpPr/>
          <p:nvPr/>
        </p:nvSpPr>
        <p:spPr>
          <a:xfrm>
            <a:off x="3221280" y="4026240"/>
            <a:ext cx="414360" cy="203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750" spc="-1" strike="noStrike">
                <a:solidFill>
                  <a:srgbClr val="000000"/>
                </a:solidFill>
                <a:uFill>
                  <a:solidFill>
                    <a:srgbClr val="ffffff"/>
                  </a:solidFill>
                </a:uFill>
                <a:latin typeface="Arial"/>
                <a:ea typeface="MS PGothic"/>
              </a:rPr>
              <a:t>‘</a:t>
            </a:r>
            <a:r>
              <a:rPr b="0" lang="en-IN" sz="750" spc="-1" strike="noStrike">
                <a:solidFill>
                  <a:srgbClr val="000000"/>
                </a:solidFill>
                <a:uFill>
                  <a:solidFill>
                    <a:srgbClr val="ffffff"/>
                  </a:solidFill>
                </a:uFill>
                <a:latin typeface="Arial"/>
                <a:ea typeface="MS PGothic"/>
              </a:rPr>
              <a:t>read’</a:t>
            </a:r>
            <a:endParaRPr b="0" lang="en-IN" sz="1800" spc="-1" strike="noStrike">
              <a:solidFill>
                <a:srgbClr val="000000"/>
              </a:solidFill>
              <a:uFill>
                <a:solidFill>
                  <a:srgbClr val="ffffff"/>
                </a:solidFill>
              </a:uFill>
              <a:latin typeface="Arial"/>
            </a:endParaRPr>
          </a:p>
        </p:txBody>
      </p:sp>
      <p:sp>
        <p:nvSpPr>
          <p:cNvPr id="129" name="CustomShape 22"/>
          <p:cNvSpPr/>
          <p:nvPr/>
        </p:nvSpPr>
        <p:spPr>
          <a:xfrm>
            <a:off x="3852360" y="4027680"/>
            <a:ext cx="424800" cy="203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750" spc="-1" strike="noStrike">
                <a:solidFill>
                  <a:srgbClr val="000000"/>
                </a:solidFill>
                <a:uFill>
                  <a:solidFill>
                    <a:srgbClr val="ffffff"/>
                  </a:solidFill>
                </a:uFill>
                <a:latin typeface="Arial"/>
                <a:ea typeface="MS PGothic"/>
              </a:rPr>
              <a:t>‘</a:t>
            </a:r>
            <a:r>
              <a:rPr b="0" lang="en-IN" sz="750" spc="-1" strike="noStrike">
                <a:solidFill>
                  <a:srgbClr val="000000"/>
                </a:solidFill>
                <a:uFill>
                  <a:solidFill>
                    <a:srgbClr val="ffffff"/>
                  </a:solidFill>
                </a:uFill>
                <a:latin typeface="Arial"/>
                <a:ea typeface="MS PGothic"/>
              </a:rPr>
              <a:t>write’</a:t>
            </a:r>
            <a:endParaRPr b="0" lang="en-IN" sz="1800" spc="-1" strike="noStrike">
              <a:solidFill>
                <a:srgbClr val="000000"/>
              </a:solidFill>
              <a:uFill>
                <a:solidFill>
                  <a:srgbClr val="ffffff"/>
                </a:solidFill>
              </a:uFill>
              <a:latin typeface="Arial"/>
            </a:endParaRPr>
          </a:p>
        </p:txBody>
      </p:sp>
      <p:sp>
        <p:nvSpPr>
          <p:cNvPr id="130" name="CustomShape 23"/>
          <p:cNvSpPr/>
          <p:nvPr/>
        </p:nvSpPr>
        <p:spPr>
          <a:xfrm>
            <a:off x="3827160" y="3734280"/>
            <a:ext cx="887760" cy="203400"/>
          </a:xfrm>
          <a:prstGeom prst="rect">
            <a:avLst/>
          </a:prstGeom>
          <a:noFill/>
          <a:ln>
            <a:noFill/>
          </a:ln>
        </p:spPr>
        <p:style>
          <a:lnRef idx="0"/>
          <a:fillRef idx="0"/>
          <a:effectRef idx="0"/>
          <a:fontRef idx="minor"/>
        </p:style>
        <p:txBody>
          <a:bodyPr lIns="90000" rIns="90000" tIns="45000" bIns="45000"/>
          <a:p>
            <a:pPr>
              <a:lnSpc>
                <a:spcPct val="100000"/>
              </a:lnSpc>
            </a:pPr>
            <a:r>
              <a:rPr b="0" lang="en-IN" sz="750" spc="-1" strike="noStrike">
                <a:solidFill>
                  <a:srgbClr val="000000"/>
                </a:solidFill>
                <a:uFill>
                  <a:solidFill>
                    <a:srgbClr val="ffffff"/>
                  </a:solidFill>
                </a:uFill>
                <a:latin typeface="Arial"/>
                <a:ea typeface="DejaVu Sans"/>
              </a:rPr>
              <a:t>Blockchain API</a:t>
            </a:r>
            <a:endParaRPr b="0" lang="en-IN" sz="1800" spc="-1" strike="noStrike">
              <a:solidFill>
                <a:srgbClr val="000000"/>
              </a:solidFill>
              <a:uFill>
                <a:solidFill>
                  <a:srgbClr val="ffffff"/>
                </a:solidFill>
              </a:uFill>
              <a:latin typeface="Arial"/>
            </a:endParaRPr>
          </a:p>
        </p:txBody>
      </p:sp>
      <p:sp>
        <p:nvSpPr>
          <p:cNvPr id="131" name="CustomShape 24"/>
          <p:cNvSpPr/>
          <p:nvPr/>
        </p:nvSpPr>
        <p:spPr>
          <a:xfrm>
            <a:off x="7046640" y="6471000"/>
            <a:ext cx="372600" cy="263880"/>
          </a:xfrm>
          <a:prstGeom prst="roundRect">
            <a:avLst>
              <a:gd name="adj" fmla="val 16667"/>
            </a:avLst>
          </a:prstGeom>
          <a:gradFill>
            <a:gsLst>
              <a:gs pos="0">
                <a:srgbClr val="ffff00"/>
              </a:gs>
              <a:gs pos="100000">
                <a:srgbClr val="e1e1ff"/>
              </a:gs>
            </a:gsLst>
            <a:lin ang="16200000"/>
          </a:gradFill>
          <a:ln w="9360">
            <a:solidFill>
              <a:srgbClr val="2e2ecb"/>
            </a:solidFill>
            <a:round/>
          </a:ln>
          <a:effectLst>
            <a:outerShdw dir="5400000" dist="20160">
              <a:srgbClr val="000000">
                <a:alpha val="38000"/>
              </a:srgbClr>
            </a:outerShdw>
          </a:effectLst>
        </p:spPr>
        <p:style>
          <a:lnRef idx="0"/>
          <a:fillRef idx="0"/>
          <a:effectRef idx="0"/>
          <a:fontRef idx="minor"/>
        </p:style>
      </p:sp>
      <p:sp>
        <p:nvSpPr>
          <p:cNvPr id="132" name="CustomShape 25"/>
          <p:cNvSpPr/>
          <p:nvPr/>
        </p:nvSpPr>
        <p:spPr>
          <a:xfrm>
            <a:off x="7457040" y="6470640"/>
            <a:ext cx="1319760" cy="203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750" spc="-1" strike="noStrike">
                <a:solidFill>
                  <a:srgbClr val="000000"/>
                </a:solidFill>
                <a:uFill>
                  <a:solidFill>
                    <a:srgbClr val="ffffff"/>
                  </a:solidFill>
                </a:uFill>
                <a:latin typeface="Arial"/>
                <a:ea typeface="DejaVu Sans"/>
              </a:rPr>
              <a:t>Customized for Application</a:t>
            </a:r>
            <a:endParaRPr b="0" lang="en-IN" sz="1800" spc="-1" strike="noStrike">
              <a:solidFill>
                <a:srgbClr val="000000"/>
              </a:solidFill>
              <a:uFill>
                <a:solidFill>
                  <a:srgbClr val="ffffff"/>
                </a:solidFill>
              </a:uFill>
              <a:latin typeface="Arial"/>
            </a:endParaRPr>
          </a:p>
        </p:txBody>
      </p:sp>
      <p:sp>
        <p:nvSpPr>
          <p:cNvPr id="133" name="CustomShape 26"/>
          <p:cNvSpPr/>
          <p:nvPr/>
        </p:nvSpPr>
        <p:spPr>
          <a:xfrm>
            <a:off x="1873080" y="3690360"/>
            <a:ext cx="4110480" cy="1873800"/>
          </a:xfrm>
          <a:prstGeom prst="rect">
            <a:avLst/>
          </a:prstGeom>
          <a:noFill/>
          <a:ln cap="rnd" w="12600">
            <a:solidFill>
              <a:srgbClr val="2e2ecb"/>
            </a:solidFill>
            <a:custDash>
              <a:ds d="300000" sp="100000"/>
            </a:custDash>
            <a:round/>
          </a:ln>
          <a:effectLst>
            <a:outerShdw dir="5400000" dist="23040">
              <a:srgbClr val="000000">
                <a:alpha val="35000"/>
              </a:srgbClr>
            </a:outerShdw>
          </a:effectLst>
        </p:spPr>
        <p:style>
          <a:lnRef idx="0"/>
          <a:fillRef idx="0"/>
          <a:effectRef idx="0"/>
          <a:fontRef idx="minor"/>
        </p:style>
      </p:sp>
      <p:sp>
        <p:nvSpPr>
          <p:cNvPr id="134" name="CustomShape 27"/>
          <p:cNvSpPr/>
          <p:nvPr/>
        </p:nvSpPr>
        <p:spPr>
          <a:xfrm>
            <a:off x="1873080" y="3882960"/>
            <a:ext cx="1757160" cy="248760"/>
          </a:xfrm>
          <a:prstGeom prst="rect">
            <a:avLst/>
          </a:prstGeom>
          <a:noFill/>
          <a:ln>
            <a:noFill/>
          </a:ln>
        </p:spPr>
        <p:style>
          <a:lnRef idx="0"/>
          <a:fillRef idx="0"/>
          <a:effectRef idx="0"/>
          <a:fontRef idx="minor"/>
        </p:style>
        <p:txBody>
          <a:bodyPr lIns="90000" rIns="90000" tIns="45000" bIns="45000"/>
          <a:p>
            <a:pPr>
              <a:lnSpc>
                <a:spcPct val="100000"/>
              </a:lnSpc>
            </a:pPr>
            <a:r>
              <a:rPr b="0" lang="en-IN" sz="1050" spc="-1" strike="noStrike">
                <a:solidFill>
                  <a:srgbClr val="000000"/>
                </a:solidFill>
                <a:uFill>
                  <a:solidFill>
                    <a:srgbClr val="ffffff"/>
                  </a:solidFill>
                </a:uFill>
                <a:latin typeface="Arial"/>
                <a:ea typeface="DejaVu Sans"/>
              </a:rPr>
              <a:t>HyperLedger Fabric</a:t>
            </a:r>
            <a:endParaRPr b="0" lang="en-IN" sz="1800" spc="-1" strike="noStrike">
              <a:solidFill>
                <a:srgbClr val="000000"/>
              </a:solidFill>
              <a:uFill>
                <a:solidFill>
                  <a:srgbClr val="ffffff"/>
                </a:solidFill>
              </a:uFill>
              <a:latin typeface="Arial"/>
            </a:endParaRPr>
          </a:p>
        </p:txBody>
      </p:sp>
      <p:sp>
        <p:nvSpPr>
          <p:cNvPr id="135" name="CustomShape 28"/>
          <p:cNvSpPr/>
          <p:nvPr/>
        </p:nvSpPr>
        <p:spPr>
          <a:xfrm>
            <a:off x="7046640" y="6808680"/>
            <a:ext cx="351360" cy="262080"/>
          </a:xfrm>
          <a:prstGeom prst="rect">
            <a:avLst/>
          </a:prstGeom>
          <a:noFill/>
          <a:ln cap="rnd" w="12600">
            <a:solidFill>
              <a:srgbClr val="2e2ecb"/>
            </a:solidFill>
            <a:custDash>
              <a:ds d="300000" sp="100000"/>
            </a:custDash>
            <a:round/>
          </a:ln>
          <a:effectLst>
            <a:outerShdw dir="5400000" dist="23040">
              <a:srgbClr val="000000">
                <a:alpha val="35000"/>
              </a:srgbClr>
            </a:outerShdw>
          </a:effectLst>
        </p:spPr>
        <p:style>
          <a:lnRef idx="0"/>
          <a:fillRef idx="0"/>
          <a:effectRef idx="0"/>
          <a:fontRef idx="minor"/>
        </p:style>
      </p:sp>
      <p:sp>
        <p:nvSpPr>
          <p:cNvPr id="136" name="CustomShape 29"/>
          <p:cNvSpPr/>
          <p:nvPr/>
        </p:nvSpPr>
        <p:spPr>
          <a:xfrm>
            <a:off x="7467840" y="6806880"/>
            <a:ext cx="1254240" cy="203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750" spc="-1" strike="noStrike">
                <a:solidFill>
                  <a:srgbClr val="000000"/>
                </a:solidFill>
                <a:uFill>
                  <a:solidFill>
                    <a:srgbClr val="ffffff"/>
                  </a:solidFill>
                </a:uFill>
                <a:latin typeface="Arial"/>
                <a:ea typeface="DejaVu Sans"/>
              </a:rPr>
              <a:t>HyperLedger Fabric V1.2</a:t>
            </a:r>
            <a:endParaRPr b="0" lang="en-IN" sz="1800" spc="-1" strike="noStrike">
              <a:solidFill>
                <a:srgbClr val="000000"/>
              </a:solidFill>
              <a:uFill>
                <a:solidFill>
                  <a:srgbClr val="ffffff"/>
                </a:solidFill>
              </a:uFill>
              <a:latin typeface="Arial"/>
            </a:endParaRPr>
          </a:p>
        </p:txBody>
      </p:sp>
      <p:sp>
        <p:nvSpPr>
          <p:cNvPr id="137" name="CustomShape 30"/>
          <p:cNvSpPr/>
          <p:nvPr/>
        </p:nvSpPr>
        <p:spPr>
          <a:xfrm>
            <a:off x="5115960" y="3728880"/>
            <a:ext cx="1401120" cy="203400"/>
          </a:xfrm>
          <a:prstGeom prst="rect">
            <a:avLst/>
          </a:prstGeom>
          <a:noFill/>
          <a:ln>
            <a:noFill/>
          </a:ln>
        </p:spPr>
        <p:style>
          <a:lnRef idx="0"/>
          <a:fillRef idx="0"/>
          <a:effectRef idx="0"/>
          <a:fontRef idx="minor"/>
        </p:style>
        <p:txBody>
          <a:bodyPr lIns="90000" rIns="90000" tIns="45000" bIns="45000"/>
          <a:p>
            <a:pPr>
              <a:lnSpc>
                <a:spcPct val="100000"/>
              </a:lnSpc>
            </a:pPr>
            <a:r>
              <a:rPr b="0" lang="en-IN" sz="750" spc="-1" strike="noStrike">
                <a:solidFill>
                  <a:srgbClr val="000000"/>
                </a:solidFill>
                <a:uFill>
                  <a:solidFill>
                    <a:srgbClr val="ffffff"/>
                  </a:solidFill>
                </a:uFill>
                <a:latin typeface="Arial"/>
                <a:ea typeface="DejaVu Sans"/>
              </a:rPr>
              <a:t>Certifcates API</a:t>
            </a:r>
            <a:endParaRPr b="0" lang="en-IN" sz="1800" spc="-1" strike="noStrike">
              <a:solidFill>
                <a:srgbClr val="000000"/>
              </a:solidFill>
              <a:uFill>
                <a:solidFill>
                  <a:srgbClr val="ffffff"/>
                </a:solidFill>
              </a:uFill>
              <a:latin typeface="Arial"/>
            </a:endParaRPr>
          </a:p>
        </p:txBody>
      </p:sp>
      <p:sp>
        <p:nvSpPr>
          <p:cNvPr id="138" name="CustomShape 31"/>
          <p:cNvSpPr/>
          <p:nvPr/>
        </p:nvSpPr>
        <p:spPr>
          <a:xfrm>
            <a:off x="4162320" y="3443760"/>
            <a:ext cx="888480" cy="203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750" spc="-1" strike="noStrike">
                <a:solidFill>
                  <a:srgbClr val="000000"/>
                </a:solidFill>
                <a:uFill>
                  <a:solidFill>
                    <a:srgbClr val="ffffff"/>
                  </a:solidFill>
                </a:uFill>
                <a:latin typeface="Arial"/>
                <a:ea typeface="DejaVu Sans"/>
              </a:rPr>
              <a:t>SDK / REST API</a:t>
            </a:r>
            <a:endParaRPr b="0" lang="en-IN" sz="1800" spc="-1" strike="noStrike">
              <a:solidFill>
                <a:srgbClr val="000000"/>
              </a:solidFill>
              <a:uFill>
                <a:solidFill>
                  <a:srgbClr val="ffffff"/>
                </a:solidFill>
              </a:uFill>
              <a:latin typeface="Arial"/>
            </a:endParaRPr>
          </a:p>
        </p:txBody>
      </p:sp>
      <p:sp>
        <p:nvSpPr>
          <p:cNvPr id="139" name="CustomShape 32"/>
          <p:cNvSpPr/>
          <p:nvPr/>
        </p:nvSpPr>
        <p:spPr>
          <a:xfrm>
            <a:off x="2992320" y="3688560"/>
            <a:ext cx="869760" cy="203400"/>
          </a:xfrm>
          <a:prstGeom prst="rect">
            <a:avLst/>
          </a:prstGeom>
          <a:noFill/>
          <a:ln>
            <a:noFill/>
          </a:ln>
        </p:spPr>
        <p:style>
          <a:lnRef idx="0"/>
          <a:fillRef idx="0"/>
          <a:effectRef idx="0"/>
          <a:fontRef idx="minor"/>
        </p:style>
        <p:txBody>
          <a:bodyPr lIns="90000" rIns="90000" tIns="45000" bIns="45000"/>
          <a:p>
            <a:pPr>
              <a:lnSpc>
                <a:spcPct val="100000"/>
              </a:lnSpc>
            </a:pPr>
            <a:r>
              <a:rPr b="0" lang="en-IN" sz="750" spc="-1" strike="noStrike">
                <a:solidFill>
                  <a:srgbClr val="000000"/>
                </a:solidFill>
                <a:uFill>
                  <a:solidFill>
                    <a:srgbClr val="ffffff"/>
                  </a:solidFill>
                </a:uFill>
                <a:latin typeface="Arial"/>
                <a:ea typeface="DejaVu Sans"/>
              </a:rPr>
              <a:t>Contract API</a:t>
            </a:r>
            <a:endParaRPr b="0" lang="en-IN" sz="1800" spc="-1" strike="noStrike">
              <a:solidFill>
                <a:srgbClr val="000000"/>
              </a:solidFill>
              <a:uFill>
                <a:solidFill>
                  <a:srgbClr val="ffffff"/>
                </a:solidFill>
              </a:uFill>
              <a:latin typeface="Arial"/>
            </a:endParaRPr>
          </a:p>
        </p:txBody>
      </p:sp>
      <p:sp>
        <p:nvSpPr>
          <p:cNvPr id="140" name="CustomShape 33"/>
          <p:cNvSpPr/>
          <p:nvPr/>
        </p:nvSpPr>
        <p:spPr>
          <a:xfrm>
            <a:off x="4711680" y="4280040"/>
            <a:ext cx="1094400" cy="226080"/>
          </a:xfrm>
          <a:prstGeom prst="rect">
            <a:avLst/>
          </a:prstGeom>
          <a:noFill/>
          <a:ln>
            <a:noFill/>
          </a:ln>
        </p:spPr>
        <p:style>
          <a:lnRef idx="0"/>
          <a:fillRef idx="0"/>
          <a:effectRef idx="0"/>
          <a:fontRef idx="minor"/>
        </p:style>
        <p:txBody>
          <a:bodyPr lIns="90000" rIns="90000" tIns="45000" bIns="45000"/>
          <a:p>
            <a:pPr>
              <a:lnSpc>
                <a:spcPct val="100000"/>
              </a:lnSpc>
            </a:pPr>
            <a:r>
              <a:rPr b="0" lang="en-IN" sz="900" spc="-1" strike="noStrike">
                <a:solidFill>
                  <a:srgbClr val="000000"/>
                </a:solidFill>
                <a:uFill>
                  <a:solidFill>
                    <a:srgbClr val="ffffff"/>
                  </a:solidFill>
                </a:uFill>
                <a:latin typeface="Arial"/>
                <a:ea typeface="DejaVu Sans"/>
              </a:rPr>
              <a:t>User Enrollment</a:t>
            </a:r>
            <a:endParaRPr b="0" lang="en-IN" sz="1800" spc="-1" strike="noStrike">
              <a:solidFill>
                <a:srgbClr val="000000"/>
              </a:solidFill>
              <a:uFill>
                <a:solidFill>
                  <a:srgbClr val="ffffff"/>
                </a:solidFill>
              </a:uFill>
              <a:latin typeface="Arial"/>
            </a:endParaRPr>
          </a:p>
        </p:txBody>
      </p:sp>
      <p:sp>
        <p:nvSpPr>
          <p:cNvPr id="141" name="CustomShape 34"/>
          <p:cNvSpPr/>
          <p:nvPr/>
        </p:nvSpPr>
        <p:spPr>
          <a:xfrm rot="5400000">
            <a:off x="4777560" y="3823560"/>
            <a:ext cx="754200" cy="720"/>
          </a:xfrm>
          <a:prstGeom prst="bentConnector3">
            <a:avLst>
              <a:gd name="adj1" fmla="val 50046"/>
            </a:avLst>
          </a:prstGeom>
          <a:noFill/>
          <a:ln w="9360">
            <a:solidFill>
              <a:srgbClr val="2e2ecb"/>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142" name="CustomShape 35"/>
          <p:cNvSpPr/>
          <p:nvPr/>
        </p:nvSpPr>
        <p:spPr>
          <a:xfrm flipV="1" rot="16200000">
            <a:off x="3414960" y="3787920"/>
            <a:ext cx="838080" cy="124200"/>
          </a:xfrm>
          <a:prstGeom prst="bentConnector3">
            <a:avLst>
              <a:gd name="adj1" fmla="val 49917"/>
            </a:avLst>
          </a:prstGeom>
          <a:noFill/>
          <a:ln w="9360">
            <a:solidFill>
              <a:srgbClr val="2e2ecb"/>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143" name="CustomShape 36"/>
          <p:cNvSpPr/>
          <p:nvPr/>
        </p:nvSpPr>
        <p:spPr>
          <a:xfrm>
            <a:off x="7928640" y="4526640"/>
            <a:ext cx="784440" cy="248760"/>
          </a:xfrm>
          <a:prstGeom prst="rect">
            <a:avLst/>
          </a:prstGeom>
          <a:noFill/>
          <a:ln>
            <a:noFill/>
          </a:ln>
        </p:spPr>
        <p:style>
          <a:lnRef idx="0"/>
          <a:fillRef idx="0"/>
          <a:effectRef idx="0"/>
          <a:fontRef idx="minor"/>
        </p:style>
        <p:txBody>
          <a:bodyPr lIns="90000" rIns="90000" tIns="45000" bIns="45000"/>
          <a:p>
            <a:pPr>
              <a:lnSpc>
                <a:spcPct val="100000"/>
              </a:lnSpc>
            </a:pPr>
            <a:r>
              <a:rPr b="0" lang="en-IN" sz="1050" spc="-1" strike="noStrike">
                <a:solidFill>
                  <a:srgbClr val="000000"/>
                </a:solidFill>
                <a:uFill>
                  <a:solidFill>
                    <a:srgbClr val="ffffff"/>
                  </a:solidFill>
                </a:uFill>
                <a:latin typeface="Wingdings"/>
                <a:ea typeface="DejaVu Sans"/>
              </a:rPr>
              <a:t></a:t>
            </a:r>
            <a:r>
              <a:rPr b="0" lang="en-IN" sz="1050" spc="-1" strike="noStrike">
                <a:solidFill>
                  <a:srgbClr val="000000"/>
                </a:solidFill>
                <a:uFill>
                  <a:solidFill>
                    <a:srgbClr val="ffffff"/>
                  </a:solidFill>
                </a:uFill>
                <a:latin typeface="HelvNeue Light for IBM"/>
                <a:ea typeface="DejaVu Sans"/>
              </a:rPr>
              <a:t> </a:t>
            </a:r>
            <a:r>
              <a:rPr b="0" lang="en-IN" sz="1050" spc="-1" strike="noStrike">
                <a:solidFill>
                  <a:srgbClr val="000000"/>
                </a:solidFill>
                <a:uFill>
                  <a:solidFill>
                    <a:srgbClr val="ffffff"/>
                  </a:solidFill>
                </a:uFill>
                <a:latin typeface="HelvNeue Light for IBM"/>
                <a:ea typeface="DejaVu Sans"/>
              </a:rPr>
              <a:t>Go</a:t>
            </a:r>
            <a:endParaRPr b="0" lang="en-IN" sz="1800" spc="-1" strike="noStrike">
              <a:solidFill>
                <a:srgbClr val="000000"/>
              </a:solidFill>
              <a:uFill>
                <a:solidFill>
                  <a:srgbClr val="ffffff"/>
                </a:solidFill>
              </a:uFill>
              <a:latin typeface="Arial"/>
            </a:endParaRPr>
          </a:p>
        </p:txBody>
      </p:sp>
      <p:sp>
        <p:nvSpPr>
          <p:cNvPr id="144" name="CustomShape 37"/>
          <p:cNvSpPr/>
          <p:nvPr/>
        </p:nvSpPr>
        <p:spPr>
          <a:xfrm rot="5400000">
            <a:off x="4223880" y="5907960"/>
            <a:ext cx="753840" cy="720"/>
          </a:xfrm>
          <a:prstGeom prst="bentConnector3">
            <a:avLst>
              <a:gd name="adj1" fmla="val 50046"/>
            </a:avLst>
          </a:prstGeom>
          <a:noFill/>
          <a:ln w="9360">
            <a:solidFill>
              <a:srgbClr val="2e2ecb"/>
            </a:solidFill>
            <a:round/>
            <a:tailEnd len="med" type="triangle" w="med"/>
          </a:ln>
          <a:effectLst>
            <a:outerShdw dir="5400000" dist="20160">
              <a:srgbClr val="000000">
                <a:alpha val="38000"/>
              </a:srgbClr>
            </a:outerShdw>
          </a:effectLst>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0" y="345240"/>
            <a:ext cx="9154440" cy="970920"/>
          </a:xfrm>
          <a:prstGeom prst="rect">
            <a:avLst/>
          </a:prstGeom>
          <a:noFill/>
          <a:ln>
            <a:noFill/>
          </a:ln>
        </p:spPr>
        <p:style>
          <a:lnRef idx="0"/>
          <a:fillRef idx="0"/>
          <a:effectRef idx="0"/>
          <a:fontRef idx="minor"/>
        </p:style>
        <p:txBody>
          <a:bodyPr lIns="90000" rIns="90000" tIns="45000" bIns="45000"/>
          <a:p>
            <a:r>
              <a:rPr b="1" lang="en-IN" sz="1600" spc="-1" strike="noStrike">
                <a:solidFill>
                  <a:srgbClr val="5e5f64"/>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1" lang="en-IN" sz="1600" spc="-1" strike="noStrike">
                <a:solidFill>
                  <a:srgbClr val="5e5f64"/>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Benefits with Blockchain Technology</a:t>
            </a:r>
            <a:endParaRPr b="0" lang="en-IN" sz="1800" spc="-1" strike="noStrike">
              <a:solidFill>
                <a:srgbClr val="000000"/>
              </a:solidFill>
              <a:uFill>
                <a:solidFill>
                  <a:srgbClr val="ffffff"/>
                </a:solidFill>
              </a:uFill>
              <a:latin typeface="Arial"/>
            </a:endParaRPr>
          </a:p>
        </p:txBody>
      </p:sp>
      <p:sp>
        <p:nvSpPr>
          <p:cNvPr id="146" name="CustomShape 2"/>
          <p:cNvSpPr/>
          <p:nvPr/>
        </p:nvSpPr>
        <p:spPr>
          <a:xfrm>
            <a:off x="361440" y="1656000"/>
            <a:ext cx="9070200" cy="64810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171360" indent="-169560">
              <a:lnSpc>
                <a:spcPct val="100000"/>
              </a:lnSpc>
              <a:buClr>
                <a:srgbClr val="d19049"/>
              </a:buClr>
              <a:buFont typeface="Arial"/>
              <a:buChar char="•"/>
            </a:pPr>
            <a:r>
              <a:rPr b="1" lang="en-IN" sz="1400" spc="-1" strike="noStrike">
                <a:solidFill>
                  <a:srgbClr val="000000"/>
                </a:solidFill>
                <a:uFill>
                  <a:solidFill>
                    <a:srgbClr val="ffffff"/>
                  </a:solidFill>
                </a:uFill>
                <a:latin typeface="Arial"/>
                <a:ea typeface="DejaVu Sans"/>
              </a:rPr>
              <a:t>Ensure trusted record-keeping</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By design, nobody can modify, delete, or even append any record to the ledger without the consensus from others subsidiary company on the network, making the system useful for ensuring the immutability of contracts and other legal documents, and reduce risk of </a:t>
            </a: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tampering, fraud.</a:t>
            </a:r>
            <a:endParaRPr b="0" lang="en-IN" sz="1800" spc="-1" strike="noStrike">
              <a:solidFill>
                <a:srgbClr val="000000"/>
              </a:solidFill>
              <a:uFill>
                <a:solidFill>
                  <a:srgbClr val="ffffff"/>
                </a:solidFill>
              </a:uFill>
              <a:latin typeface="Arial"/>
            </a:endParaRPr>
          </a:p>
          <a:p>
            <a:pPr marL="171360" indent="-169560">
              <a:lnSpc>
                <a:spcPct val="100000"/>
              </a:lnSpc>
              <a:buClr>
                <a:srgbClr val="d19049"/>
              </a:buClr>
              <a:buFont typeface="Arial"/>
              <a:buChar char="•"/>
            </a:pPr>
            <a:r>
              <a:rPr b="1" lang="en-IN" sz="1400" spc="-1" strike="noStrike">
                <a:solidFill>
                  <a:srgbClr val="000000"/>
                </a:solidFill>
                <a:uFill>
                  <a:solidFill>
                    <a:srgbClr val="ffffff"/>
                  </a:solidFill>
                </a:uFill>
                <a:latin typeface="Arial"/>
                <a:ea typeface="DejaVu Sans"/>
              </a:rPr>
              <a:t>Trust &amp; Transparency </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All participants share one ledger, and each employee information update transaction is transparent across the  Boeing subsidiary companies.</a:t>
            </a:r>
            <a:endParaRPr b="0" lang="en-IN" sz="1800" spc="-1" strike="noStrike">
              <a:solidFill>
                <a:srgbClr val="000000"/>
              </a:solidFill>
              <a:uFill>
                <a:solidFill>
                  <a:srgbClr val="ffffff"/>
                </a:solidFill>
              </a:uFill>
              <a:latin typeface="Arial"/>
            </a:endParaRPr>
          </a:p>
          <a:p>
            <a:pPr marL="171360" indent="-169560">
              <a:lnSpc>
                <a:spcPct val="100000"/>
              </a:lnSpc>
              <a:buClr>
                <a:srgbClr val="d19049"/>
              </a:buClr>
              <a:buFont typeface="Arial"/>
              <a:buChar char="•"/>
            </a:pPr>
            <a:r>
              <a:rPr b="1" lang="en-IN" sz="1400" spc="-1" strike="noStrike">
                <a:solidFill>
                  <a:srgbClr val="000000"/>
                </a:solidFill>
                <a:uFill>
                  <a:solidFill>
                    <a:srgbClr val="ffffff"/>
                  </a:solidFill>
                </a:uFill>
                <a:latin typeface="Arial"/>
                <a:ea typeface="DejaVu Sans"/>
              </a:rPr>
              <a:t>Cost-saving</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Remove the cost of overheads and intermediaries in maintaning employee information across the Boeing subsidiary companies.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171360" indent="-169560">
              <a:lnSpc>
                <a:spcPct val="100000"/>
              </a:lnSpc>
              <a:buClr>
                <a:srgbClr val="d19049"/>
              </a:buClr>
              <a:buFont typeface="Arial"/>
              <a:buChar char="•"/>
            </a:pPr>
            <a:r>
              <a:rPr b="1" lang="en-IN" sz="1400" spc="-1" strike="noStrike">
                <a:solidFill>
                  <a:srgbClr val="000000"/>
                </a:solidFill>
                <a:uFill>
                  <a:solidFill>
                    <a:srgbClr val="ffffff"/>
                  </a:solidFill>
                </a:uFill>
                <a:latin typeface="Arial"/>
                <a:ea typeface="DejaVu Sans"/>
              </a:rPr>
              <a:t>Gain Customer faith</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DejaVu Sans"/>
              </a:rPr>
              <a:t>   </a:t>
            </a:r>
            <a:r>
              <a:rPr b="0" lang="en-IN" sz="1400" spc="-1" strike="noStrike">
                <a:solidFill>
                  <a:srgbClr val="000000"/>
                </a:solidFill>
                <a:uFill>
                  <a:solidFill>
                    <a:srgbClr val="ffffff"/>
                  </a:solidFill>
                </a:uFill>
                <a:latin typeface="Arial"/>
                <a:ea typeface="DejaVu Sans"/>
              </a:rPr>
              <a:t>-  Employee information shared and immutable ,it will increase the trust and transparency in the system.</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376000" y="288000"/>
            <a:ext cx="5326560" cy="95868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0000"/>
                </a:solidFill>
                <a:uFill>
                  <a:solidFill>
                    <a:srgbClr val="ffffff"/>
                  </a:solidFill>
                </a:uFill>
                <a:latin typeface="Arial"/>
                <a:ea typeface="DejaVu Sans"/>
              </a:rPr>
              <a:t>Boeing Use case examples</a:t>
            </a:r>
            <a:endParaRPr b="0" lang="en-IN" sz="1800" spc="-1" strike="noStrike">
              <a:solidFill>
                <a:srgbClr val="000000"/>
              </a:solidFill>
              <a:uFill>
                <a:solidFill>
                  <a:srgbClr val="ffffff"/>
                </a:solidFill>
              </a:uFill>
              <a:latin typeface="Arial"/>
            </a:endParaRPr>
          </a:p>
        </p:txBody>
      </p:sp>
      <p:sp>
        <p:nvSpPr>
          <p:cNvPr id="148" name="CustomShape 2"/>
          <p:cNvSpPr/>
          <p:nvPr/>
        </p:nvSpPr>
        <p:spPr>
          <a:xfrm>
            <a:off x="433440" y="20966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ffffff"/>
              </a:buClr>
              <a:buSzPct val="45000"/>
              <a:buFont typeface="Wingdings" charset="2"/>
              <a:buChar char=""/>
            </a:pPr>
            <a:r>
              <a:rPr b="0" lang="en-IN" sz="1400" spc="-1" strike="noStrike" u="sng">
                <a:solidFill>
                  <a:srgbClr val="0000ff"/>
                </a:solidFill>
                <a:uFill>
                  <a:solidFill>
                    <a:srgbClr val="ffffff"/>
                  </a:solidFill>
                </a:uFill>
                <a:latin typeface="Arial"/>
                <a:ea typeface="DejaVu Sans"/>
                <a:hlinkClick r:id="rId1"/>
              </a:rPr>
              <a:t>https://www.altoros.com/blog/boeing-improves-operations-with-blockchain-and-the-internet-of-things/</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u="sng">
                <a:solidFill>
                  <a:srgbClr val="0000ff"/>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u="sng">
                <a:solidFill>
                  <a:srgbClr val="0000ff"/>
                </a:solidFill>
                <a:uFill>
                  <a:solidFill>
                    <a:srgbClr val="ffffff"/>
                  </a:solidFill>
                </a:uFill>
                <a:latin typeface="Arial"/>
                <a:ea typeface="DejaVu Sans"/>
                <a:hlinkClick r:id="rId2"/>
              </a:rPr>
              <a:t>https://www.coindesk.com/boeing-proposes-blockchain-based-gps-backup-use-case/</a:t>
            </a:r>
            <a:endParaRPr b="0" lang="en-IN" sz="1800" spc="-1" strike="noStrike">
              <a:solidFill>
                <a:srgbClr val="000000"/>
              </a:solidFill>
              <a:uFill>
                <a:solidFill>
                  <a:srgbClr val="ffffff"/>
                </a:solidFill>
              </a:uFill>
              <a:latin typeface="Arial"/>
            </a:endParaRPr>
          </a:p>
          <a:p>
            <a:pPr marL="432000" indent="-322560">
              <a:lnSpc>
                <a:spcPct val="100000"/>
              </a:lnSpc>
              <a:buClr>
                <a:srgbClr val="ffffff"/>
              </a:buClr>
              <a:buSzPct val="45000"/>
              <a:buFont typeface="Wingdings" charset="2"/>
              <a:buChar char=""/>
            </a:pPr>
            <a:r>
              <a:rPr b="0" lang="en-IN" sz="1400" spc="-1" strike="noStrike" u="sng">
                <a:solidFill>
                  <a:srgbClr val="0000ff"/>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u="sng">
                <a:solidFill>
                  <a:srgbClr val="0000ff"/>
                </a:solidFill>
                <a:uFill>
                  <a:solidFill>
                    <a:srgbClr val="ffffff"/>
                  </a:solidFill>
                </a:uFill>
                <a:latin typeface="Arial"/>
                <a:ea typeface="DejaVu Sans"/>
              </a:rPr>
              <a:t>	</a:t>
            </a:r>
            <a:r>
              <a:rPr b="0" lang="en-IN" sz="1400" spc="-1" strike="noStrike">
                <a:solidFill>
                  <a:srgbClr val="0000ff"/>
                </a:solidFill>
                <a:uFill>
                  <a:solidFill>
                    <a:srgbClr val="ffffff"/>
                  </a:solidFill>
                </a:uFill>
                <a:latin typeface="Arial"/>
                <a:ea typeface="DejaVu Sans"/>
                <a:hlinkClick r:id="rId3"/>
              </a:rPr>
              <a:t>https://www.ainonline.com/aviation-news/business-aviation/2018-02-04/beyond-hype-blockchain-and-its-</a:t>
            </a:r>
            <a:r>
              <a:rPr b="0" lang="en-IN" sz="1400" spc="-1" strike="noStrike">
                <a:solidFill>
                  <a:srgbClr val="0000ff"/>
                </a:solidFill>
                <a:uFill>
                  <a:solidFill>
                    <a:srgbClr val="ffffff"/>
                  </a:solidFill>
                </a:uFill>
                <a:latin typeface="Arial"/>
                <a:ea typeface="DejaVu Sans"/>
              </a:rPr>
              <a:t>	</a:t>
            </a:r>
            <a:r>
              <a:rPr b="0" lang="en-IN" sz="1400" spc="-1" strike="noStrike">
                <a:solidFill>
                  <a:srgbClr val="0000ff"/>
                </a:solidFill>
                <a:uFill>
                  <a:solidFill>
                    <a:srgbClr val="ffffff"/>
                  </a:solidFill>
                </a:uFill>
                <a:latin typeface="Arial"/>
                <a:ea typeface="DejaVu Sans"/>
              </a:rPr>
              <a:t>Applications-business-aviation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ff"/>
                </a:solidFill>
                <a:uFill>
                  <a:solidFill>
                    <a:srgbClr val="ffffff"/>
                  </a:solidFill>
                </a:uFill>
                <a:latin typeface="Arial"/>
                <a:ea typeface="DejaVu Sans"/>
              </a:rPr>
              <a:t>https://blokt.com/news/boeing-is-scaling-out-their-blockchain-team-and-probably-building-on-hyperledger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2729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2018-07-03T17:39:52Z</dcterms:created>
  <dc:creator/>
  <dc:description/>
  <dc:language>en-US</dc:language>
  <cp:lastModifiedBy/>
  <dcterms:modified xsi:type="dcterms:W3CDTF">2018-07-06T12:52:18Z</dcterms:modified>
  <cp:revision>15</cp:revision>
  <dc:subject/>
  <dc:title/>
</cp:coreProperties>
</file>