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03FB7-D899-4D52-B30E-01F86CF743D6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7650A-F227-48BF-B09A-0C908BCC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30171" indent="-280835" defTabSz="914274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23340" indent="-224668" defTabSz="914274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72677" indent="-224668" defTabSz="914274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22013" indent="-224668" defTabSz="914274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BB41EAE7-DCCF-4B7F-81D7-015D87253470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8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1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3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3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DD455-5DFD-4D58-8E7F-B1A0712CE8B8}" type="datetimeFigureOut">
              <a:rPr lang="en-US" smtClean="0"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054552" cy="3600400"/>
          </a:xfrm>
        </p:spPr>
        <p:txBody>
          <a:bodyPr>
            <a:normAutofit fontScale="90000"/>
          </a:bodyPr>
          <a:lstStyle/>
          <a:p>
            <a: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More Slides on </a:t>
            </a:r>
            <a:b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en-US" sz="36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“Division Operation” </a:t>
            </a:r>
            <a: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 </a:t>
            </a:r>
            <a:b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Algebra </a:t>
            </a:r>
            <a:b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Query </a:t>
            </a:r>
            <a:r>
              <a:rPr kumimoji="1" lang="en-US" sz="36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Language</a:t>
            </a:r>
            <a:br>
              <a:rPr kumimoji="1" lang="en-US" sz="36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en-US" sz="36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kumimoji="1" lang="en-US" sz="36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en-US" sz="27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(&amp; together with examples on Assignment operation)</a:t>
            </a:r>
            <a:endParaRPr kumimoji="1" lang="en-US" sz="27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725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Assignment Operation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204075" cy="4681537"/>
          </a:xfrm>
        </p:spPr>
        <p:txBody>
          <a:bodyPr>
            <a:normAutofit/>
          </a:bodyPr>
          <a:lstStyle/>
          <a:p>
            <a:pPr>
              <a:buClr>
                <a:srgbClr val="CC3300"/>
              </a:buClr>
              <a:buSzPct val="150000"/>
              <a:buFont typeface="Wingdings" pitchFamily="2" charset="2"/>
              <a:buChar char="§"/>
            </a:pPr>
            <a:r>
              <a:rPr lang="en-US" sz="2100" dirty="0" smtClean="0"/>
              <a:t>The assignment operation (</a:t>
            </a:r>
            <a:r>
              <a:rPr lang="en-US" sz="2100" dirty="0" smtClean="0">
                <a:sym typeface="Symbol" pitchFamily="18" charset="2"/>
              </a:rPr>
              <a:t>) provides a </a:t>
            </a:r>
            <a:r>
              <a:rPr lang="en-US" sz="2100" dirty="0" smtClean="0">
                <a:solidFill>
                  <a:srgbClr val="000099"/>
                </a:solidFill>
                <a:sym typeface="Symbol" pitchFamily="18" charset="2"/>
              </a:rPr>
              <a:t>convenient way to express </a:t>
            </a:r>
            <a:r>
              <a:rPr lang="en-US" sz="2100" b="1" dirty="0" smtClean="0">
                <a:solidFill>
                  <a:srgbClr val="000099"/>
                </a:solidFill>
                <a:sym typeface="Symbol" pitchFamily="18" charset="2"/>
              </a:rPr>
              <a:t>complex queries</a:t>
            </a:r>
            <a:r>
              <a:rPr lang="en-US" sz="2100" dirty="0" smtClean="0">
                <a:sym typeface="Symbol" pitchFamily="18" charset="2"/>
              </a:rPr>
              <a:t>. </a:t>
            </a:r>
          </a:p>
          <a:p>
            <a:endParaRPr lang="en-US" sz="2100" dirty="0" smtClean="0">
              <a:sym typeface="Symbol" pitchFamily="18" charset="2"/>
            </a:endParaRPr>
          </a:p>
          <a:p>
            <a:pPr marL="685800" lvl="1" indent="-342900">
              <a:buClr>
                <a:srgbClr val="FFC000"/>
              </a:buClr>
              <a:buSzPct val="150000"/>
              <a:buFont typeface="Arial" pitchFamily="34" charset="0"/>
              <a:buChar char="•"/>
            </a:pPr>
            <a:r>
              <a:rPr lang="en-US" sz="2100" dirty="0" smtClean="0">
                <a:sym typeface="Symbol" pitchFamily="18" charset="2"/>
              </a:rPr>
              <a:t> </a:t>
            </a:r>
            <a:r>
              <a:rPr lang="en-US" sz="2100" b="1" dirty="0" smtClean="0">
                <a:solidFill>
                  <a:srgbClr val="000099"/>
                </a:solidFill>
                <a:sym typeface="Symbol" pitchFamily="18" charset="2"/>
              </a:rPr>
              <a:t>Write query as a sequential program </a:t>
            </a:r>
            <a:r>
              <a:rPr lang="en-US" sz="2100" dirty="0" smtClean="0">
                <a:sym typeface="Symbol" pitchFamily="18" charset="2"/>
              </a:rPr>
              <a:t>consisting of</a:t>
            </a:r>
          </a:p>
          <a:p>
            <a:pPr lvl="2">
              <a:buClr>
                <a:srgbClr val="92D050"/>
              </a:buClr>
              <a:buSzPct val="50000"/>
              <a:buFont typeface="Wingdings" pitchFamily="2" charset="2"/>
              <a:buChar char="Ø"/>
            </a:pPr>
            <a:r>
              <a:rPr lang="en-US" sz="2100" dirty="0" smtClean="0">
                <a:sym typeface="Symbol" pitchFamily="18" charset="2"/>
              </a:rPr>
              <a:t>a </a:t>
            </a:r>
            <a:r>
              <a:rPr lang="en-US" sz="2100" dirty="0" smtClean="0">
                <a:solidFill>
                  <a:srgbClr val="CC3300"/>
                </a:solidFill>
                <a:sym typeface="Symbol" pitchFamily="18" charset="2"/>
              </a:rPr>
              <a:t>series of assignments </a:t>
            </a:r>
          </a:p>
          <a:p>
            <a:pPr lvl="2">
              <a:buClr>
                <a:srgbClr val="92D050"/>
              </a:buClr>
              <a:buSzPct val="50000"/>
              <a:buFont typeface="Wingdings" pitchFamily="2" charset="2"/>
              <a:buChar char="Ø"/>
            </a:pPr>
            <a:r>
              <a:rPr lang="en-US" sz="2100" dirty="0" smtClean="0">
                <a:sym typeface="Symbol" pitchFamily="18" charset="2"/>
              </a:rPr>
              <a:t>followed by </a:t>
            </a:r>
            <a:r>
              <a:rPr lang="en-US" sz="2100" dirty="0" smtClean="0">
                <a:solidFill>
                  <a:srgbClr val="CC3300"/>
                </a:solidFill>
                <a:sym typeface="Symbol" pitchFamily="18" charset="2"/>
              </a:rPr>
              <a:t>an expression </a:t>
            </a:r>
            <a:r>
              <a:rPr lang="en-US" sz="2100" dirty="0" smtClean="0">
                <a:sym typeface="Symbol" pitchFamily="18" charset="2"/>
              </a:rPr>
              <a:t>whose value is displayed as a </a:t>
            </a:r>
            <a:r>
              <a:rPr lang="en-US" sz="2100" dirty="0" smtClean="0">
                <a:solidFill>
                  <a:srgbClr val="CC3300"/>
                </a:solidFill>
                <a:sym typeface="Symbol" pitchFamily="18" charset="2"/>
              </a:rPr>
              <a:t>result of the query</a:t>
            </a:r>
            <a:r>
              <a:rPr lang="en-US" sz="2100" dirty="0" smtClean="0">
                <a:sym typeface="Symbol" pitchFamily="18" charset="2"/>
              </a:rPr>
              <a:t>.</a:t>
            </a:r>
          </a:p>
          <a:p>
            <a:pPr lvl="2"/>
            <a:endParaRPr lang="en-US" sz="2100" dirty="0" smtClean="0">
              <a:sym typeface="Symbol" pitchFamily="18" charset="2"/>
            </a:endParaRPr>
          </a:p>
          <a:p>
            <a:pPr marL="685800" lvl="1" indent="-342900">
              <a:buClr>
                <a:srgbClr val="FFC000"/>
              </a:buClr>
              <a:buSzPct val="150000"/>
              <a:buFont typeface="Arial" pitchFamily="34" charset="0"/>
              <a:buChar char="•"/>
            </a:pPr>
            <a:r>
              <a:rPr lang="en-US" sz="2100" dirty="0" smtClean="0">
                <a:solidFill>
                  <a:srgbClr val="CC3300"/>
                </a:solidFill>
                <a:sym typeface="Symbol" pitchFamily="18" charset="2"/>
              </a:rPr>
              <a:t>Assignment </a:t>
            </a:r>
            <a:r>
              <a:rPr lang="en-US" sz="2100" b="1" dirty="0" smtClean="0">
                <a:solidFill>
                  <a:srgbClr val="000099"/>
                </a:solidFill>
                <a:sym typeface="Symbol" pitchFamily="18" charset="2"/>
              </a:rPr>
              <a:t>must always </a:t>
            </a:r>
            <a:r>
              <a:rPr lang="en-US" sz="2100" dirty="0" smtClean="0">
                <a:sym typeface="Symbol" pitchFamily="18" charset="2"/>
              </a:rPr>
              <a:t>be made </a:t>
            </a:r>
            <a:r>
              <a:rPr lang="en-US" sz="2100" dirty="0" smtClean="0">
                <a:solidFill>
                  <a:srgbClr val="CC3300"/>
                </a:solidFill>
                <a:sym typeface="Symbol" pitchFamily="18" charset="2"/>
              </a:rPr>
              <a:t>to a</a:t>
            </a:r>
            <a:r>
              <a:rPr lang="en-US" sz="2100" dirty="0" smtClean="0">
                <a:sym typeface="Symbol" pitchFamily="18" charset="2"/>
              </a:rPr>
              <a:t> </a:t>
            </a:r>
            <a:r>
              <a:rPr lang="en-US" sz="2100" dirty="0" smtClean="0">
                <a:solidFill>
                  <a:srgbClr val="CC3300"/>
                </a:solidFill>
                <a:sym typeface="Symbol" pitchFamily="18" charset="2"/>
              </a:rPr>
              <a:t>temporary relation variable</a:t>
            </a:r>
            <a:r>
              <a:rPr lang="en-US" sz="2100" dirty="0" smtClean="0">
                <a:sym typeface="Symbol" pitchFamily="18" charset="2"/>
              </a:rPr>
              <a:t>.</a:t>
            </a:r>
          </a:p>
          <a:p>
            <a:pPr marL="628650" lvl="1"/>
            <a:endParaRPr lang="en-US" dirty="0" smtClean="0">
              <a:sym typeface="Symbol" pitchFamily="18" charset="2"/>
            </a:endParaRPr>
          </a:p>
          <a:p>
            <a:pPr marL="628650" lvl="1"/>
            <a:r>
              <a:rPr lang="en-US" sz="1400" i="1" dirty="0" smtClean="0">
                <a:solidFill>
                  <a:srgbClr val="C00000"/>
                </a:solidFill>
                <a:sym typeface="Symbol" pitchFamily="18" charset="2"/>
              </a:rPr>
              <a:t>Example of assignment comes late with the Division statement</a:t>
            </a:r>
          </a:p>
        </p:txBody>
      </p:sp>
    </p:spTree>
    <p:extLst>
      <p:ext uri="{BB962C8B-B14F-4D97-AF65-F5344CB8AC3E}">
        <p14:creationId xmlns:p14="http://schemas.microsoft.com/office/powerpoint/2010/main" val="24785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1"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Division Operation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38336"/>
            <a:ext cx="6934200" cy="5715000"/>
          </a:xfrm>
        </p:spPr>
        <p:txBody>
          <a:bodyPr>
            <a:noAutofit/>
          </a:bodyPr>
          <a:lstStyle/>
          <a:p>
            <a:pPr>
              <a:buClr>
                <a:srgbClr val="CC33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Suited to queries that include the phrase </a:t>
            </a:r>
            <a:r>
              <a:rPr lang="en-US" sz="2000" dirty="0" smtClean="0">
                <a:solidFill>
                  <a:schemeClr val="tx2"/>
                </a:solidFill>
              </a:rPr>
              <a:t>“</a:t>
            </a:r>
            <a:r>
              <a:rPr lang="en-US" sz="2000" b="1" dirty="0" smtClean="0">
                <a:solidFill>
                  <a:schemeClr val="tx2"/>
                </a:solidFill>
              </a:rPr>
              <a:t>for all</a:t>
            </a:r>
            <a:r>
              <a:rPr lang="en-US" sz="2000" dirty="0" smtClean="0">
                <a:solidFill>
                  <a:schemeClr val="tx2"/>
                </a:solidFill>
              </a:rPr>
              <a:t>”.</a:t>
            </a:r>
            <a:endParaRPr lang="en-US" sz="2000" dirty="0" smtClean="0"/>
          </a:p>
          <a:p>
            <a:pPr>
              <a:lnSpc>
                <a:spcPct val="120000"/>
              </a:lnSpc>
              <a:buClr>
                <a:srgbClr val="CC330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Let </a:t>
            </a:r>
            <a:r>
              <a:rPr lang="en-US" sz="2000" i="1" dirty="0" smtClean="0"/>
              <a:t>r</a:t>
            </a:r>
            <a:r>
              <a:rPr lang="en-US" sz="2000" dirty="0" smtClean="0"/>
              <a:t> and </a:t>
            </a:r>
            <a:r>
              <a:rPr lang="en-US" sz="2000" i="1" dirty="0" smtClean="0"/>
              <a:t>s</a:t>
            </a:r>
            <a:r>
              <a:rPr lang="en-US" sz="2000" dirty="0" smtClean="0"/>
              <a:t> be relations on schemas </a:t>
            </a:r>
            <a:r>
              <a:rPr lang="en-US" sz="2000" i="1" dirty="0" smtClean="0"/>
              <a:t>R</a:t>
            </a:r>
            <a:r>
              <a:rPr lang="en-US" sz="2000" dirty="0" smtClean="0"/>
              <a:t> and </a:t>
            </a:r>
            <a:r>
              <a:rPr lang="en-US" sz="2000" i="1" dirty="0" smtClean="0"/>
              <a:t>S</a:t>
            </a:r>
            <a:r>
              <a:rPr lang="en-US" sz="2000" dirty="0" smtClean="0"/>
              <a:t> respectively </a:t>
            </a:r>
          </a:p>
          <a:p>
            <a:pPr>
              <a:lnSpc>
                <a:spcPct val="120000"/>
              </a:lnSpc>
              <a:buSzPct val="100000"/>
            </a:pPr>
            <a:endParaRPr lang="en-US" sz="2000" dirty="0" smtClean="0"/>
          </a:p>
          <a:p>
            <a:pPr lvl="1">
              <a:lnSpc>
                <a:spcPct val="110000"/>
              </a:lnSpc>
              <a:buClr>
                <a:srgbClr val="FFC000"/>
              </a:buClr>
              <a:buSzPct val="150000"/>
              <a:buFont typeface="Arial" pitchFamily="34" charset="0"/>
              <a:buChar char="•"/>
            </a:pPr>
            <a:r>
              <a:rPr lang="en-US" sz="2000" i="1" dirty="0" smtClean="0"/>
              <a:t>R</a:t>
            </a:r>
            <a:r>
              <a:rPr lang="en-US" sz="2000" dirty="0" smtClean="0"/>
              <a:t> = (</a:t>
            </a:r>
            <a:r>
              <a:rPr lang="en-US" sz="2000" i="1" dirty="0" smtClean="0"/>
              <a:t>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…, </a:t>
            </a:r>
            <a:r>
              <a:rPr lang="en-US" sz="2000" i="1" dirty="0" smtClean="0"/>
              <a:t>A</a:t>
            </a:r>
            <a:r>
              <a:rPr lang="en-US" sz="2000" i="1" baseline="-25000" dirty="0" smtClean="0"/>
              <a:t>m </a:t>
            </a:r>
            <a:r>
              <a:rPr lang="en-US" sz="2000" dirty="0" smtClean="0"/>
              <a:t>, </a:t>
            </a:r>
            <a:r>
              <a:rPr lang="en-US" sz="2000" i="1" dirty="0" smtClean="0"/>
              <a:t>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…, </a:t>
            </a:r>
            <a:r>
              <a:rPr lang="en-US" sz="2000" i="1" dirty="0" err="1" smtClean="0"/>
              <a:t>B</a:t>
            </a:r>
            <a:r>
              <a:rPr lang="en-US" sz="2000" i="1" baseline="-25000" dirty="0" err="1" smtClean="0"/>
              <a:t>n</a:t>
            </a:r>
            <a:r>
              <a:rPr lang="en-US" sz="2000" i="1" baseline="-25000" dirty="0" smtClean="0"/>
              <a:t> </a:t>
            </a:r>
            <a:r>
              <a:rPr lang="en-US" sz="2000" dirty="0" smtClean="0"/>
              <a:t>)</a:t>
            </a:r>
          </a:p>
          <a:p>
            <a:pPr lvl="1">
              <a:lnSpc>
                <a:spcPct val="110000"/>
              </a:lnSpc>
              <a:buClr>
                <a:srgbClr val="FFC000"/>
              </a:buClr>
              <a:buSzPct val="150000"/>
              <a:buFont typeface="Arial" pitchFamily="34" charset="0"/>
              <a:buChar char="•"/>
            </a:pPr>
            <a:r>
              <a:rPr lang="en-US" sz="2000" i="1" dirty="0" smtClean="0"/>
              <a:t>S</a:t>
            </a:r>
            <a:r>
              <a:rPr lang="en-US" sz="2000" dirty="0" smtClean="0"/>
              <a:t> = (</a:t>
            </a:r>
            <a:r>
              <a:rPr lang="en-US" sz="2000" i="1" dirty="0" smtClean="0"/>
              <a:t>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…, </a:t>
            </a:r>
            <a:r>
              <a:rPr lang="en-US" sz="2000" i="1" dirty="0" err="1" smtClean="0"/>
              <a:t>B</a:t>
            </a:r>
            <a:r>
              <a:rPr lang="en-US" sz="2000" i="1" baseline="-25000" dirty="0" err="1" smtClean="0"/>
              <a:t>n</a:t>
            </a:r>
            <a:r>
              <a:rPr lang="en-US" sz="2000" dirty="0" smtClean="0"/>
              <a:t>)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CC3300"/>
                </a:solidFill>
              </a:rPr>
              <a:t>result of  r 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 s </a:t>
            </a:r>
            <a:r>
              <a:rPr lang="en-US" sz="2000" dirty="0" smtClean="0">
                <a:sym typeface="Symbol" pitchFamily="18" charset="2"/>
              </a:rPr>
              <a:t>is a relation on schema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en-US" sz="2000" i="1" dirty="0" smtClean="0">
                <a:solidFill>
                  <a:srgbClr val="CC3300"/>
                </a:solidFill>
                <a:sym typeface="Symbol" pitchFamily="18" charset="2"/>
              </a:rPr>
              <a:t>R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 – </a:t>
            </a:r>
            <a:r>
              <a:rPr lang="en-US" sz="2000" i="1" dirty="0" smtClean="0">
                <a:solidFill>
                  <a:srgbClr val="CC3300"/>
                </a:solidFill>
                <a:sym typeface="Symbol" pitchFamily="18" charset="2"/>
              </a:rPr>
              <a:t>S </a:t>
            </a:r>
            <a:r>
              <a:rPr lang="en-US" sz="2000" dirty="0" smtClean="0">
                <a:sym typeface="Symbol" pitchFamily="18" charset="2"/>
              </a:rPr>
              <a:t>= (</a:t>
            </a:r>
            <a:r>
              <a:rPr lang="en-US" sz="2000" i="1" dirty="0" smtClean="0">
                <a:sym typeface="Symbol" pitchFamily="18" charset="2"/>
              </a:rPr>
              <a:t>A</a:t>
            </a:r>
            <a:r>
              <a:rPr lang="en-US" sz="2000" baseline="-25000" dirty="0" smtClean="0">
                <a:sym typeface="Symbol" pitchFamily="18" charset="2"/>
              </a:rPr>
              <a:t>1</a:t>
            </a:r>
            <a:r>
              <a:rPr lang="en-US" sz="2000" dirty="0" smtClean="0">
                <a:sym typeface="Symbol" pitchFamily="18" charset="2"/>
              </a:rPr>
              <a:t>, …, </a:t>
            </a:r>
            <a:r>
              <a:rPr lang="en-US" sz="2000" i="1" dirty="0" smtClean="0">
                <a:sym typeface="Symbol" pitchFamily="18" charset="2"/>
              </a:rPr>
              <a:t>A</a:t>
            </a:r>
            <a:r>
              <a:rPr lang="en-US" sz="2000" i="1" baseline="-25000" dirty="0" smtClean="0">
                <a:sym typeface="Symbol" pitchFamily="18" charset="2"/>
              </a:rPr>
              <a:t>m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sz="2000" dirty="0" smtClean="0">
                <a:sym typeface="Symbol" pitchFamily="18" charset="2"/>
              </a:rPr>
              <a:t>		</a:t>
            </a:r>
            <a:r>
              <a:rPr lang="en-US" sz="2000" i="1" dirty="0" smtClean="0">
                <a:sym typeface="Symbol" pitchFamily="18" charset="2"/>
              </a:rPr>
              <a:t>r </a:t>
            </a:r>
            <a:r>
              <a:rPr lang="en-US" sz="2000" dirty="0" smtClean="0">
                <a:sym typeface="Symbol" pitchFamily="18" charset="2"/>
              </a:rPr>
              <a:t> </a:t>
            </a:r>
            <a:r>
              <a:rPr lang="en-US" sz="2000" i="1" dirty="0" smtClean="0">
                <a:sym typeface="Symbol" pitchFamily="18" charset="2"/>
              </a:rPr>
              <a:t>s</a:t>
            </a:r>
            <a:r>
              <a:rPr lang="en-US" sz="2000" dirty="0" smtClean="0">
                <a:sym typeface="Symbol" pitchFamily="18" charset="2"/>
              </a:rPr>
              <a:t> = { </a:t>
            </a:r>
            <a:r>
              <a:rPr lang="en-US" sz="2000" i="1" dirty="0" smtClean="0">
                <a:sym typeface="Symbol" pitchFamily="18" charset="2"/>
              </a:rPr>
              <a:t>t</a:t>
            </a:r>
            <a:r>
              <a:rPr lang="en-US" sz="2000" dirty="0" smtClean="0">
                <a:sym typeface="Symbol" pitchFamily="18" charset="2"/>
              </a:rPr>
              <a:t>  |  </a:t>
            </a:r>
            <a:r>
              <a:rPr lang="en-US" sz="2000" i="1" dirty="0" smtClean="0">
                <a:sym typeface="Symbol" pitchFamily="18" charset="2"/>
              </a:rPr>
              <a:t>t </a:t>
            </a:r>
            <a:r>
              <a:rPr lang="en-US" sz="2000" dirty="0" smtClean="0">
                <a:sym typeface="Symbol" pitchFamily="18" charset="2"/>
              </a:rPr>
              <a:t>  </a:t>
            </a:r>
            <a:r>
              <a:rPr lang="en-US" sz="2000" i="1" baseline="-25000" dirty="0" smtClean="0">
                <a:sym typeface="Symbol" pitchFamily="18" charset="2"/>
              </a:rPr>
              <a:t>R-S 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i="1" dirty="0" smtClean="0">
                <a:sym typeface="Symbol" pitchFamily="18" charset="2"/>
              </a:rPr>
              <a:t>r</a:t>
            </a:r>
            <a:r>
              <a:rPr lang="en-US" sz="2000" dirty="0" smtClean="0">
                <a:sym typeface="Symbol" pitchFamily="18" charset="2"/>
              </a:rPr>
              <a:t>)  </a:t>
            </a:r>
            <a:r>
              <a:rPr lang="en-US" sz="2000" b="1" dirty="0" smtClean="0">
                <a:solidFill>
                  <a:srgbClr val="CC3300"/>
                </a:solidFill>
                <a:sym typeface="Symbol" pitchFamily="18" charset="2"/>
              </a:rPr>
              <a:t> </a:t>
            </a:r>
            <a:r>
              <a:rPr lang="en-US" sz="2000" b="1" i="1" dirty="0" smtClean="0">
                <a:solidFill>
                  <a:srgbClr val="CC3300"/>
                </a:solidFill>
                <a:sym typeface="Symbol" pitchFamily="18" charset="2"/>
              </a:rPr>
              <a:t>u </a:t>
            </a:r>
            <a:r>
              <a:rPr lang="en-US" sz="2000" b="1" dirty="0" smtClean="0">
                <a:solidFill>
                  <a:srgbClr val="CC3300"/>
                </a:solidFill>
                <a:sym typeface="Symbol" pitchFamily="18" charset="2"/>
              </a:rPr>
              <a:t> </a:t>
            </a:r>
            <a:r>
              <a:rPr lang="en-US" sz="2000" b="1" i="1" dirty="0" smtClean="0">
                <a:solidFill>
                  <a:srgbClr val="CC3300"/>
                </a:solidFill>
                <a:sym typeface="Symbol" pitchFamily="18" charset="2"/>
              </a:rPr>
              <a:t>s </a:t>
            </a:r>
            <a:r>
              <a:rPr lang="en-US" sz="2000" b="1" dirty="0" smtClean="0">
                <a:solidFill>
                  <a:srgbClr val="CC3300"/>
                </a:solidFill>
                <a:sym typeface="Symbol" pitchFamily="18" charset="2"/>
              </a:rPr>
              <a:t>( </a:t>
            </a:r>
            <a:r>
              <a:rPr lang="en-US" sz="2000" b="1" i="1" dirty="0" err="1" smtClean="0">
                <a:solidFill>
                  <a:srgbClr val="CC3300"/>
                </a:solidFill>
                <a:sym typeface="Symbol" pitchFamily="18" charset="2"/>
              </a:rPr>
              <a:t>tu</a:t>
            </a:r>
            <a:r>
              <a:rPr lang="en-US" sz="2000" b="1" dirty="0" smtClean="0">
                <a:solidFill>
                  <a:srgbClr val="CC3300"/>
                </a:solidFill>
                <a:sym typeface="Symbol" pitchFamily="18" charset="2"/>
              </a:rPr>
              <a:t> </a:t>
            </a:r>
            <a:r>
              <a:rPr lang="en-US" sz="2000" b="1" i="1" dirty="0" smtClean="0">
                <a:solidFill>
                  <a:srgbClr val="CC3300"/>
                </a:solidFill>
                <a:sym typeface="Symbol" pitchFamily="18" charset="2"/>
              </a:rPr>
              <a:t> r </a:t>
            </a:r>
            <a:r>
              <a:rPr lang="en-US" sz="2000" b="1" dirty="0" smtClean="0">
                <a:solidFill>
                  <a:srgbClr val="CC3300"/>
                </a:solidFill>
                <a:sym typeface="Symbol" pitchFamily="18" charset="2"/>
              </a:rPr>
              <a:t>)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} 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sz="2000" i="1" dirty="0" smtClean="0">
                <a:sym typeface="Symbol" pitchFamily="18" charset="2"/>
              </a:rPr>
              <a:t>*</a:t>
            </a:r>
            <a:r>
              <a:rPr lang="en-US" sz="2000" i="1" dirty="0" smtClean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en-US" sz="2000" b="1" i="1" dirty="0" smtClean="0">
                <a:solidFill>
                  <a:srgbClr val="CC3300"/>
                </a:solidFill>
                <a:sym typeface="Symbol" pitchFamily="18" charset="2"/>
              </a:rPr>
              <a:t>u</a:t>
            </a:r>
            <a:r>
              <a:rPr lang="en-US" sz="2000" i="1" dirty="0" smtClean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representing any tuple in s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sz="2000" dirty="0" smtClean="0">
                <a:sym typeface="Symbol" pitchFamily="18" charset="2"/>
              </a:rPr>
              <a:t>Where </a:t>
            </a:r>
            <a:r>
              <a:rPr lang="en-US" sz="2000" i="1" dirty="0" err="1" smtClean="0">
                <a:solidFill>
                  <a:srgbClr val="CC3300"/>
                </a:solidFill>
                <a:sym typeface="Symbol" pitchFamily="18" charset="2"/>
              </a:rPr>
              <a:t>tu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means the concatenation of a tuple </a:t>
            </a:r>
            <a:r>
              <a:rPr lang="en-US" sz="2000" i="1" dirty="0" smtClean="0">
                <a:sym typeface="Symbol" pitchFamily="18" charset="2"/>
              </a:rPr>
              <a:t>t</a:t>
            </a:r>
            <a:r>
              <a:rPr lang="en-US" sz="2000" dirty="0" smtClean="0">
                <a:sym typeface="Symbol" pitchFamily="18" charset="2"/>
              </a:rPr>
              <a:t> and </a:t>
            </a:r>
            <a:r>
              <a:rPr lang="en-US" sz="2000" i="1" dirty="0" smtClean="0">
                <a:sym typeface="Symbol" pitchFamily="18" charset="2"/>
              </a:rPr>
              <a:t>u</a:t>
            </a:r>
            <a:r>
              <a:rPr lang="en-US" sz="2000" dirty="0" smtClean="0">
                <a:sym typeface="Symbol" pitchFamily="18" charset="2"/>
              </a:rPr>
              <a:t> to produce a single tuple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sz="2000" i="1" dirty="0" smtClean="0">
                <a:solidFill>
                  <a:srgbClr val="CC3300"/>
                </a:solidFill>
                <a:sym typeface="Symbol" pitchFamily="18" charset="2"/>
              </a:rPr>
              <a:t>* </a:t>
            </a:r>
            <a:r>
              <a:rPr lang="en-US" sz="1300" i="1" dirty="0" smtClean="0">
                <a:solidFill>
                  <a:srgbClr val="CC3300"/>
                </a:solidFill>
                <a:sym typeface="Symbol" pitchFamily="18" charset="2"/>
              </a:rPr>
              <a:t>for every tuple in R-S (called t), there are a set of tuples in R, such that for all tuples (such as u) in s, the </a:t>
            </a:r>
            <a:r>
              <a:rPr lang="en-US" sz="1300" i="1" dirty="0" err="1" smtClean="0">
                <a:solidFill>
                  <a:srgbClr val="CC3300"/>
                </a:solidFill>
                <a:sym typeface="Symbol" pitchFamily="18" charset="2"/>
              </a:rPr>
              <a:t>tu</a:t>
            </a:r>
            <a:r>
              <a:rPr lang="en-US" sz="1300" i="1" dirty="0" smtClean="0">
                <a:solidFill>
                  <a:srgbClr val="CC3300"/>
                </a:solidFill>
                <a:sym typeface="Symbol" pitchFamily="18" charset="2"/>
              </a:rPr>
              <a:t> is a tuple in R.</a:t>
            </a:r>
            <a:endParaRPr lang="en-US" sz="1300" dirty="0" smtClean="0">
              <a:solidFill>
                <a:srgbClr val="CC330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850696" y="1094507"/>
            <a:ext cx="969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r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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64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Division Operation – Example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38200" y="10795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/>
              <a:t>Relations </a:t>
            </a:r>
            <a:r>
              <a:rPr kumimoji="1" lang="en-US" i="1"/>
              <a:t>r, s</a:t>
            </a:r>
            <a:r>
              <a:rPr kumimoji="1" lang="en-US"/>
              <a:t>: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38200" y="48768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i="1"/>
              <a:t>r</a:t>
            </a:r>
            <a:r>
              <a:rPr kumimoji="1" lang="en-US"/>
              <a:t> </a:t>
            </a:r>
            <a:r>
              <a:rPr kumimoji="1" lang="en-US">
                <a:sym typeface="Symbol" pitchFamily="18" charset="2"/>
              </a:rPr>
              <a:t> </a:t>
            </a:r>
            <a:r>
              <a:rPr kumimoji="1" lang="en-US" i="1">
                <a:sym typeface="Symbol" pitchFamily="18" charset="2"/>
              </a:rPr>
              <a:t>s</a:t>
            </a:r>
            <a:r>
              <a:rPr kumimoji="1" lang="en-US"/>
              <a:t>: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590800" y="4876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295900" y="1371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590800" y="5395913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295900" y="1905000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3467100" y="1219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3924300" y="1219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3467100" y="1828800"/>
            <a:ext cx="457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</a:t>
            </a:r>
          </a:p>
          <a:p>
            <a:pPr algn="ctr"/>
            <a:r>
              <a:rPr lang="en-US" i="1">
                <a:sym typeface="Symbol" pitchFamily="18" charset="2"/>
              </a:rPr>
              <a:t></a:t>
            </a:r>
          </a:p>
          <a:p>
            <a:pPr algn="ctr"/>
            <a:r>
              <a:rPr lang="en-US" i="1">
                <a:sym typeface="Symbol" pitchFamily="18" charset="2"/>
              </a:rPr>
              <a:t></a:t>
            </a:r>
          </a:p>
          <a:p>
            <a:pPr algn="ctr"/>
            <a:r>
              <a:rPr lang="en-US" i="1">
                <a:sym typeface="Symbol" pitchFamily="18" charset="2"/>
              </a:rPr>
              <a:t></a:t>
            </a:r>
          </a:p>
          <a:p>
            <a:pPr algn="ctr"/>
            <a:r>
              <a:rPr lang="en-US" i="1">
                <a:sym typeface="Symbol" pitchFamily="18" charset="2"/>
              </a:rPr>
              <a:t>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3924300" y="1828800"/>
            <a:ext cx="457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2</a:t>
            </a:r>
          </a:p>
          <a:p>
            <a:pPr algn="ctr"/>
            <a:r>
              <a:rPr lang="en-US" i="1">
                <a:sym typeface="Symbol" pitchFamily="18" charset="2"/>
              </a:rPr>
              <a:t>3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3</a:t>
            </a:r>
          </a:p>
          <a:p>
            <a:pPr algn="ctr"/>
            <a:r>
              <a:rPr lang="en-US" i="1">
                <a:sym typeface="Symbol" pitchFamily="18" charset="2"/>
              </a:rPr>
              <a:t>4</a:t>
            </a:r>
          </a:p>
          <a:p>
            <a:pPr algn="ctr"/>
            <a:r>
              <a:rPr lang="en-US" i="1">
                <a:sym typeface="Symbol" pitchFamily="18" charset="2"/>
              </a:rPr>
              <a:t>6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34829" name="Text Box 26"/>
          <p:cNvSpPr txBox="1">
            <a:spLocks noChangeArrowheads="1"/>
          </p:cNvSpPr>
          <p:nvPr/>
        </p:nvSpPr>
        <p:spPr bwMode="auto">
          <a:xfrm>
            <a:off x="3771900" y="49530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/>
              <a:t>r</a:t>
            </a:r>
          </a:p>
        </p:txBody>
      </p:sp>
      <p:sp>
        <p:nvSpPr>
          <p:cNvPr id="34830" name="Text Box 27"/>
          <p:cNvSpPr txBox="1">
            <a:spLocks noChangeArrowheads="1"/>
          </p:cNvSpPr>
          <p:nvPr/>
        </p:nvSpPr>
        <p:spPr bwMode="auto">
          <a:xfrm>
            <a:off x="5372100" y="2743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/>
              <a:t>s</a:t>
            </a:r>
          </a:p>
        </p:txBody>
      </p:sp>
      <p:sp>
        <p:nvSpPr>
          <p:cNvPr id="34831" name="Text Box 28"/>
          <p:cNvSpPr txBox="1">
            <a:spLocks noChangeArrowheads="1"/>
          </p:cNvSpPr>
          <p:nvPr/>
        </p:nvSpPr>
        <p:spPr bwMode="auto">
          <a:xfrm>
            <a:off x="4876800" y="4191000"/>
            <a:ext cx="3798888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i="1" dirty="0">
                <a:solidFill>
                  <a:srgbClr val="CC3300"/>
                </a:solidFill>
              </a:rPr>
              <a:t>e.g. </a:t>
            </a:r>
          </a:p>
          <a:p>
            <a:pPr>
              <a:spcBef>
                <a:spcPct val="50000"/>
              </a:spcBef>
            </a:pPr>
            <a:r>
              <a:rPr lang="en-US" sz="1400" b="1" i="1" dirty="0">
                <a:solidFill>
                  <a:srgbClr val="CC3300"/>
                </a:solidFill>
              </a:rPr>
              <a:t>A is customer name</a:t>
            </a:r>
          </a:p>
          <a:p>
            <a:pPr>
              <a:spcBef>
                <a:spcPct val="50000"/>
              </a:spcBef>
            </a:pPr>
            <a:r>
              <a:rPr lang="en-US" sz="1400" b="1" i="1" dirty="0">
                <a:solidFill>
                  <a:srgbClr val="CC3300"/>
                </a:solidFill>
              </a:rPr>
              <a:t>B is branch-name</a:t>
            </a:r>
          </a:p>
          <a:p>
            <a:pPr>
              <a:spcBef>
                <a:spcPct val="50000"/>
              </a:spcBef>
            </a:pPr>
            <a:r>
              <a:rPr lang="en-US" sz="1400" b="1" i="1" dirty="0">
                <a:solidFill>
                  <a:srgbClr val="CC3300"/>
                </a:solidFill>
              </a:rPr>
              <a:t>1and 2 here show two specific branch-names</a:t>
            </a:r>
          </a:p>
          <a:p>
            <a:pPr>
              <a:spcBef>
                <a:spcPct val="50000"/>
              </a:spcBef>
            </a:pPr>
            <a:r>
              <a:rPr lang="en-US" sz="1400" i="1" dirty="0" smtClean="0">
                <a:solidFill>
                  <a:srgbClr val="CC3300"/>
                </a:solidFill>
              </a:rPr>
              <a:t>(Find </a:t>
            </a:r>
            <a:r>
              <a:rPr lang="en-US" sz="1400" i="1" dirty="0">
                <a:solidFill>
                  <a:srgbClr val="CC3300"/>
                </a:solidFill>
              </a:rPr>
              <a:t>customers who have an account in all branches of the bank)</a:t>
            </a:r>
          </a:p>
          <a:p>
            <a:pPr>
              <a:spcBef>
                <a:spcPct val="50000"/>
              </a:spcBef>
            </a:pPr>
            <a:endParaRPr lang="en-US" sz="1400" i="1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9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Another Division Example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7051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1623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7051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1623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  <a:endParaRPr lang="en-US" i="1">
              <a:sym typeface="Symbol" pitchFamily="18" charset="2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6195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40767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36195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40767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b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b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b</a:t>
            </a:r>
          </a:p>
          <a:p>
            <a:pPr algn="ctr"/>
            <a:r>
              <a:rPr lang="en-US">
                <a:sym typeface="Symbol" pitchFamily="18" charset="2"/>
              </a:rPr>
              <a:t>b</a:t>
            </a:r>
            <a:endParaRPr lang="en-US" i="1">
              <a:sym typeface="Symbol" pitchFamily="18" charset="2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45339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45339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3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838200" y="1079500"/>
            <a:ext cx="2133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/>
              <a:t>Relations </a:t>
            </a:r>
            <a:r>
              <a:rPr kumimoji="1" lang="en-US" i="1"/>
              <a:t>r, s</a:t>
            </a:r>
            <a:r>
              <a:rPr kumimoji="1" lang="en-US"/>
              <a:t>: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838200" y="4660900"/>
            <a:ext cx="1295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i="1"/>
              <a:t>r</a:t>
            </a:r>
            <a:r>
              <a:rPr kumimoji="1" lang="en-US"/>
              <a:t> </a:t>
            </a:r>
            <a:r>
              <a:rPr kumimoji="1" lang="en-US">
                <a:sym typeface="Symbol" pitchFamily="18" charset="2"/>
              </a:rPr>
              <a:t> </a:t>
            </a:r>
            <a:r>
              <a:rPr kumimoji="1" lang="en-US" i="1">
                <a:sym typeface="Symbol" pitchFamily="18" charset="2"/>
              </a:rPr>
              <a:t>s</a:t>
            </a:r>
            <a:r>
              <a:rPr kumimoji="1" lang="en-US"/>
              <a:t>: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60960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6096000" y="1981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b</a:t>
            </a:r>
            <a:endParaRPr lang="en-US" i="1">
              <a:sym typeface="Symbol" pitchFamily="18" charset="2"/>
            </a:endParaRP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65532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6553200" y="1981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5052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39624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052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9624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  <a:endParaRPr lang="en-US" i="1">
              <a:sym typeface="Symbol" pitchFamily="18" charset="2"/>
            </a:endParaRP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44196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4196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619500" y="42037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/>
              <a:t>r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6400800" y="2528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/>
              <a:t>s</a:t>
            </a:r>
          </a:p>
        </p:txBody>
      </p:sp>
      <p:sp>
        <p:nvSpPr>
          <p:cNvPr id="35867" name="TextBox 26"/>
          <p:cNvSpPr txBox="1">
            <a:spLocks noChangeArrowheads="1"/>
          </p:cNvSpPr>
          <p:nvPr/>
        </p:nvSpPr>
        <p:spPr bwMode="auto">
          <a:xfrm>
            <a:off x="5462588" y="4522788"/>
            <a:ext cx="274478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i="1" dirty="0">
                <a:solidFill>
                  <a:srgbClr val="CC3300"/>
                </a:solidFill>
              </a:rPr>
              <a:t>e.g.</a:t>
            </a:r>
          </a:p>
          <a:p>
            <a:r>
              <a:rPr lang="en-US" sz="1400" b="1" i="1" dirty="0">
                <a:solidFill>
                  <a:srgbClr val="CC3300"/>
                </a:solidFill>
              </a:rPr>
              <a:t>Students who have taken both "a” and “b” courses, with instructor “1”</a:t>
            </a:r>
          </a:p>
          <a:p>
            <a:endParaRPr lang="en-US" sz="1400" b="1" i="1" dirty="0">
              <a:solidFill>
                <a:srgbClr val="CC3300"/>
              </a:solidFill>
            </a:endParaRPr>
          </a:p>
          <a:p>
            <a:r>
              <a:rPr lang="en-US" sz="1400" i="1" dirty="0" smtClean="0">
                <a:solidFill>
                  <a:srgbClr val="CC3300"/>
                </a:solidFill>
              </a:rPr>
              <a:t>(Find </a:t>
            </a:r>
            <a:r>
              <a:rPr lang="en-US" sz="1400" i="1" dirty="0">
                <a:solidFill>
                  <a:srgbClr val="CC3300"/>
                </a:solidFill>
              </a:rPr>
              <a:t>students who have taken all courses given by instructor 1)</a:t>
            </a:r>
          </a:p>
        </p:txBody>
      </p:sp>
    </p:spTree>
    <p:extLst>
      <p:ext uri="{BB962C8B-B14F-4D97-AF65-F5344CB8AC3E}">
        <p14:creationId xmlns:p14="http://schemas.microsoft.com/office/powerpoint/2010/main" val="381693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Assignment Operation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239000" cy="5138737"/>
          </a:xfrm>
        </p:spPr>
        <p:txBody>
          <a:bodyPr>
            <a:normAutofit/>
          </a:bodyPr>
          <a:lstStyle/>
          <a:p>
            <a:r>
              <a:rPr lang="en-US" sz="2200" dirty="0">
                <a:sym typeface="Symbol" pitchFamily="18" charset="2"/>
              </a:rPr>
              <a:t>Example of writing division with set difference, projection, and assignments:   </a:t>
            </a:r>
            <a:r>
              <a:rPr lang="en-US" sz="2200" dirty="0">
                <a:solidFill>
                  <a:srgbClr val="CC3300"/>
                </a:solidFill>
                <a:sym typeface="Symbol" pitchFamily="18" charset="2"/>
              </a:rPr>
              <a:t>r  s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sz="2200" dirty="0"/>
              <a:t>			temp1 </a:t>
            </a:r>
            <a:r>
              <a:rPr lang="en-US" sz="2200" dirty="0">
                <a:sym typeface="Symbol" pitchFamily="18" charset="2"/>
              </a:rPr>
              <a:t> R-S (r )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		temp2 </a:t>
            </a:r>
            <a:r>
              <a:rPr lang="en-US" sz="2200" dirty="0">
                <a:sym typeface="Symbol" pitchFamily="18" charset="2"/>
              </a:rPr>
              <a:t> R-S   ((temp1 x s ) – R-S,S (r ))</a:t>
            </a:r>
            <a:br>
              <a:rPr lang="en-US" sz="2200" dirty="0">
                <a:sym typeface="Symbol" pitchFamily="18" charset="2"/>
              </a:rPr>
            </a:br>
            <a:r>
              <a:rPr lang="en-US" sz="2200" dirty="0">
                <a:sym typeface="Symbol" pitchFamily="18" charset="2"/>
              </a:rPr>
              <a:t>		result = temp1 – temp2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endParaRPr lang="en-US" sz="1600" dirty="0" smtClean="0">
              <a:sym typeface="Symbol" pitchFamily="18" charset="2"/>
            </a:endParaRPr>
          </a:p>
          <a:p>
            <a:pPr marL="342900" lvl="1" indent="-342900"/>
            <a:r>
              <a:rPr lang="en-US" sz="2200" dirty="0">
                <a:solidFill>
                  <a:srgbClr val="CC3300"/>
                </a:solidFill>
                <a:sym typeface="Symbol" pitchFamily="18" charset="2"/>
              </a:rPr>
              <a:t>The result to the right of the  is assigned to relation variable on the left of the   .</a:t>
            </a:r>
          </a:p>
          <a:p>
            <a:pPr marL="342900" lvl="1" indent="-342900"/>
            <a:r>
              <a:rPr lang="en-US" sz="2200" dirty="0">
                <a:sym typeface="Symbol" pitchFamily="18" charset="2"/>
              </a:rPr>
              <a:t>May use variables in subsequent expressions</a:t>
            </a:r>
          </a:p>
          <a:p>
            <a:pPr marL="342900" lvl="1" indent="0">
              <a:lnSpc>
                <a:spcPct val="130000"/>
              </a:lnSpc>
              <a:buNone/>
            </a:pPr>
            <a:endParaRPr lang="en-US" dirty="0" smtClean="0">
              <a:sym typeface="Symbol" pitchFamily="18" charset="2"/>
            </a:endParaRPr>
          </a:p>
          <a:p>
            <a:pPr marL="628650" lvl="1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sz="1500" i="1" dirty="0">
                <a:solidFill>
                  <a:srgbClr val="000099"/>
                </a:solidFill>
                <a:sym typeface="Symbol" pitchFamily="18" charset="2"/>
              </a:rPr>
              <a:t>* Try executing the above query at home on the previous example, to convince yourself about its equivalence to the division operation</a:t>
            </a:r>
          </a:p>
        </p:txBody>
      </p:sp>
    </p:spTree>
    <p:extLst>
      <p:ext uri="{BB962C8B-B14F-4D97-AF65-F5344CB8AC3E}">
        <p14:creationId xmlns:p14="http://schemas.microsoft.com/office/powerpoint/2010/main" val="68364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337</Words>
  <Application>Microsoft Office PowerPoint</Application>
  <PresentationFormat>On-screen Show (4:3)</PresentationFormat>
  <Paragraphs>142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More Slides on  “Division Operation”  in  Relational Algebra  Query Language  (&amp; together with examples on Assignment operation)</vt:lpstr>
      <vt:lpstr>Assignment Operation</vt:lpstr>
      <vt:lpstr>Division Operation</vt:lpstr>
      <vt:lpstr>Division Operation – Example</vt:lpstr>
      <vt:lpstr>Another Division Example</vt:lpstr>
      <vt:lpstr>Assignment Operation</vt:lpstr>
    </vt:vector>
  </TitlesOfParts>
  <Company>Universiteit van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Slides on  “Division Operation”  in  Relational Algebra  Query Language  (&amp; together with examples on Assignment operation)</dc:title>
  <dc:creator>Afsarmanesh, Hamideh</dc:creator>
  <cp:lastModifiedBy>Afsarmanesh, Hamideh</cp:lastModifiedBy>
  <cp:revision>3</cp:revision>
  <dcterms:created xsi:type="dcterms:W3CDTF">2012-02-27T11:40:14Z</dcterms:created>
  <dcterms:modified xsi:type="dcterms:W3CDTF">2012-02-27T12:03:09Z</dcterms:modified>
</cp:coreProperties>
</file>