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4" r:id="rId1"/>
  </p:sldMasterIdLst>
  <p:notesMasterIdLst>
    <p:notesMasterId r:id="rId31"/>
  </p:notesMasterIdLst>
  <p:sldIdLst>
    <p:sldId id="256" r:id="rId2"/>
    <p:sldId id="257" r:id="rId3"/>
    <p:sldId id="260" r:id="rId4"/>
    <p:sldId id="261" r:id="rId5"/>
    <p:sldId id="330" r:id="rId6"/>
    <p:sldId id="307" r:id="rId7"/>
    <p:sldId id="314" r:id="rId8"/>
    <p:sldId id="305" r:id="rId9"/>
    <p:sldId id="315" r:id="rId10"/>
    <p:sldId id="310" r:id="rId11"/>
    <p:sldId id="311" r:id="rId12"/>
    <p:sldId id="313" r:id="rId13"/>
    <p:sldId id="312" r:id="rId14"/>
    <p:sldId id="271" r:id="rId15"/>
    <p:sldId id="316" r:id="rId16"/>
    <p:sldId id="272" r:id="rId17"/>
    <p:sldId id="274" r:id="rId18"/>
    <p:sldId id="275" r:id="rId19"/>
    <p:sldId id="276" r:id="rId20"/>
    <p:sldId id="277" r:id="rId21"/>
    <p:sldId id="279" r:id="rId22"/>
    <p:sldId id="317" r:id="rId23"/>
    <p:sldId id="280" r:id="rId24"/>
    <p:sldId id="320" r:id="rId25"/>
    <p:sldId id="283" r:id="rId26"/>
    <p:sldId id="284" r:id="rId27"/>
    <p:sldId id="321" r:id="rId28"/>
    <p:sldId id="264" r:id="rId29"/>
    <p:sldId id="26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07"/>
    <p:restoredTop sz="82547"/>
  </p:normalViewPr>
  <p:slideViewPr>
    <p:cSldViewPr snapToGrid="0" snapToObjects="1">
      <p:cViewPr varScale="1">
        <p:scale>
          <a:sx n="73" d="100"/>
          <a:sy n="73" d="100"/>
        </p:scale>
        <p:origin x="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E46B4-F362-174D-AC6A-F77A3548173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883DF-3600-D641-932A-28F770018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71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guardian.com/blog/social-engineering-attacks-common-techniques-how-prevent-attack-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guardian.com/blog/social-engineering-attacks-common-techniques-how-prevent-attack-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638531552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638531552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078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6e6a0283f3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6e6a0283f3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1204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6e6a0283f3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6e6a0283f3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1327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6385315528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6385315528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999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647f3dcd7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647f3dcd7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2233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6385315528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6385315528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728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647f3dcd7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647f3dcd7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7354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647f3dcd7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647f3dcd7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2279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35967-1E4C-4457-8768-A2D78AFC0D80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1105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638531552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638531552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70485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6385315528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6385315528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3278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638531552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638531552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1885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38531552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385315528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https://digitalguardian.com/blog/social-engineering-attacks-common-techniques-how-prevent-attack-</a:t>
            </a:r>
            <a:r>
              <a:rPr lang="en" dirty="0"/>
              <a:t> </a:t>
            </a:r>
            <a:r>
              <a:rPr lang="en" dirty="0" err="1"/>
              <a:t>ei</a:t>
            </a:r>
            <a:r>
              <a:rPr lang="en" dirty="0"/>
              <a:t> website e easy kore </a:t>
            </a:r>
            <a:r>
              <a:rPr lang="en" dirty="0" err="1"/>
              <a:t>lekha</a:t>
            </a:r>
            <a:r>
              <a:rPr lang="en" dirty="0"/>
              <a:t> </a:t>
            </a:r>
            <a:r>
              <a:rPr lang="en" dirty="0" err="1"/>
              <a:t>ase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6588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638531552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638531552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1476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385315528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385315528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https://digitalguardian.com/blog/social-engineering-attacks-common-techniques-how-prevent-attack-</a:t>
            </a:r>
            <a:r>
              <a:rPr lang="en"/>
              <a:t> ei website e easy kore lekha ase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15542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 and the Padlock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883DF-3600-D641-932A-28F7700182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74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6e56808a3b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6e56808a3b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663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6e56808a3b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6e56808a3b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022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e6a0283f3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6e6a0283f3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8106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C13D-ADD9-1A4A-AD0A-77DEB49B8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38E05-2348-DF47-AFD2-926C0B8EA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C68EC-43F9-724A-BC17-734262BDA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05926-8B8E-7640-BC33-5A0B2F9A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on Secure your Cyberspace, Secure your Digital Life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D7031-441A-CB4C-9F4D-62EA63F3C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DBD3-9C3D-F047-AEC6-4056909B3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6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D1A57-D064-574F-B535-CC27C09F5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7355D-C596-544E-ADBC-84FEC52B0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811A0-76FE-F64C-B464-5F19BCFD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32394-EEE3-CC46-B32F-A9F648D24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on Secure your Cyberspace, Secure your Digital Life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9E0DA-817D-DD45-8D17-6FF9862E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DBD3-9C3D-F047-AEC6-4056909B3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5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E79190-9791-2D49-8550-5ED4408AC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12D4C-07E1-4247-9D1A-0611FBDDB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9AA89-963A-AC4F-940C-01E14EA96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8128A-7D7B-3F44-AF31-FFBA2875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on Secure your Cyberspace, Secure your Digital Life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3B8D5-CE03-FA4D-AEEF-715C3D3B7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DBD3-9C3D-F047-AEC6-4056909B3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40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645433"/>
            <a:ext cx="11360800" cy="4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640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DE1F-AF42-7949-B506-6711B77A7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4A328-247D-384A-B862-2C583A2DE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645BD-28F0-8E40-8680-ED41F9DF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AF3D6-BD35-F04F-93DA-B98E86914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on Secure your Cyberspace, Secure your Digital Life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3546A-0792-024C-9943-E1417E6C2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DBD3-9C3D-F047-AEC6-4056909B3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7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0A7C-B2A5-884C-A34A-EFD9AEBC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A3881-1D07-D240-BA95-C4EE51A00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F454A-F971-CD45-8FAC-1F0A2E920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D4EE6-E379-414C-AB55-2D03C4CF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on Secure your Cyberspace, Secure your Digital Life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C6CE1-E2A0-E543-9B2C-63CAB328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DBD3-9C3D-F047-AEC6-4056909B3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1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F0214-14B3-5B4A-889D-EE695916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C67F3-0B19-EC46-AE86-3B9912E45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38D88-6C1B-6549-8F2F-E451CA4EC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675AA-3137-8642-B0D6-B6E94F904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886A4-3430-1943-8FEB-A3CF4306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on Secure your Cyberspace, Secure your Digital Life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29F08-43E9-314C-8183-E2D54B28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DBD3-9C3D-F047-AEC6-4056909B3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806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BBA86-6EDB-F342-A257-8DD24AB2F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2BF8C-27D6-7F4F-8687-6975BE805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4DE6C-3200-214D-B64C-63DEE8DD1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C68FEA-DE90-7A4A-A3E1-65760B26B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FABC98-65F6-9842-8A98-E309AA335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6E42CB-1C06-4B41-8517-14DBD201E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AC1D1-EC89-5A40-BE95-847B4666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on Secure your Cyberspace, Secure your Digital Life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1DD95B-C227-B044-AA49-EB6E6267D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DBD3-9C3D-F047-AEC6-4056909B3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030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452C-1506-BB4E-BC32-940737B22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0106DA-87A2-2A4B-A59B-1C55A6499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D62F7-E923-3A4A-A718-16F865C8B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on Secure your Cyberspace, Secure your Digital Life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8632D-0B58-DF47-9A45-9722DCE36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DBD3-9C3D-F047-AEC6-4056909B3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8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65D6A-9BB0-1241-982B-5E9A8DC7D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DC65E8-6166-3C4C-9247-EBB2DA00F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on Secure your Cyberspace, Secure your Digital Life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F22B2-3A5B-3D41-BCD8-DDE50F88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DBD3-9C3D-F047-AEC6-4056909B3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7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A6A3-6E5A-3149-970B-F54D5BC5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06F04-E3EB-CA4A-B811-A1542DCF7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99EC8-11DE-514B-BA65-A6C97DA9D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7ACE2-6F3F-C94F-8132-77B085C23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72133-F079-444A-BEF4-E83E5159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on Secure your Cyberspace, Secure your Digital Life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541C4-0404-164E-AAEE-C650FE0E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DBD3-9C3D-F047-AEC6-4056909B3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530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E388-995E-8142-AB29-5DD279F19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91D8CB-F469-0A4D-AF66-47C682942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DF57A-86CB-3346-89FC-F80E18F8C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6890E-D2BC-4F47-99D8-6AD1FB5F9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151B6-727D-BC4D-9A4B-F715FA568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on Secure your Cyberspace, Secure your Digital Life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CB8B4-BB12-714C-AD5C-98FE4828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DBD3-9C3D-F047-AEC6-4056909B3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9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2B4C2B-5C1C-424F-993B-E69A6876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93E72-DA46-BD4C-8A89-2258F0F8C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F3B55-36A8-424F-BAB4-EA89C62841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November 5,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56CE5-4760-FF45-9230-323FC038A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Seminar on Secure your Cyberspace, Secure your Digital Life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401A9-0C7D-D742-9B99-51AB7114C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9DBD3-9C3D-F047-AEC6-4056909B3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4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hafiul@du.ac.bd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prot.net/statistics/cyber-security-statistics/" TargetMode="External"/><Relationship Id="rId2" Type="http://schemas.openxmlformats.org/officeDocument/2006/relationships/hyperlink" Target="https://datareportal.com/reports/digital-2022-bangladesh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mailto:shafiul@du.ac.bd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AADD6-B87F-8447-9418-B8DC3C7D6DF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80999" y="511175"/>
            <a:ext cx="11150601" cy="2603500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>
                <a:solidFill>
                  <a:srgbClr val="7030A0"/>
                </a:solidFill>
              </a:rPr>
              <a:t>PEOPLE: THE NEGLECTED FACTOR IN CYBER SECURITY </a:t>
            </a:r>
            <a:endParaRPr lang="en-US" sz="6400" b="1" dirty="0">
              <a:solidFill>
                <a:srgbClr val="7030A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6B919-955B-DB41-A7D8-E679C903113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58799" y="3419822"/>
            <a:ext cx="10972801" cy="3079750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b="1" dirty="0"/>
              <a:t>Mohammed </a:t>
            </a:r>
            <a:r>
              <a:rPr lang="en-US" sz="3200" b="1" dirty="0" err="1"/>
              <a:t>Shafiul</a:t>
            </a:r>
            <a:r>
              <a:rPr lang="en-US" sz="3200" b="1" dirty="0"/>
              <a:t> </a:t>
            </a:r>
            <a:r>
              <a:rPr lang="en-US" sz="3200" b="1" dirty="0" err="1"/>
              <a:t>Alam</a:t>
            </a:r>
            <a:r>
              <a:rPr lang="en-US" sz="3200" b="1" dirty="0"/>
              <a:t> Khan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200" dirty="0"/>
              <a:t>PhD (Information Security, RHUL, UK)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200" dirty="0"/>
              <a:t>Professor, Institute of Information Technology (IIT)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200" dirty="0"/>
              <a:t>University of Dhaka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200" dirty="0"/>
              <a:t>Email: </a:t>
            </a:r>
            <a:r>
              <a:rPr lang="en-US" sz="3200" dirty="0">
                <a:hlinkClick r:id="rId2"/>
              </a:rPr>
              <a:t>shafiul@du.ac.bd</a:t>
            </a:r>
            <a:r>
              <a:rPr lang="en-US" sz="3200" dirty="0"/>
              <a:t> 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8DA8A21-1DAE-DE43-9CC5-F03AFE74197D}"/>
              </a:ext>
            </a:extLst>
          </p:cNvPr>
          <p:cNvSpPr txBox="1">
            <a:spLocks/>
          </p:cNvSpPr>
          <p:nvPr/>
        </p:nvSpPr>
        <p:spPr>
          <a:xfrm>
            <a:off x="380999" y="3419822"/>
            <a:ext cx="5384801" cy="3079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BCCF69-5880-284A-8F97-9E7E54C556BF}"/>
              </a:ext>
            </a:extLst>
          </p:cNvPr>
          <p:cNvCxnSpPr/>
          <p:nvPr/>
        </p:nvCxnSpPr>
        <p:spPr>
          <a:xfrm>
            <a:off x="558799" y="3114675"/>
            <a:ext cx="1124267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819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08CC85-7578-5A46-BDDD-2CD386C33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708"/>
            <a:ext cx="10515600" cy="948594"/>
          </a:xfrm>
        </p:spPr>
        <p:txBody>
          <a:bodyPr/>
          <a:lstStyle/>
          <a:p>
            <a:r>
              <a:rPr lang="en" b="1" dirty="0">
                <a:solidFill>
                  <a:schemeClr val="accent3"/>
                </a:solidFill>
              </a:rPr>
              <a:t>Pretexting Attack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66295-B43E-F94D-921D-2D4953F15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90688"/>
            <a:ext cx="5656385" cy="4486275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r>
              <a:rPr lang="en-US" dirty="0"/>
              <a:t>Attackers use information to pretend to be a trusted entity to a specific user.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scenarios where the user is convinced to trust them</a:t>
            </a:r>
          </a:p>
          <a:p>
            <a:endParaRPr lang="en-US" dirty="0"/>
          </a:p>
          <a:p>
            <a:r>
              <a:rPr lang="en-US" dirty="0"/>
              <a:t>Finally, give up sensitive information and perform activities that render the user vulnerable.</a:t>
            </a:r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B6E3D2-1153-CB42-9ADB-DD81D49EA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8708" y="1690688"/>
            <a:ext cx="4695091" cy="4486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u="sng" dirty="0"/>
              <a:t>Example</a:t>
            </a:r>
          </a:p>
          <a:p>
            <a:pPr marL="0" indent="0" algn="just">
              <a:buNone/>
            </a:pPr>
            <a:r>
              <a:rPr lang="en-US" dirty="0"/>
              <a:t>Assume someone calls an employee and pretends to be someone in power, such as the CEO or on the information technology team.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The attacker convinces the victim that the scenario is true and collects information that is sought.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F5E77-C7A3-C541-8724-E99FD321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5931DD87-2819-E54C-BD21-335211091878}"/>
              </a:ext>
            </a:extLst>
          </p:cNvPr>
          <p:cNvSpPr txBox="1">
            <a:spLocks/>
          </p:cNvSpPr>
          <p:nvPr/>
        </p:nvSpPr>
        <p:spPr>
          <a:xfrm>
            <a:off x="9972529" y="6356350"/>
            <a:ext cx="13733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E9DBD3-9C3D-F047-AEC6-4056909B3AE4}" type="slidenum">
              <a:rPr lang="en-US" sz="1600" b="1" smtClean="0">
                <a:solidFill>
                  <a:schemeClr val="bg2">
                    <a:lumMod val="50000"/>
                  </a:schemeClr>
                </a:solidFill>
              </a:rPr>
              <a:pPr/>
              <a:t>10</a:t>
            </a:fld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50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08CC85-7578-5A46-BDDD-2CD386C33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8537"/>
          </a:xfrm>
        </p:spPr>
        <p:txBody>
          <a:bodyPr/>
          <a:lstStyle/>
          <a:p>
            <a:r>
              <a:rPr lang="en" b="1" dirty="0">
                <a:solidFill>
                  <a:schemeClr val="accent3"/>
                </a:solidFill>
              </a:rPr>
              <a:t>Phishing Attack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66295-B43E-F94D-921D-2D4953F15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3662"/>
            <a:ext cx="5007964" cy="4723301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" dirty="0"/>
              <a:t>Attacker uses electronic communications such as email, texting, or phone calls to </a:t>
            </a:r>
            <a:r>
              <a:rPr lang="en" b="1" dirty="0">
                <a:solidFill>
                  <a:srgbClr val="FF0000"/>
                </a:solidFill>
              </a:rPr>
              <a:t>convince</a:t>
            </a:r>
            <a:r>
              <a:rPr lang="en" dirty="0"/>
              <a:t> the target to click a malicious link. </a:t>
            </a:r>
          </a:p>
          <a:p>
            <a:pPr marL="0" indent="0">
              <a:buNone/>
            </a:pPr>
            <a:endParaRPr lang="en" dirty="0"/>
          </a:p>
          <a:p>
            <a:r>
              <a:rPr lang="en" dirty="0"/>
              <a:t>Goal is to collect the target’s </a:t>
            </a:r>
            <a:r>
              <a:rPr lang="en" b="1" dirty="0">
                <a:solidFill>
                  <a:srgbClr val="FF0000"/>
                </a:solidFill>
              </a:rPr>
              <a:t>personal information</a:t>
            </a:r>
            <a:r>
              <a:rPr lang="en" dirty="0"/>
              <a:t> or </a:t>
            </a:r>
            <a:r>
              <a:rPr lang="en" b="1" dirty="0">
                <a:solidFill>
                  <a:srgbClr val="FF0000"/>
                </a:solidFill>
              </a:rPr>
              <a:t>install malware</a:t>
            </a:r>
            <a:r>
              <a:rPr lang="en" dirty="0"/>
              <a:t> on their system.</a:t>
            </a:r>
          </a:p>
          <a:p>
            <a:pPr marL="0" indent="0">
              <a:buNone/>
            </a:pPr>
            <a:endParaRPr lang="en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045480-B075-B54B-A8E6-E27E3284FE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96066" y="1453662"/>
            <a:ext cx="5451518" cy="472330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F5E77-C7A3-C541-8724-E99FD321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76974385-EC51-684D-98E2-69422CC8CF26}"/>
              </a:ext>
            </a:extLst>
          </p:cNvPr>
          <p:cNvSpPr txBox="1">
            <a:spLocks/>
          </p:cNvSpPr>
          <p:nvPr/>
        </p:nvSpPr>
        <p:spPr>
          <a:xfrm>
            <a:off x="9972529" y="6356350"/>
            <a:ext cx="13733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E9DBD3-9C3D-F047-AEC6-4056909B3AE4}" type="slidenum">
              <a:rPr lang="en-US" sz="1600" b="1" smtClean="0">
                <a:solidFill>
                  <a:schemeClr val="bg2">
                    <a:lumMod val="50000"/>
                  </a:schemeClr>
                </a:solidFill>
              </a:rPr>
              <a:pPr/>
              <a:t>11</a:t>
            </a:fld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99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08CC85-7578-5A46-BDDD-2CD386C3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>
                <a:solidFill>
                  <a:schemeClr val="accent3"/>
                </a:solidFill>
              </a:rPr>
              <a:t>Phishing Attack – An Entry Point for Attacker 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66295-B43E-F94D-921D-2D4953F15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b="1" dirty="0"/>
              <a:t>Phishing accounts for 37% of all cyber-attacks directed toward businesses.</a:t>
            </a:r>
            <a:endParaRPr lang="en-US" dirty="0"/>
          </a:p>
          <a:p>
            <a:r>
              <a:rPr lang="en-US" dirty="0"/>
              <a:t>More than </a:t>
            </a:r>
            <a:r>
              <a:rPr lang="en-US" dirty="0">
                <a:solidFill>
                  <a:srgbClr val="FF0000"/>
                </a:solidFill>
              </a:rPr>
              <a:t>90% of successful attacks </a:t>
            </a:r>
            <a:r>
              <a:rPr lang="en-US" dirty="0"/>
              <a:t>against businesses originate from phishing.</a:t>
            </a:r>
          </a:p>
          <a:p>
            <a:r>
              <a:rPr lang="en-US" dirty="0"/>
              <a:t>37.9% of </a:t>
            </a:r>
            <a:r>
              <a:rPr lang="en-US" u="sng" dirty="0">
                <a:solidFill>
                  <a:srgbClr val="FF0000"/>
                </a:solidFill>
              </a:rPr>
              <a:t>Untrained Users </a:t>
            </a:r>
            <a:r>
              <a:rPr lang="en-US" dirty="0"/>
              <a:t>fail Phishing tests</a:t>
            </a:r>
          </a:p>
          <a:p>
            <a:r>
              <a:rPr lang="en-US" dirty="0"/>
              <a:t>74% of all Phishing websites use </a:t>
            </a:r>
            <a:r>
              <a:rPr lang="en-US" b="1" dirty="0">
                <a:solidFill>
                  <a:srgbClr val="FF0000"/>
                </a:solidFill>
              </a:rPr>
              <a:t>HTTPS (Secured HTTP) </a:t>
            </a:r>
            <a:r>
              <a:rPr lang="en-US" b="1" dirty="0"/>
              <a:t>– Padlock cannot safe you!</a:t>
            </a:r>
          </a:p>
          <a:p>
            <a:r>
              <a:rPr lang="en-US" dirty="0"/>
              <a:t>94% of Malware is delivered via email (using Phishing attack)</a:t>
            </a:r>
          </a:p>
          <a:p>
            <a:r>
              <a:rPr lang="en-US" dirty="0"/>
              <a:t>A new Phishing site launches every 20 seconds</a:t>
            </a:r>
          </a:p>
          <a:p>
            <a:endParaRPr lang="en-US" dirty="0"/>
          </a:p>
          <a:p>
            <a:endParaRPr lang="e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F5E77-C7A3-C541-8724-E99FD321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FD00C78A-883F-7E45-AC82-7F49265E79F1}"/>
              </a:ext>
            </a:extLst>
          </p:cNvPr>
          <p:cNvSpPr txBox="1">
            <a:spLocks/>
          </p:cNvSpPr>
          <p:nvPr/>
        </p:nvSpPr>
        <p:spPr>
          <a:xfrm>
            <a:off x="9972529" y="6356350"/>
            <a:ext cx="13733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E9DBD3-9C3D-F047-AEC6-4056909B3AE4}" type="slidenum">
              <a:rPr lang="en-US" sz="1600" b="1" smtClean="0">
                <a:solidFill>
                  <a:schemeClr val="bg2">
                    <a:lumMod val="50000"/>
                  </a:schemeClr>
                </a:solidFill>
              </a:rPr>
              <a:pPr/>
              <a:t>12</a:t>
            </a:fld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754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08CC85-7578-5A46-BDDD-2CD386C33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5814"/>
            <a:ext cx="10515600" cy="844063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How to Tackle </a:t>
            </a:r>
            <a:r>
              <a:rPr lang="en" b="1" dirty="0">
                <a:solidFill>
                  <a:schemeClr val="accent3"/>
                </a:solidFill>
              </a:rPr>
              <a:t>Phishing Attack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66295-B43E-F94D-921D-2D4953F15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70892"/>
            <a:ext cx="5448300" cy="4606071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285750" indent="-285750"/>
            <a:r>
              <a:rPr lang="en-GB" u="sng" dirty="0">
                <a:solidFill>
                  <a:srgbClr val="FF0000"/>
                </a:solidFill>
              </a:rPr>
              <a:t>Don’t click </a:t>
            </a:r>
            <a:r>
              <a:rPr lang="en-GB" dirty="0"/>
              <a:t>any links on an email unless you can guarantee who its from</a:t>
            </a:r>
          </a:p>
          <a:p>
            <a:pPr marL="285750" indent="-285750"/>
            <a:r>
              <a:rPr lang="en-GB" dirty="0"/>
              <a:t>Look details of such an email carefully</a:t>
            </a:r>
          </a:p>
          <a:p>
            <a:pPr marL="285750" indent="-285750"/>
            <a:r>
              <a:rPr lang="en-GB" u="sng" dirty="0">
                <a:solidFill>
                  <a:srgbClr val="FF0000"/>
                </a:solidFill>
              </a:rPr>
              <a:t>Use a trusted method</a:t>
            </a:r>
            <a:r>
              <a:rPr lang="en-GB" dirty="0"/>
              <a:t> of contacting via a phone number, or website</a:t>
            </a:r>
          </a:p>
          <a:p>
            <a:pPr marL="285750" indent="-285750"/>
            <a:r>
              <a:rPr lang="en-GB" dirty="0"/>
              <a:t>Mark the email as spam</a:t>
            </a:r>
          </a:p>
          <a:p>
            <a:r>
              <a:rPr lang="en" dirty="0"/>
              <a:t>Using updated browser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F5E77-C7A3-C541-8724-E99FD321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C774188-9EFE-7E4D-ACC4-4728309E7A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6500" y="1570892"/>
            <a:ext cx="5184530" cy="4606071"/>
          </a:xfr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489D7E7A-6C5C-B94A-A051-6C1E386ACE01}"/>
              </a:ext>
            </a:extLst>
          </p:cNvPr>
          <p:cNvSpPr txBox="1">
            <a:spLocks/>
          </p:cNvSpPr>
          <p:nvPr/>
        </p:nvSpPr>
        <p:spPr>
          <a:xfrm>
            <a:off x="9972529" y="6356350"/>
            <a:ext cx="13733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E9DBD3-9C3D-F047-AEC6-4056909B3AE4}" type="slidenum">
              <a:rPr lang="en-US" sz="1600" b="1" smtClean="0">
                <a:solidFill>
                  <a:schemeClr val="bg2">
                    <a:lumMod val="50000"/>
                  </a:schemeClr>
                </a:solidFill>
              </a:rPr>
              <a:pPr/>
              <a:t>13</a:t>
            </a:fld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67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838200" y="593367"/>
            <a:ext cx="109382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>
                <a:solidFill>
                  <a:schemeClr val="accent3"/>
                </a:solidFill>
              </a:rPr>
              <a:t>Vishing and </a:t>
            </a:r>
            <a:r>
              <a:rPr lang="en" b="1" dirty="0" err="1">
                <a:solidFill>
                  <a:schemeClr val="accent3"/>
                </a:solidFill>
              </a:rPr>
              <a:t>Smishing</a:t>
            </a:r>
            <a:r>
              <a:rPr lang="en" b="1" dirty="0">
                <a:solidFill>
                  <a:schemeClr val="accent3"/>
                </a:solidFill>
              </a:rPr>
              <a:t> Attack</a:t>
            </a:r>
            <a:endParaRPr b="1" dirty="0">
              <a:solidFill>
                <a:schemeClr val="accent3"/>
              </a:solidFill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body" idx="1"/>
          </p:nvPr>
        </p:nvSpPr>
        <p:spPr>
          <a:xfrm>
            <a:off x="5334000" y="1984985"/>
            <a:ext cx="6146800" cy="401718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57200" indent="-457200" algn="just">
              <a:buFont typeface="Wingdings" pitchFamily="2" charset="2"/>
              <a:buChar char="§"/>
            </a:pPr>
            <a:r>
              <a:rPr lang="en" dirty="0"/>
              <a:t>Vishing and </a:t>
            </a:r>
            <a:r>
              <a:rPr lang="en" dirty="0" err="1"/>
              <a:t>Smishing</a:t>
            </a:r>
            <a:r>
              <a:rPr lang="en" dirty="0"/>
              <a:t> are similar to phishing. </a:t>
            </a:r>
          </a:p>
          <a:p>
            <a:pPr marL="457200" indent="-457200" algn="just">
              <a:buFont typeface="Wingdings" pitchFamily="2" charset="2"/>
              <a:buChar char="§"/>
            </a:pPr>
            <a:endParaRPr lang="en" dirty="0"/>
          </a:p>
          <a:p>
            <a:pPr marL="457200" indent="-457200" algn="just">
              <a:buFont typeface="Wingdings" pitchFamily="2" charset="2"/>
              <a:buChar char="§"/>
            </a:pPr>
            <a:r>
              <a:rPr lang="en" dirty="0"/>
              <a:t>Vishing is convincing a target to give access to computer over telephone. </a:t>
            </a:r>
          </a:p>
          <a:p>
            <a:pPr marL="457200" indent="-457200" algn="just">
              <a:buFont typeface="Wingdings" pitchFamily="2" charset="2"/>
              <a:buChar char="§"/>
            </a:pPr>
            <a:endParaRPr lang="en" dirty="0"/>
          </a:p>
          <a:p>
            <a:pPr marL="457200" indent="-457200" algn="just">
              <a:buFont typeface="Wingdings" pitchFamily="2" charset="2"/>
              <a:buChar char="§"/>
            </a:pPr>
            <a:r>
              <a:rPr lang="en" dirty="0" err="1"/>
              <a:t>Smishing</a:t>
            </a:r>
            <a:r>
              <a:rPr lang="en" dirty="0"/>
              <a:t> is sending fraudulent links over SMS to bait a victim. </a:t>
            </a:r>
            <a:endParaRPr dirty="0"/>
          </a:p>
        </p:txBody>
      </p:sp>
      <p:pic>
        <p:nvPicPr>
          <p:cNvPr id="168" name="Google Shape;168;p28"/>
          <p:cNvPicPr preferRelativeResize="0"/>
          <p:nvPr/>
        </p:nvPicPr>
        <p:blipFill rotWithShape="1">
          <a:blip r:embed="rId3">
            <a:alphaModFix/>
          </a:blip>
          <a:srcRect l="29750" r="29883"/>
          <a:stretch/>
        </p:blipFill>
        <p:spPr>
          <a:xfrm>
            <a:off x="1029668" y="1984985"/>
            <a:ext cx="3376233" cy="345576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A679F36-C0F9-3C41-8667-A819D689C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2529" y="6356350"/>
            <a:ext cx="1373359" cy="365125"/>
          </a:xfrm>
        </p:spPr>
        <p:txBody>
          <a:bodyPr>
            <a:normAutofit fontScale="85000" lnSpcReduction="20000"/>
          </a:bodyPr>
          <a:lstStyle/>
          <a:p>
            <a:fld id="{8DE9DBD3-9C3D-F047-AEC6-4056909B3AE4}" type="slidenum">
              <a:rPr lang="en-US" sz="1600" b="1" smtClean="0">
                <a:solidFill>
                  <a:schemeClr val="bg2">
                    <a:lumMod val="50000"/>
                  </a:schemeClr>
                </a:solidFill>
              </a:rPr>
              <a:t>14</a:t>
            </a:fld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583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How to Tackle </a:t>
            </a:r>
            <a:r>
              <a:rPr lang="en" b="1" dirty="0">
                <a:solidFill>
                  <a:schemeClr val="accent3"/>
                </a:solidFill>
              </a:rPr>
              <a:t>Vishing and </a:t>
            </a:r>
            <a:r>
              <a:rPr lang="en" b="1" dirty="0" err="1">
                <a:solidFill>
                  <a:schemeClr val="accent3"/>
                </a:solidFill>
              </a:rPr>
              <a:t>Smishing</a:t>
            </a:r>
            <a:r>
              <a:rPr lang="en" b="1" dirty="0">
                <a:solidFill>
                  <a:schemeClr val="accent3"/>
                </a:solidFill>
              </a:rPr>
              <a:t> Attack</a:t>
            </a:r>
            <a:endParaRPr b="1" dirty="0">
              <a:solidFill>
                <a:schemeClr val="accent3"/>
              </a:solidFill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body" idx="1"/>
          </p:nvPr>
        </p:nvSpPr>
        <p:spPr>
          <a:xfrm>
            <a:off x="415600" y="1555767"/>
            <a:ext cx="7356800" cy="44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60400" lvl="0" indent="-514350" algn="just">
              <a:spcBef>
                <a:spcPts val="1200"/>
              </a:spcBef>
              <a:buSzPts val="1300"/>
              <a:buFont typeface="Wingdings" pitchFamily="2" charset="2"/>
              <a:buChar char="q"/>
            </a:pPr>
            <a:r>
              <a:rPr lang="en-US" dirty="0"/>
              <a:t>Avoid responding to </a:t>
            </a:r>
            <a:r>
              <a:rPr lang="en-US" b="1" u="sng" dirty="0"/>
              <a:t>text messages from strangers</a:t>
            </a:r>
            <a:r>
              <a:rPr lang="en-US" dirty="0"/>
              <a:t>. If there are any links, images or other attachments in such messages, </a:t>
            </a:r>
            <a:r>
              <a:rPr lang="en-US" b="1" u="sng" dirty="0"/>
              <a:t>do not tap </a:t>
            </a:r>
            <a:r>
              <a:rPr lang="en-US" dirty="0"/>
              <a:t>them.</a:t>
            </a:r>
          </a:p>
          <a:p>
            <a:pPr marL="660400" lvl="0" indent="-514350" algn="just">
              <a:buSzPts val="1300"/>
              <a:buFont typeface="Wingdings" pitchFamily="2" charset="2"/>
              <a:buChar char="q"/>
            </a:pPr>
            <a:r>
              <a:rPr lang="en-US" dirty="0"/>
              <a:t>Use apps like </a:t>
            </a:r>
            <a:r>
              <a:rPr lang="en-US" b="1" u="sng" dirty="0"/>
              <a:t>Truecaller to identify unknown callers</a:t>
            </a:r>
            <a:r>
              <a:rPr lang="en-US" dirty="0"/>
              <a:t>.</a:t>
            </a:r>
          </a:p>
          <a:p>
            <a:pPr marL="660400" lvl="0" indent="-514350" algn="just">
              <a:buSzPts val="1300"/>
              <a:buFont typeface="Wingdings" pitchFamily="2" charset="2"/>
              <a:buChar char="q"/>
            </a:pPr>
            <a:r>
              <a:rPr lang="en-US" dirty="0"/>
              <a:t>Never give out </a:t>
            </a:r>
            <a:r>
              <a:rPr lang="en-US" b="1" dirty="0">
                <a:solidFill>
                  <a:srgbClr val="FF0000"/>
                </a:solidFill>
              </a:rPr>
              <a:t>sensitive data </a:t>
            </a:r>
            <a:r>
              <a:rPr lang="en-US" dirty="0"/>
              <a:t>like </a:t>
            </a:r>
            <a:r>
              <a:rPr lang="en-US" b="1" dirty="0"/>
              <a:t>bank details, passwords and credit card</a:t>
            </a:r>
            <a:r>
              <a:rPr lang="en-US" dirty="0"/>
              <a:t> details over phone calls or messages unless the recipients are people you’re familiar with.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587D643-E5ED-7E4C-9692-C1B64E93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2529" y="6356350"/>
            <a:ext cx="1373359" cy="365125"/>
          </a:xfrm>
        </p:spPr>
        <p:txBody>
          <a:bodyPr>
            <a:normAutofit fontScale="85000" lnSpcReduction="20000"/>
          </a:bodyPr>
          <a:lstStyle/>
          <a:p>
            <a:fld id="{8DE9DBD3-9C3D-F047-AEC6-4056909B3AE4}" type="slidenum">
              <a:rPr lang="en-US" sz="1600" b="1" smtClean="0">
                <a:solidFill>
                  <a:schemeClr val="bg2">
                    <a:lumMod val="50000"/>
                  </a:schemeClr>
                </a:solidFill>
              </a:rPr>
              <a:t>15</a:t>
            </a:fld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E00F69C-20F1-994B-85C8-D2A1C4499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56" b="44767"/>
          <a:stretch/>
        </p:blipFill>
        <p:spPr>
          <a:xfrm>
            <a:off x="8280400" y="1711150"/>
            <a:ext cx="3331116" cy="400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9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415600" y="440967"/>
            <a:ext cx="11360800" cy="75283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>
                <a:solidFill>
                  <a:schemeClr val="accent3"/>
                </a:solidFill>
              </a:rPr>
              <a:t>Scareware </a:t>
            </a:r>
            <a:endParaRPr b="1" dirty="0">
              <a:solidFill>
                <a:schemeClr val="accent3"/>
              </a:solidFill>
            </a:endParaRPr>
          </a:p>
        </p:txBody>
      </p:sp>
      <p:sp>
        <p:nvSpPr>
          <p:cNvPr id="174" name="Google Shape;174;p29"/>
          <p:cNvSpPr txBox="1"/>
          <p:nvPr/>
        </p:nvSpPr>
        <p:spPr>
          <a:xfrm>
            <a:off x="415600" y="1230025"/>
            <a:ext cx="11360800" cy="4762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457200" indent="-457200" algn="just">
              <a:lnSpc>
                <a:spcPct val="115000"/>
              </a:lnSpc>
              <a:buFont typeface="Wingdings" pitchFamily="2" charset="2"/>
              <a:buChar char="q"/>
            </a:pPr>
            <a:r>
              <a:rPr lang="en" sz="2800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Attackers use to scare people into downloading malicious software.  </a:t>
            </a:r>
          </a:p>
          <a:p>
            <a:pPr marL="457200" indent="-457200" algn="just">
              <a:lnSpc>
                <a:spcPct val="115000"/>
              </a:lnSpc>
              <a:buFont typeface="Wingdings" pitchFamily="2" charset="2"/>
              <a:buChar char="q"/>
            </a:pPr>
            <a:r>
              <a:rPr lang="en" sz="2800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For example, rogue scareware or fake software include Advanced Cleaner, System Defender, and Ultimate Cleaner.</a:t>
            </a:r>
          </a:p>
          <a:p>
            <a:pPr marL="457200" indent="-457200" algn="just">
              <a:lnSpc>
                <a:spcPct val="115000"/>
              </a:lnSpc>
              <a:buFont typeface="Wingdings" pitchFamily="2" charset="2"/>
              <a:buChar char="q"/>
            </a:pPr>
            <a:endParaRPr lang="en" sz="2800" dirty="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indent="-457200" algn="just">
              <a:lnSpc>
                <a:spcPct val="115000"/>
              </a:lnSpc>
              <a:buFont typeface="Wingdings" pitchFamily="2" charset="2"/>
              <a:buChar char="q"/>
            </a:pPr>
            <a:endParaRPr sz="2800" dirty="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>
              <a:lnSpc>
                <a:spcPct val="115000"/>
              </a:lnSpc>
              <a:spcBef>
                <a:spcPts val="1600"/>
              </a:spcBef>
            </a:pPr>
            <a:r>
              <a:rPr lang="en" sz="3600" b="1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Prevention</a:t>
            </a:r>
            <a:endParaRPr sz="3600" b="1" dirty="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651929" indent="-457200" algn="just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300"/>
              <a:buFont typeface="Wingdings" pitchFamily="2" charset="2"/>
              <a:buChar char="q"/>
            </a:pPr>
            <a:r>
              <a:rPr lang="en" sz="2800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Use software from trusted companies.</a:t>
            </a:r>
            <a:endParaRPr sz="2800" dirty="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651929" indent="-457200" algn="just">
              <a:lnSpc>
                <a:spcPct val="115000"/>
              </a:lnSpc>
              <a:buClr>
                <a:schemeClr val="dk2"/>
              </a:buClr>
              <a:buSzPts val="1300"/>
              <a:buFont typeface="Wingdings" pitchFamily="2" charset="2"/>
              <a:buChar char="q"/>
            </a:pPr>
            <a:r>
              <a:rPr lang="en" sz="2800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Avoid popups and use adblocker. </a:t>
            </a:r>
            <a:endParaRPr sz="2800" dirty="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75" name="Google Shape;175;p29"/>
          <p:cNvPicPr preferRelativeResize="0"/>
          <p:nvPr/>
        </p:nvPicPr>
        <p:blipFill rotWithShape="1">
          <a:blip r:embed="rId3">
            <a:alphaModFix/>
          </a:blip>
          <a:srcRect l="25210" r="25657" b="1603"/>
          <a:stretch/>
        </p:blipFill>
        <p:spPr>
          <a:xfrm>
            <a:off x="8538332" y="2887620"/>
            <a:ext cx="2866268" cy="227523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1D82438-054C-0F45-956B-7FB1E604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2529" y="6356350"/>
            <a:ext cx="1373359" cy="365125"/>
          </a:xfrm>
        </p:spPr>
        <p:txBody>
          <a:bodyPr>
            <a:normAutofit fontScale="85000" lnSpcReduction="20000"/>
          </a:bodyPr>
          <a:lstStyle/>
          <a:p>
            <a:fld id="{8DE9DBD3-9C3D-F047-AEC6-4056909B3AE4}" type="slidenum">
              <a:rPr lang="en-US" sz="1600" b="1" smtClean="0">
                <a:solidFill>
                  <a:schemeClr val="bg2">
                    <a:lumMod val="50000"/>
                  </a:schemeClr>
                </a:solidFill>
              </a:rPr>
              <a:t>16</a:t>
            </a:fld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683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5680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>
                <a:solidFill>
                  <a:schemeClr val="accent3"/>
                </a:solidFill>
              </a:rPr>
              <a:t>Baiting</a:t>
            </a:r>
            <a:endParaRPr b="1" dirty="0">
              <a:solidFill>
                <a:schemeClr val="accent3"/>
              </a:solidFill>
            </a:endParaRPr>
          </a:p>
        </p:txBody>
      </p:sp>
      <p:sp>
        <p:nvSpPr>
          <p:cNvPr id="188" name="Google Shape;188;p31"/>
          <p:cNvSpPr txBox="1">
            <a:spLocks noGrp="1"/>
          </p:cNvSpPr>
          <p:nvPr>
            <p:ph type="body" idx="1"/>
          </p:nvPr>
        </p:nvSpPr>
        <p:spPr>
          <a:xfrm>
            <a:off x="582932" y="1453302"/>
            <a:ext cx="8095241" cy="44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" dirty="0"/>
              <a:t>Baiting means offering something enticing or curious in front of the victim to lure them into a social engineering trap. 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" dirty="0"/>
              <a:t>For example, encouraging a person to provide bKash PIN in exchange for free money.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en" sz="3600" b="1" dirty="0"/>
              <a:t>Prevention</a:t>
            </a:r>
            <a:endParaRPr sz="3600" b="1" dirty="0"/>
          </a:p>
          <a:p>
            <a:pPr marL="651929" indent="-457200">
              <a:spcBef>
                <a:spcPts val="1600"/>
              </a:spcBef>
              <a:buSzPts val="1300"/>
              <a:buFont typeface="Wingdings" pitchFamily="2" charset="2"/>
              <a:buChar char="q"/>
            </a:pPr>
            <a:r>
              <a:rPr lang="en" dirty="0"/>
              <a:t>Staying vigilant about suspicious offers. </a:t>
            </a:r>
            <a:endParaRPr dirty="0"/>
          </a:p>
          <a:p>
            <a:pPr marL="651929" indent="-457200">
              <a:buSzPts val="1300"/>
              <a:buFont typeface="Wingdings" pitchFamily="2" charset="2"/>
              <a:buChar char="q"/>
            </a:pPr>
            <a:r>
              <a:rPr lang="en" dirty="0"/>
              <a:t>Conduct organized simulated attacks to check employee awareness.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1733" dirty="0"/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174" y="1488651"/>
            <a:ext cx="3183532" cy="37907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298A079-3761-8446-B2FC-892579DA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2529" y="6356350"/>
            <a:ext cx="1373359" cy="365125"/>
          </a:xfrm>
        </p:spPr>
        <p:txBody>
          <a:bodyPr>
            <a:normAutofit fontScale="85000" lnSpcReduction="20000"/>
          </a:bodyPr>
          <a:lstStyle/>
          <a:p>
            <a:fld id="{8DE9DBD3-9C3D-F047-AEC6-4056909B3AE4}" type="slidenum">
              <a:rPr lang="en-US" sz="1600" b="1" smtClean="0">
                <a:solidFill>
                  <a:schemeClr val="bg2">
                    <a:lumMod val="50000"/>
                  </a:schemeClr>
                </a:solidFill>
              </a:rPr>
              <a:t>17</a:t>
            </a:fld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254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>
                <a:solidFill>
                  <a:schemeClr val="accent3"/>
                </a:solidFill>
              </a:rPr>
              <a:t>Quid Pro Quo</a:t>
            </a:r>
            <a:endParaRPr b="1" dirty="0">
              <a:solidFill>
                <a:schemeClr val="accent3"/>
              </a:solidFill>
            </a:endParaRPr>
          </a:p>
        </p:txBody>
      </p:sp>
      <p:sp>
        <p:nvSpPr>
          <p:cNvPr id="195" name="Google Shape;195;p32"/>
          <p:cNvSpPr txBox="1">
            <a:spLocks noGrp="1"/>
          </p:cNvSpPr>
          <p:nvPr>
            <p:ph type="body" idx="1"/>
          </p:nvPr>
        </p:nvSpPr>
        <p:spPr>
          <a:xfrm>
            <a:off x="3581400" y="1516167"/>
            <a:ext cx="8401467" cy="460523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" dirty="0"/>
              <a:t>Quid Pro Quo means something for something. 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" dirty="0"/>
              <a:t>Quid pro quo usually provides sensitive information in exchange for a service. 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" dirty="0"/>
              <a:t>For example, social media like Facebook offers free services in exchange for a ton of user data.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en" sz="3600" b="1" dirty="0"/>
              <a:t>Prevention</a:t>
            </a:r>
            <a:endParaRPr sz="3600" b="1" dirty="0"/>
          </a:p>
          <a:p>
            <a:pPr marL="651929" indent="-457200">
              <a:spcBef>
                <a:spcPts val="1600"/>
              </a:spcBef>
              <a:buSzPts val="1300"/>
              <a:buFont typeface="Wingdings" pitchFamily="2" charset="2"/>
              <a:buChar char="q"/>
            </a:pPr>
            <a:r>
              <a:rPr lang="en" dirty="0"/>
              <a:t>Reading privacy policies and terms and conditions before signing up for a free service. </a:t>
            </a:r>
            <a:endParaRPr dirty="0"/>
          </a:p>
          <a:p>
            <a:pPr marL="651929" indent="-457200">
              <a:buSzPts val="1300"/>
              <a:buFont typeface="Wingdings" pitchFamily="2" charset="2"/>
              <a:buChar char="q"/>
            </a:pPr>
            <a:r>
              <a:rPr lang="en" dirty="0"/>
              <a:t>User Awareness.</a:t>
            </a:r>
            <a:endParaRPr dirty="0"/>
          </a:p>
          <a:p>
            <a:pPr marL="651929" indent="-457200">
              <a:buSzPts val="1300"/>
              <a:buFont typeface="Wingdings" pitchFamily="2" charset="2"/>
              <a:buChar char="q"/>
            </a:pPr>
            <a:r>
              <a:rPr lang="en" dirty="0"/>
              <a:t>Remembering any free service is not always free</a:t>
            </a:r>
            <a:endParaRPr dirty="0"/>
          </a:p>
        </p:txBody>
      </p:sp>
      <p:pic>
        <p:nvPicPr>
          <p:cNvPr id="196" name="Google Shape;196;p32"/>
          <p:cNvPicPr preferRelativeResize="0"/>
          <p:nvPr/>
        </p:nvPicPr>
        <p:blipFill rotWithShape="1">
          <a:blip r:embed="rId3">
            <a:alphaModFix/>
          </a:blip>
          <a:srcRect l="16765" r="13348"/>
          <a:stretch/>
        </p:blipFill>
        <p:spPr>
          <a:xfrm>
            <a:off x="517700" y="2364350"/>
            <a:ext cx="2784300" cy="281724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3ECB946-9126-F242-99F5-C4C2B4C74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2529" y="6356350"/>
            <a:ext cx="1373359" cy="365125"/>
          </a:xfrm>
        </p:spPr>
        <p:txBody>
          <a:bodyPr>
            <a:normAutofit fontScale="85000" lnSpcReduction="20000"/>
          </a:bodyPr>
          <a:lstStyle/>
          <a:p>
            <a:fld id="{8DE9DBD3-9C3D-F047-AEC6-4056909B3AE4}" type="slidenum">
              <a:rPr lang="en-US" sz="1600" b="1" smtClean="0">
                <a:solidFill>
                  <a:schemeClr val="bg2">
                    <a:lumMod val="50000"/>
                  </a:schemeClr>
                </a:solidFill>
              </a:rPr>
              <a:t>18</a:t>
            </a:fld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76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>
            <a:spLocks noGrp="1"/>
          </p:cNvSpPr>
          <p:nvPr>
            <p:ph type="title"/>
          </p:nvPr>
        </p:nvSpPr>
        <p:spPr>
          <a:xfrm>
            <a:off x="415600" y="457201"/>
            <a:ext cx="11360800" cy="76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>
                <a:solidFill>
                  <a:schemeClr val="accent3"/>
                </a:solidFill>
              </a:rPr>
              <a:t>Tailgating</a:t>
            </a:r>
            <a:endParaRPr b="1" dirty="0">
              <a:solidFill>
                <a:schemeClr val="accent3"/>
              </a:solidFill>
            </a:endParaRPr>
          </a:p>
        </p:txBody>
      </p:sp>
      <p:sp>
        <p:nvSpPr>
          <p:cNvPr id="202" name="Google Shape;202;p33"/>
          <p:cNvSpPr txBox="1">
            <a:spLocks noGrp="1"/>
          </p:cNvSpPr>
          <p:nvPr>
            <p:ph type="body" idx="1"/>
          </p:nvPr>
        </p:nvSpPr>
        <p:spPr>
          <a:xfrm>
            <a:off x="415600" y="1356951"/>
            <a:ext cx="8626800" cy="486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" dirty="0"/>
              <a:t>Tailgating, or piggybacking, is the act of following someone through an access control point, </a:t>
            </a:r>
            <a:r>
              <a:rPr lang="en" b="1" u="sng" dirty="0"/>
              <a:t>instead of using the credentials normally needed to enter</a:t>
            </a:r>
            <a:r>
              <a:rPr lang="en" dirty="0"/>
              <a:t>. 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" dirty="0"/>
              <a:t>For example, a user fails to properly log off their computer, allowing an unauthorized user to "piggyback" on the authorized user's session.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en" b="1" dirty="0"/>
              <a:t>Prevention</a:t>
            </a:r>
            <a:endParaRPr b="1" dirty="0"/>
          </a:p>
          <a:p>
            <a:pPr marL="651929" indent="-457200">
              <a:spcBef>
                <a:spcPts val="1600"/>
              </a:spcBef>
              <a:buSzPts val="1300"/>
              <a:buFont typeface="Wingdings" pitchFamily="2" charset="2"/>
              <a:buChar char="q"/>
            </a:pPr>
            <a:r>
              <a:rPr lang="en" dirty="0"/>
              <a:t>Always log off from public computers</a:t>
            </a:r>
            <a:endParaRPr dirty="0"/>
          </a:p>
          <a:p>
            <a:pPr marL="651929" indent="-457200">
              <a:buSzPts val="1300"/>
              <a:buFont typeface="Wingdings" pitchFamily="2" charset="2"/>
              <a:buChar char="q"/>
            </a:pPr>
            <a:r>
              <a:rPr lang="en" dirty="0"/>
              <a:t>Avoid logging into sensitive sites using public networks</a:t>
            </a:r>
            <a:endParaRPr dirty="0"/>
          </a:p>
          <a:p>
            <a:pPr marL="651929" indent="-457200">
              <a:buSzPts val="1300"/>
              <a:buFont typeface="Wingdings" pitchFamily="2" charset="2"/>
              <a:buChar char="q"/>
            </a:pPr>
            <a:r>
              <a:rPr lang="en" dirty="0"/>
              <a:t>Avoid physical tailgating through video surveillance </a:t>
            </a:r>
            <a:endParaRPr dirty="0"/>
          </a:p>
        </p:txBody>
      </p:sp>
      <p:pic>
        <p:nvPicPr>
          <p:cNvPr id="203" name="Google Shape;203;p33"/>
          <p:cNvPicPr preferRelativeResize="0"/>
          <p:nvPr/>
        </p:nvPicPr>
        <p:blipFill rotWithShape="1">
          <a:blip r:embed="rId3">
            <a:alphaModFix/>
          </a:blip>
          <a:srcRect t="38793" r="36511"/>
          <a:stretch/>
        </p:blipFill>
        <p:spPr>
          <a:xfrm>
            <a:off x="8686800" y="1356952"/>
            <a:ext cx="3028831" cy="486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D3C4734-0D4C-A646-BADE-35335E407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2529" y="6356350"/>
            <a:ext cx="1373359" cy="365125"/>
          </a:xfrm>
        </p:spPr>
        <p:txBody>
          <a:bodyPr>
            <a:normAutofit fontScale="85000" lnSpcReduction="20000"/>
          </a:bodyPr>
          <a:lstStyle/>
          <a:p>
            <a:fld id="{8DE9DBD3-9C3D-F047-AEC6-4056909B3AE4}" type="slidenum">
              <a:rPr lang="en-US" sz="1600" b="1" smtClean="0">
                <a:solidFill>
                  <a:schemeClr val="bg2">
                    <a:lumMod val="50000"/>
                  </a:schemeClr>
                </a:solidFill>
              </a:rPr>
              <a:t>19</a:t>
            </a:fld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35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52BC4-1890-814A-8353-6503F0FC2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85" y="624110"/>
            <a:ext cx="10801228" cy="91894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3"/>
                </a:solidFill>
              </a:rPr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A5315-FC3A-CF45-9D34-6927FBFBD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85" y="1743855"/>
            <a:ext cx="10801227" cy="4416561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Overview of a Security System</a:t>
            </a:r>
          </a:p>
          <a:p>
            <a:pPr>
              <a:lnSpc>
                <a:spcPct val="150000"/>
              </a:lnSpc>
            </a:pPr>
            <a:r>
              <a:rPr lang="en-US" sz="3200" b="1" dirty="0"/>
              <a:t>Different Class of Security Attacks</a:t>
            </a:r>
          </a:p>
          <a:p>
            <a:pPr>
              <a:lnSpc>
                <a:spcPct val="150000"/>
              </a:lnSpc>
            </a:pPr>
            <a:r>
              <a:rPr lang="en-US" sz="3200" b="1" dirty="0"/>
              <a:t>What to Do and What Not to Do</a:t>
            </a:r>
          </a:p>
          <a:p>
            <a:pPr>
              <a:lnSpc>
                <a:spcPct val="150000"/>
              </a:lnSpc>
            </a:pPr>
            <a:r>
              <a:rPr lang="en-US" sz="3200" b="1" dirty="0"/>
              <a:t>Conclusion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A87C3596-C508-AA44-A41B-5E74C925F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2529" y="6356350"/>
            <a:ext cx="1373359" cy="365125"/>
          </a:xfrm>
        </p:spPr>
        <p:txBody>
          <a:bodyPr/>
          <a:lstStyle/>
          <a:p>
            <a:fld id="{8DE9DBD3-9C3D-F047-AEC6-4056909B3AE4}" type="slidenum">
              <a:rPr lang="en-US" sz="1600" b="1" smtClean="0">
                <a:solidFill>
                  <a:schemeClr val="bg2">
                    <a:lumMod val="50000"/>
                  </a:schemeClr>
                </a:solidFill>
              </a:rPr>
              <a:t>2</a:t>
            </a:fld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297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>
            <a:spLocks noGrp="1"/>
          </p:cNvSpPr>
          <p:nvPr>
            <p:ph type="title"/>
          </p:nvPr>
        </p:nvSpPr>
        <p:spPr>
          <a:xfrm>
            <a:off x="223533" y="1282798"/>
            <a:ext cx="7747200" cy="448300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6400" b="1" dirty="0">
                <a:latin typeface="Playfair Display"/>
                <a:ea typeface="Playfair Display"/>
                <a:cs typeface="Playfair Display"/>
                <a:sym typeface="Playfair Display"/>
              </a:rPr>
              <a:t>Building Security</a:t>
            </a:r>
            <a:endParaRPr sz="6400" b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>
              <a:lnSpc>
                <a:spcPct val="115000"/>
              </a:lnSpc>
              <a:spcBef>
                <a:spcPts val="1600"/>
              </a:spcBef>
            </a:pPr>
            <a:r>
              <a:rPr lang="en" sz="6400" b="1" dirty="0">
                <a:latin typeface="Playfair Display"/>
                <a:ea typeface="Playfair Display"/>
                <a:cs typeface="Playfair Display"/>
                <a:sym typeface="Playfair Display"/>
              </a:rPr>
              <a:t>Awareness with </a:t>
            </a:r>
            <a:endParaRPr sz="6400" b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" sz="6400" b="1" dirty="0">
                <a:latin typeface="Playfair Display"/>
                <a:ea typeface="Playfair Display"/>
                <a:cs typeface="Playfair Display"/>
                <a:sym typeface="Playfair Display"/>
              </a:rPr>
              <a:t>Training Programs</a:t>
            </a:r>
            <a:endParaRPr sz="6400" b="1" dirty="0"/>
          </a:p>
        </p:txBody>
      </p:sp>
      <p:sp>
        <p:nvSpPr>
          <p:cNvPr id="209" name="Google Shape;209;p34"/>
          <p:cNvSpPr txBox="1"/>
          <p:nvPr/>
        </p:nvSpPr>
        <p:spPr>
          <a:xfrm>
            <a:off x="252133" y="1233467"/>
            <a:ext cx="7747200" cy="69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933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2633" y="1785600"/>
            <a:ext cx="3286800" cy="3286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E0BE47B-71EE-0444-AB39-B3BF4B26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2529" y="6356350"/>
            <a:ext cx="1373359" cy="365125"/>
          </a:xfrm>
        </p:spPr>
        <p:txBody>
          <a:bodyPr>
            <a:normAutofit fontScale="85000" lnSpcReduction="20000"/>
          </a:bodyPr>
          <a:lstStyle/>
          <a:p>
            <a:fld id="{8DE9DBD3-9C3D-F047-AEC6-4056909B3AE4}" type="slidenum">
              <a:rPr lang="en-US" sz="1600" b="1" smtClean="0">
                <a:solidFill>
                  <a:schemeClr val="bg2">
                    <a:lumMod val="50000"/>
                  </a:schemeClr>
                </a:solidFill>
              </a:rPr>
              <a:t>20</a:t>
            </a:fld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48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>
            <a:spLocks noGrp="1"/>
          </p:cNvSpPr>
          <p:nvPr>
            <p:ph type="title"/>
          </p:nvPr>
        </p:nvSpPr>
        <p:spPr>
          <a:xfrm>
            <a:off x="415600" y="4155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>
                <a:solidFill>
                  <a:schemeClr val="accent3"/>
                </a:solidFill>
              </a:rPr>
              <a:t>Social Engineering Training</a:t>
            </a:r>
            <a:endParaRPr b="1" dirty="0">
              <a:solidFill>
                <a:schemeClr val="accent3"/>
              </a:solidFill>
            </a:endParaRPr>
          </a:p>
        </p:txBody>
      </p:sp>
      <p:sp>
        <p:nvSpPr>
          <p:cNvPr id="221" name="Google Shape;221;p36"/>
          <p:cNvSpPr txBox="1">
            <a:spLocks noGrp="1"/>
          </p:cNvSpPr>
          <p:nvPr>
            <p:ph type="body" idx="1"/>
          </p:nvPr>
        </p:nvSpPr>
        <p:spPr>
          <a:xfrm>
            <a:off x="415600" y="1226333"/>
            <a:ext cx="8550600" cy="501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>
              <a:buNone/>
            </a:pPr>
            <a:r>
              <a:rPr lang="en" dirty="0"/>
              <a:t>Training users to recognize and respond to social engineering attacks can be an incredibly arduous task because such attacks </a:t>
            </a:r>
            <a:r>
              <a:rPr lang="en" b="1" u="sng" dirty="0"/>
              <a:t>take advantage of our </a:t>
            </a:r>
            <a:r>
              <a:rPr lang="en" b="1" u="sng" dirty="0">
                <a:solidFill>
                  <a:srgbClr val="FF0000"/>
                </a:solidFill>
              </a:rPr>
              <a:t>behavioral norms</a:t>
            </a:r>
            <a:r>
              <a:rPr lang="en" b="1" u="sng" dirty="0"/>
              <a:t> and </a:t>
            </a:r>
            <a:r>
              <a:rPr lang="en" b="1" u="sng" dirty="0">
                <a:solidFill>
                  <a:srgbClr val="FF0000"/>
                </a:solidFill>
              </a:rPr>
              <a:t>tendencies.</a:t>
            </a:r>
            <a:endParaRPr b="1" u="sng" dirty="0"/>
          </a:p>
          <a:p>
            <a:pPr marL="651929" indent="-457200" algn="just">
              <a:spcBef>
                <a:spcPts val="1600"/>
              </a:spcBef>
              <a:buSzPts val="1300"/>
              <a:buFont typeface="Wingdings" pitchFamily="2" charset="2"/>
              <a:buChar char="q"/>
            </a:pPr>
            <a:r>
              <a:rPr lang="en" dirty="0"/>
              <a:t>Users should be taught to be </a:t>
            </a:r>
            <a:r>
              <a:rPr lang="en" b="1" dirty="0"/>
              <a:t>suspicious</a:t>
            </a:r>
            <a:r>
              <a:rPr lang="en" dirty="0"/>
              <a:t> of anything that seems </a:t>
            </a:r>
            <a:r>
              <a:rPr lang="en" b="1" dirty="0"/>
              <a:t>unusual</a:t>
            </a:r>
            <a:endParaRPr b="1" dirty="0"/>
          </a:p>
          <a:p>
            <a:pPr marL="651929" indent="-457200" algn="just">
              <a:buSzPts val="1300"/>
              <a:buFont typeface="Wingdings" pitchFamily="2" charset="2"/>
              <a:buChar char="q"/>
            </a:pPr>
            <a:r>
              <a:rPr lang="en" dirty="0"/>
              <a:t>Ask people to </a:t>
            </a:r>
            <a:r>
              <a:rPr lang="en" b="1" dirty="0"/>
              <a:t>trust but verify</a:t>
            </a:r>
            <a:r>
              <a:rPr lang="en" dirty="0"/>
              <a:t> when faced with even the slightest doubt</a:t>
            </a:r>
            <a:endParaRPr dirty="0"/>
          </a:p>
          <a:p>
            <a:pPr marL="651929" indent="-457200" algn="just">
              <a:buSzPts val="1300"/>
              <a:buFont typeface="Wingdings" pitchFamily="2" charset="2"/>
              <a:buChar char="q"/>
            </a:pPr>
            <a:r>
              <a:rPr lang="en" dirty="0"/>
              <a:t>Users may flood security operations center with calls and emails, but at least they won’t fall victim.</a:t>
            </a:r>
            <a:endParaRPr dirty="0"/>
          </a:p>
          <a:p>
            <a:pPr marL="651929" indent="-457200" algn="just">
              <a:buSzPts val="1300"/>
              <a:buFont typeface="Wingdings" pitchFamily="2" charset="2"/>
              <a:buChar char="q"/>
            </a:pPr>
            <a:r>
              <a:rPr lang="en" dirty="0"/>
              <a:t>Teach </a:t>
            </a:r>
            <a:r>
              <a:rPr lang="en" b="1" dirty="0">
                <a:solidFill>
                  <a:srgbClr val="FF0000"/>
                </a:solidFill>
              </a:rPr>
              <a:t>password hygiene</a:t>
            </a:r>
            <a:endParaRPr b="1" dirty="0">
              <a:solidFill>
                <a:srgbClr val="FF0000"/>
              </a:solidFill>
            </a:endParaRPr>
          </a:p>
          <a:p>
            <a:pPr marL="651929" indent="-457200" algn="just">
              <a:buSzPts val="1300"/>
              <a:buFont typeface="Wingdings" pitchFamily="2" charset="2"/>
              <a:buChar char="q"/>
            </a:pPr>
            <a:r>
              <a:rPr lang="en" b="1" dirty="0">
                <a:solidFill>
                  <a:srgbClr val="FF0000"/>
                </a:solidFill>
              </a:rPr>
              <a:t>Create policies</a:t>
            </a:r>
            <a:r>
              <a:rPr lang="en" dirty="0"/>
              <a:t> regarding social engineering attacks</a:t>
            </a:r>
            <a:endParaRPr dirty="0"/>
          </a:p>
        </p:txBody>
      </p:sp>
      <p:pic>
        <p:nvPicPr>
          <p:cNvPr id="222" name="Google Shape;22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5400" y="1261517"/>
            <a:ext cx="3175000" cy="458048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57641CB-29D2-5141-9CD9-3A3571F6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2529" y="6356350"/>
            <a:ext cx="1373359" cy="365125"/>
          </a:xfrm>
        </p:spPr>
        <p:txBody>
          <a:bodyPr>
            <a:normAutofit fontScale="85000" lnSpcReduction="20000"/>
          </a:bodyPr>
          <a:lstStyle/>
          <a:p>
            <a:fld id="{8DE9DBD3-9C3D-F047-AEC6-4056909B3AE4}" type="slidenum">
              <a:rPr lang="en-US" sz="1600" b="1" smtClean="0">
                <a:solidFill>
                  <a:schemeClr val="bg2">
                    <a:lumMod val="50000"/>
                  </a:schemeClr>
                </a:solidFill>
              </a:rPr>
              <a:t>21</a:t>
            </a:fld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017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>
            <a:spLocks noGrp="1"/>
          </p:cNvSpPr>
          <p:nvPr>
            <p:ph type="title"/>
          </p:nvPr>
        </p:nvSpPr>
        <p:spPr>
          <a:xfrm>
            <a:off x="415599" y="42402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>
                <a:solidFill>
                  <a:schemeClr val="accent3"/>
                </a:solidFill>
              </a:rPr>
              <a:t>Passwords Hygiene</a:t>
            </a:r>
            <a:endParaRPr b="1" dirty="0">
              <a:solidFill>
                <a:schemeClr val="accent3"/>
              </a:solidFill>
            </a:endParaRPr>
          </a:p>
        </p:txBody>
      </p:sp>
      <p:sp>
        <p:nvSpPr>
          <p:cNvPr id="228" name="Google Shape;228;p37"/>
          <p:cNvSpPr txBox="1">
            <a:spLocks noGrp="1"/>
          </p:cNvSpPr>
          <p:nvPr>
            <p:ph type="body" idx="1"/>
          </p:nvPr>
        </p:nvSpPr>
        <p:spPr>
          <a:xfrm>
            <a:off x="415599" y="1332273"/>
            <a:ext cx="6504218" cy="4836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57200" indent="-457200">
              <a:spcAft>
                <a:spcPts val="1600"/>
              </a:spcAft>
              <a:buFont typeface="Wingdings" pitchFamily="2" charset="2"/>
              <a:buChar char="q"/>
            </a:pPr>
            <a:r>
              <a:rPr lang="en" dirty="0"/>
              <a:t>Password breaches pose serious security risks.</a:t>
            </a:r>
          </a:p>
          <a:p>
            <a:pPr marL="457200" indent="-457200">
              <a:spcAft>
                <a:spcPts val="1600"/>
              </a:spcAft>
              <a:buFont typeface="Wingdings" pitchFamily="2" charset="2"/>
              <a:buChar char="q"/>
            </a:pPr>
            <a:r>
              <a:rPr lang="en-US" dirty="0"/>
              <a:t>More than 3 billion passwords end up in the wrong hands each year (through Data Breach)</a:t>
            </a:r>
          </a:p>
          <a:p>
            <a:pPr marL="457200" indent="-457200">
              <a:spcAft>
                <a:spcPts val="1600"/>
              </a:spcAft>
              <a:buFont typeface="Wingdings" pitchFamily="2" charset="2"/>
              <a:buChar char="q"/>
            </a:pPr>
            <a:r>
              <a:rPr lang="en-US" dirty="0"/>
              <a:t>The most common password is “123456.”</a:t>
            </a:r>
          </a:p>
          <a:p>
            <a:pPr marL="457200" indent="-457200">
              <a:spcAft>
                <a:spcPts val="1600"/>
              </a:spcAft>
              <a:buFont typeface="Wingdings" pitchFamily="2" charset="2"/>
              <a:buChar char="q"/>
            </a:pPr>
            <a:endParaRPr dirty="0"/>
          </a:p>
        </p:txBody>
      </p:sp>
      <p:pic>
        <p:nvPicPr>
          <p:cNvPr id="229" name="Google Shape;22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2325" y="1332273"/>
            <a:ext cx="4604074" cy="143695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7"/>
          <p:cNvSpPr txBox="1"/>
          <p:nvPr/>
        </p:nvSpPr>
        <p:spPr>
          <a:xfrm>
            <a:off x="6919818" y="2940680"/>
            <a:ext cx="4856581" cy="32121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buClr>
                <a:schemeClr val="dk2"/>
              </a:buClr>
              <a:buSzPts val="1100"/>
            </a:pPr>
            <a:r>
              <a:rPr lang="en" sz="3600" b="1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Not to Do</a:t>
            </a:r>
            <a:endParaRPr sz="3600" b="1" dirty="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609585" indent="-423323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Font typeface="Playfair Display"/>
              <a:buChar char="●"/>
            </a:pPr>
            <a:r>
              <a:rPr lang="en" sz="2400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Leaving passwords written in obvious locations </a:t>
            </a:r>
            <a:endParaRPr sz="2400" dirty="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609585" indent="-423323">
              <a:lnSpc>
                <a:spcPct val="115000"/>
              </a:lnSpc>
              <a:buClr>
                <a:schemeClr val="dk2"/>
              </a:buClr>
              <a:buSzPts val="1400"/>
              <a:buFont typeface="Playfair Display"/>
              <a:buChar char="●"/>
            </a:pPr>
            <a:r>
              <a:rPr lang="en" sz="2400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Share them with others</a:t>
            </a:r>
            <a:endParaRPr sz="2400" dirty="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609585" indent="-423323">
              <a:lnSpc>
                <a:spcPct val="115000"/>
              </a:lnSpc>
              <a:buClr>
                <a:schemeClr val="dk2"/>
              </a:buClr>
              <a:buSzPts val="1400"/>
              <a:buFont typeface="Playfair Display"/>
              <a:buChar char="●"/>
            </a:pPr>
            <a:r>
              <a:rPr lang="en" sz="2400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Reuse the same passcode over and over again</a:t>
            </a:r>
            <a:endParaRPr sz="24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CB5BB07-9536-B849-9616-F3C776AF6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2529" y="6356350"/>
            <a:ext cx="1373359" cy="365125"/>
          </a:xfrm>
        </p:spPr>
        <p:txBody>
          <a:bodyPr>
            <a:normAutofit fontScale="85000" lnSpcReduction="20000"/>
          </a:bodyPr>
          <a:lstStyle/>
          <a:p>
            <a:fld id="{8DE9DBD3-9C3D-F047-AEC6-4056909B3AE4}" type="slidenum">
              <a:rPr lang="en-US" sz="1600" b="1" smtClean="0">
                <a:solidFill>
                  <a:schemeClr val="bg2">
                    <a:lumMod val="50000"/>
                  </a:schemeClr>
                </a:solidFill>
              </a:rPr>
              <a:t>22</a:t>
            </a:fld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59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>
                <a:solidFill>
                  <a:schemeClr val="accent3"/>
                </a:solidFill>
              </a:rPr>
              <a:t>Passwords Hygiene</a:t>
            </a:r>
            <a:endParaRPr b="1" dirty="0">
              <a:solidFill>
                <a:schemeClr val="accent3"/>
              </a:solidFill>
            </a:endParaRPr>
          </a:p>
        </p:txBody>
      </p:sp>
      <p:pic>
        <p:nvPicPr>
          <p:cNvPr id="229" name="Google Shape;22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2324" y="593367"/>
            <a:ext cx="4373589" cy="1892658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7"/>
          <p:cNvSpPr txBox="1"/>
          <p:nvPr/>
        </p:nvSpPr>
        <p:spPr>
          <a:xfrm>
            <a:off x="415600" y="1389228"/>
            <a:ext cx="11360800" cy="495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3600" b="1" dirty="0">
                <a:latin typeface="Playfair Display"/>
                <a:ea typeface="Playfair Display"/>
                <a:cs typeface="Playfair Display"/>
                <a:sym typeface="Playfair Display"/>
              </a:rPr>
              <a:t>To Do </a:t>
            </a:r>
            <a:endParaRPr sz="3600" b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609585" indent="-423323">
              <a:buSzPts val="1400"/>
              <a:buFont typeface="Playfair Display"/>
              <a:buChar char="●"/>
            </a:pPr>
            <a:r>
              <a:rPr lang="en-GB" sz="3000" dirty="0"/>
              <a:t>Use 1 password per account/Service</a:t>
            </a:r>
            <a:endParaRPr lang="en" sz="3000" dirty="0">
              <a:ea typeface="Playfair Display"/>
              <a:cs typeface="Playfair Display"/>
              <a:sym typeface="Playfair Display"/>
            </a:endParaRPr>
          </a:p>
          <a:p>
            <a:pPr marL="609585" indent="-423323">
              <a:buSzPts val="1400"/>
              <a:buFont typeface="Playfair Display"/>
              <a:buChar char="●"/>
            </a:pPr>
            <a:r>
              <a:rPr lang="en" sz="3000" dirty="0">
                <a:ea typeface="Playfair Display"/>
                <a:cs typeface="Playfair Display"/>
                <a:sym typeface="Playfair Display"/>
              </a:rPr>
              <a:t>Use s</a:t>
            </a:r>
            <a:r>
              <a:rPr lang="en" sz="3000" b="1" dirty="0">
                <a:ea typeface="Playfair Display"/>
                <a:cs typeface="Playfair Display"/>
                <a:sym typeface="Playfair Display"/>
              </a:rPr>
              <a:t>trong passwords</a:t>
            </a:r>
            <a:r>
              <a:rPr lang="en" sz="3000" dirty="0">
                <a:ea typeface="Playfair Display"/>
                <a:cs typeface="Playfair Display"/>
                <a:sym typeface="Playfair Display"/>
              </a:rPr>
              <a:t>: Use long passwords and combine uppercase letters, lowercase letters, numbers, and symbols. </a:t>
            </a:r>
            <a:endParaRPr sz="3000" dirty="0">
              <a:ea typeface="Playfair Display"/>
              <a:cs typeface="Playfair Display"/>
              <a:sym typeface="Playfair Display"/>
            </a:endParaRPr>
          </a:p>
          <a:p>
            <a:pPr marL="609585" indent="-423323">
              <a:buSzPts val="1400"/>
              <a:buFont typeface="Playfair Display"/>
              <a:buChar char="●"/>
            </a:pPr>
            <a:r>
              <a:rPr lang="en" sz="3000" b="1" dirty="0">
                <a:ea typeface="Playfair Display"/>
                <a:cs typeface="Playfair Display"/>
                <a:sym typeface="Playfair Display"/>
              </a:rPr>
              <a:t>Change </a:t>
            </a:r>
            <a:r>
              <a:rPr lang="en" sz="3000" dirty="0">
                <a:ea typeface="Playfair Display"/>
                <a:cs typeface="Playfair Display"/>
                <a:sym typeface="Playfair Display"/>
              </a:rPr>
              <a:t>your password frequently</a:t>
            </a:r>
            <a:r>
              <a:rPr lang="en" sz="3000" b="1" dirty="0">
                <a:ea typeface="Playfair Display"/>
                <a:cs typeface="Playfair Display"/>
                <a:sym typeface="Playfair Display"/>
              </a:rPr>
              <a:t>. Never reuse</a:t>
            </a:r>
            <a:r>
              <a:rPr lang="en" sz="3000" dirty="0">
                <a:ea typeface="Playfair Display"/>
                <a:cs typeface="Playfair Display"/>
                <a:sym typeface="Playfair Display"/>
              </a:rPr>
              <a:t> passwords</a:t>
            </a:r>
            <a:endParaRPr sz="3000" dirty="0">
              <a:ea typeface="Playfair Display"/>
              <a:cs typeface="Playfair Display"/>
              <a:sym typeface="Playfair Display"/>
            </a:endParaRPr>
          </a:p>
          <a:p>
            <a:pPr marL="609585" indent="-423323">
              <a:buSzPts val="1400"/>
              <a:buFont typeface="Playfair Display"/>
              <a:buChar char="●"/>
            </a:pPr>
            <a:r>
              <a:rPr lang="en" sz="3000" dirty="0">
                <a:ea typeface="Playfair Display"/>
                <a:cs typeface="Playfair Display"/>
                <a:sym typeface="Playfair Display"/>
              </a:rPr>
              <a:t>Be careful where you enter your password (</a:t>
            </a:r>
            <a:r>
              <a:rPr lang="en" sz="3000" b="1" dirty="0">
                <a:ea typeface="Playfair Display"/>
                <a:cs typeface="Playfair Display"/>
                <a:sym typeface="Playfair Display"/>
              </a:rPr>
              <a:t>protect shoulder surfing</a:t>
            </a:r>
            <a:r>
              <a:rPr lang="en" sz="3000" dirty="0">
                <a:ea typeface="Playfair Display"/>
                <a:cs typeface="Playfair Display"/>
                <a:sym typeface="Playfair Display"/>
              </a:rPr>
              <a:t>)</a:t>
            </a:r>
            <a:endParaRPr sz="3000" dirty="0">
              <a:ea typeface="Playfair Display"/>
              <a:cs typeface="Playfair Display"/>
              <a:sym typeface="Playfair Display"/>
            </a:endParaRPr>
          </a:p>
          <a:p>
            <a:pPr marL="609585" indent="-423323">
              <a:buSzPts val="1400"/>
              <a:buFont typeface="Playfair Display"/>
              <a:buChar char="●"/>
            </a:pPr>
            <a:r>
              <a:rPr lang="en" sz="3000" dirty="0">
                <a:ea typeface="Playfair Display"/>
                <a:cs typeface="Playfair Display"/>
                <a:sym typeface="Playfair Display"/>
              </a:rPr>
              <a:t>Enable</a:t>
            </a:r>
            <a:r>
              <a:rPr lang="en" sz="3000" b="1" dirty="0">
                <a:ea typeface="Playfair Display"/>
                <a:cs typeface="Playfair Display"/>
                <a:sym typeface="Playfair Display"/>
              </a:rPr>
              <a:t> Two-Factor Authentication </a:t>
            </a:r>
            <a:r>
              <a:rPr lang="en" sz="3000" dirty="0">
                <a:ea typeface="Playfair Display"/>
                <a:cs typeface="Playfair Display"/>
                <a:sym typeface="Playfair Display"/>
              </a:rPr>
              <a:t>where required</a:t>
            </a:r>
          </a:p>
          <a:p>
            <a:pPr marL="609585" indent="-423323">
              <a:buSzPts val="1400"/>
              <a:buFont typeface="Playfair Display"/>
              <a:buChar char="●"/>
            </a:pPr>
            <a:r>
              <a:rPr lang="en-GB" sz="3000" dirty="0"/>
              <a:t>Password managers can be helpful to store your passwords</a:t>
            </a:r>
            <a:endParaRPr sz="3000" dirty="0">
              <a:ea typeface="Playfair Display"/>
              <a:cs typeface="Playfair Display"/>
              <a:sym typeface="Playfair Display"/>
            </a:endParaRPr>
          </a:p>
          <a:p>
            <a:pPr marL="609585" indent="-423323">
              <a:buSzPts val="1400"/>
              <a:buFont typeface="Playfair Display"/>
              <a:buChar char="●"/>
            </a:pPr>
            <a:r>
              <a:rPr lang="en" sz="3000" dirty="0">
                <a:ea typeface="Playfair Display"/>
                <a:cs typeface="Playfair Display"/>
                <a:sym typeface="Playfair Display"/>
              </a:rPr>
              <a:t>Create policies regarding password hygiene</a:t>
            </a:r>
            <a:endParaRPr sz="3000" dirty="0"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0910855-423E-F440-BE69-D7F9B833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2529" y="6356350"/>
            <a:ext cx="1373359" cy="365125"/>
          </a:xfrm>
        </p:spPr>
        <p:txBody>
          <a:bodyPr>
            <a:normAutofit fontScale="85000" lnSpcReduction="20000"/>
          </a:bodyPr>
          <a:lstStyle/>
          <a:p>
            <a:fld id="{8DE9DBD3-9C3D-F047-AEC6-4056909B3AE4}" type="slidenum">
              <a:rPr lang="en-US" sz="1600" b="1" smtClean="0">
                <a:solidFill>
                  <a:schemeClr val="bg2">
                    <a:lumMod val="50000"/>
                  </a:schemeClr>
                </a:solidFill>
              </a:rPr>
              <a:t>23</a:t>
            </a:fld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489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02642-1E4D-46C3-B33A-3BA2CAA02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6576"/>
            <a:ext cx="10515600" cy="103505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3"/>
                </a:solidFill>
                <a:latin typeface="Raleway SemiBold"/>
              </a:rPr>
              <a:t>Use of Public Wi-Fi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34A56-117A-4A10-A166-C6B0BA75B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7350"/>
            <a:ext cx="10515600" cy="4763327"/>
          </a:xfrm>
        </p:spPr>
        <p:txBody>
          <a:bodyPr/>
          <a:lstStyle/>
          <a:p>
            <a:r>
              <a:rPr lang="en-GB" dirty="0"/>
              <a:t>May </a:t>
            </a:r>
            <a:r>
              <a:rPr lang="en-GB" b="1" dirty="0"/>
              <a:t>not be trustworthy</a:t>
            </a:r>
            <a:r>
              <a:rPr lang="en-GB" dirty="0"/>
              <a:t>. They </a:t>
            </a:r>
            <a:r>
              <a:rPr lang="en-GB" b="1" dirty="0"/>
              <a:t>could share your information</a:t>
            </a:r>
            <a:r>
              <a:rPr lang="en-GB" dirty="0"/>
              <a:t> to other companies who operate in countries without any data protection.</a:t>
            </a:r>
          </a:p>
          <a:p>
            <a:r>
              <a:rPr lang="en-GB" dirty="0"/>
              <a:t>You </a:t>
            </a:r>
            <a:r>
              <a:rPr lang="en-GB" b="1" dirty="0"/>
              <a:t>may not know who is watching </a:t>
            </a:r>
            <a:r>
              <a:rPr lang="en-GB" dirty="0"/>
              <a:t>you whilst you’re online.</a:t>
            </a:r>
          </a:p>
          <a:p>
            <a:pPr marL="0" indent="0" algn="ctr">
              <a:buNone/>
            </a:pPr>
            <a:endParaRPr lang="en-GB" dirty="0"/>
          </a:p>
          <a:p>
            <a:pPr marL="0" indent="0">
              <a:buNone/>
            </a:pPr>
            <a:r>
              <a:rPr lang="en-GB" sz="3600" b="1" dirty="0">
                <a:solidFill>
                  <a:srgbClr val="193B6A"/>
                </a:solidFill>
                <a:latin typeface="Raleway SemiBold"/>
              </a:rPr>
              <a:t>What to Do and Not to Do</a:t>
            </a:r>
          </a:p>
          <a:p>
            <a:r>
              <a:rPr lang="en-GB" dirty="0"/>
              <a:t>Don’t access sensitive application from Public Wi-Fi. Use your own data.</a:t>
            </a:r>
          </a:p>
          <a:p>
            <a:r>
              <a:rPr lang="en-GB" dirty="0"/>
              <a:t>Don’t conduct any purchases </a:t>
            </a:r>
          </a:p>
          <a:p>
            <a:r>
              <a:rPr lang="en-GB" dirty="0"/>
              <a:t>Use a virtual private network (VPN)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A4C65E6-5B22-BB45-9F3B-1F17EB81D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2529" y="6356350"/>
            <a:ext cx="1373359" cy="365125"/>
          </a:xfrm>
        </p:spPr>
        <p:txBody>
          <a:bodyPr>
            <a:normAutofit/>
          </a:bodyPr>
          <a:lstStyle/>
          <a:p>
            <a:fld id="{8DE9DBD3-9C3D-F047-AEC6-4056909B3AE4}" type="slidenum">
              <a:rPr lang="en-US" sz="1600" b="1" smtClean="0">
                <a:solidFill>
                  <a:schemeClr val="bg2">
                    <a:lumMod val="50000"/>
                  </a:schemeClr>
                </a:solidFill>
              </a:rPr>
              <a:t>24</a:t>
            </a:fld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485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>
                <a:solidFill>
                  <a:schemeClr val="accent3"/>
                </a:solidFill>
              </a:rPr>
              <a:t>Personal Equipment Hygiene</a:t>
            </a:r>
            <a:endParaRPr b="1" dirty="0">
              <a:solidFill>
                <a:schemeClr val="accent3"/>
              </a:solidFill>
            </a:endParaRPr>
          </a:p>
        </p:txBody>
      </p:sp>
      <p:sp>
        <p:nvSpPr>
          <p:cNvPr id="251" name="Google Shape;251;p40"/>
          <p:cNvSpPr txBox="1">
            <a:spLocks noGrp="1"/>
          </p:cNvSpPr>
          <p:nvPr>
            <p:ph type="body" idx="1"/>
          </p:nvPr>
        </p:nvSpPr>
        <p:spPr>
          <a:xfrm>
            <a:off x="492800" y="1356968"/>
            <a:ext cx="7101800" cy="494223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2"/>
              </a:buClr>
              <a:buSzPts val="1100"/>
              <a:buNone/>
            </a:pPr>
            <a:r>
              <a:rPr lang="en" sz="3600" b="1" dirty="0"/>
              <a:t>To Do</a:t>
            </a:r>
            <a:endParaRPr sz="3600" b="1" dirty="0"/>
          </a:p>
          <a:p>
            <a:pPr marL="626529" indent="-457200">
              <a:spcBef>
                <a:spcPts val="1600"/>
              </a:spcBef>
              <a:buSzPts val="1600"/>
              <a:buFont typeface="Wingdings" pitchFamily="2" charset="2"/>
              <a:buChar char="q"/>
            </a:pPr>
            <a:r>
              <a:rPr lang="en" dirty="0"/>
              <a:t>Set rules for </a:t>
            </a:r>
            <a:r>
              <a:rPr lang="en" b="1" dirty="0"/>
              <a:t>when and how</a:t>
            </a:r>
            <a:r>
              <a:rPr lang="en" dirty="0"/>
              <a:t> employees can use </a:t>
            </a:r>
            <a:r>
              <a:rPr lang="en" b="1" dirty="0"/>
              <a:t>personal equipment</a:t>
            </a:r>
            <a:r>
              <a:rPr lang="en" dirty="0"/>
              <a:t> in the workplace. </a:t>
            </a:r>
            <a:endParaRPr dirty="0"/>
          </a:p>
          <a:p>
            <a:pPr marL="626529" indent="-457200">
              <a:buSzPts val="1600"/>
              <a:buFont typeface="Wingdings" pitchFamily="2" charset="2"/>
              <a:buChar char="q"/>
            </a:pPr>
            <a:r>
              <a:rPr lang="en" dirty="0"/>
              <a:t>Set</a:t>
            </a:r>
            <a:r>
              <a:rPr lang="en" b="1" dirty="0"/>
              <a:t> guest networks </a:t>
            </a:r>
            <a:r>
              <a:rPr lang="en" dirty="0"/>
              <a:t>for personal equipment</a:t>
            </a:r>
            <a:endParaRPr dirty="0"/>
          </a:p>
          <a:p>
            <a:pPr marL="626529" indent="-457200">
              <a:buSzPts val="1600"/>
              <a:buFont typeface="Wingdings" pitchFamily="2" charset="2"/>
              <a:buChar char="q"/>
            </a:pPr>
            <a:r>
              <a:rPr lang="en" dirty="0"/>
              <a:t>Educate employees about personal equipment </a:t>
            </a:r>
            <a:r>
              <a:rPr lang="en" b="1" dirty="0"/>
              <a:t>usage and the risks</a:t>
            </a:r>
            <a:endParaRPr b="1" dirty="0"/>
          </a:p>
          <a:p>
            <a:pPr marL="626529" indent="-457200">
              <a:buSzPts val="1600"/>
              <a:buFont typeface="Wingdings" pitchFamily="2" charset="2"/>
              <a:buChar char="q"/>
            </a:pPr>
            <a:r>
              <a:rPr lang="en" dirty="0"/>
              <a:t>Communicate that these </a:t>
            </a:r>
            <a:r>
              <a:rPr lang="en" b="1" dirty="0"/>
              <a:t>policies</a:t>
            </a:r>
            <a:r>
              <a:rPr lang="en" dirty="0"/>
              <a:t> apply to devices such as vendor laptops or mobile devices that can connect to networks.</a:t>
            </a:r>
            <a:endParaRPr dirty="0"/>
          </a:p>
        </p:txBody>
      </p:sp>
      <p:pic>
        <p:nvPicPr>
          <p:cNvPr id="252" name="Google Shape;2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6000" y="1125967"/>
            <a:ext cx="3708400" cy="5173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84334" y="2031834"/>
            <a:ext cx="1824601" cy="182460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FE85919-F495-6C44-9ABC-90A840ED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2529" y="6356350"/>
            <a:ext cx="1373359" cy="365125"/>
          </a:xfrm>
        </p:spPr>
        <p:txBody>
          <a:bodyPr>
            <a:normAutofit fontScale="85000" lnSpcReduction="20000"/>
          </a:bodyPr>
          <a:lstStyle/>
          <a:p>
            <a:fld id="{8DE9DBD3-9C3D-F047-AEC6-4056909B3AE4}" type="slidenum">
              <a:rPr lang="en-US" sz="1600" b="1" smtClean="0">
                <a:solidFill>
                  <a:schemeClr val="bg2">
                    <a:lumMod val="50000"/>
                  </a:schemeClr>
                </a:solidFill>
              </a:rPr>
              <a:t>25</a:t>
            </a:fld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934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>
                <a:solidFill>
                  <a:schemeClr val="accent3"/>
                </a:solidFill>
              </a:rPr>
              <a:t>Clean Desk Policies</a:t>
            </a:r>
            <a:endParaRPr b="1" dirty="0">
              <a:solidFill>
                <a:schemeClr val="accent3"/>
              </a:solidFill>
            </a:endParaRPr>
          </a:p>
        </p:txBody>
      </p:sp>
      <p:sp>
        <p:nvSpPr>
          <p:cNvPr id="259" name="Google Shape;259;p41"/>
          <p:cNvSpPr txBox="1">
            <a:spLocks noGrp="1"/>
          </p:cNvSpPr>
          <p:nvPr>
            <p:ph type="body" idx="1"/>
          </p:nvPr>
        </p:nvSpPr>
        <p:spPr>
          <a:xfrm>
            <a:off x="4495800" y="1645433"/>
            <a:ext cx="7280667" cy="44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23323" algn="just">
              <a:buSzPts val="1400"/>
            </a:pPr>
            <a:r>
              <a:rPr lang="en" dirty="0"/>
              <a:t>A clean desk policy states that </a:t>
            </a:r>
            <a:r>
              <a:rPr lang="en" b="1" dirty="0"/>
              <a:t>no sensitive information</a:t>
            </a:r>
            <a:r>
              <a:rPr lang="en" dirty="0"/>
              <a:t> should lay unattended on a desk for any significant period of time. </a:t>
            </a:r>
            <a:endParaRPr dirty="0"/>
          </a:p>
          <a:p>
            <a:pPr indent="0" algn="just">
              <a:spcBef>
                <a:spcPts val="1600"/>
              </a:spcBef>
              <a:buNone/>
            </a:pPr>
            <a:endParaRPr dirty="0"/>
          </a:p>
          <a:p>
            <a:pPr indent="-423323" algn="just">
              <a:spcBef>
                <a:spcPts val="1600"/>
              </a:spcBef>
              <a:buSzPts val="1400"/>
            </a:pPr>
            <a:r>
              <a:rPr lang="en" dirty="0"/>
              <a:t>Introduction of such a policy should also entail </a:t>
            </a:r>
            <a:r>
              <a:rPr lang="en" b="1" dirty="0"/>
              <a:t>introduction to the practice of proper disposal of physical media</a:t>
            </a:r>
            <a:r>
              <a:rPr lang="en" dirty="0"/>
              <a:t> containing sensitive information. </a:t>
            </a:r>
            <a:endParaRPr dirty="0"/>
          </a:p>
        </p:txBody>
      </p:sp>
      <p:pic>
        <p:nvPicPr>
          <p:cNvPr id="260" name="Google Shape;26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533" y="2662133"/>
            <a:ext cx="3378200" cy="2413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9EE30A4-F2B6-6045-A293-81452A2D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2529" y="6356350"/>
            <a:ext cx="1373359" cy="365125"/>
          </a:xfrm>
        </p:spPr>
        <p:txBody>
          <a:bodyPr>
            <a:normAutofit fontScale="85000" lnSpcReduction="20000"/>
          </a:bodyPr>
          <a:lstStyle/>
          <a:p>
            <a:fld id="{8DE9DBD3-9C3D-F047-AEC6-4056909B3AE4}" type="slidenum">
              <a:rPr lang="en-US" sz="1600" b="1" smtClean="0">
                <a:solidFill>
                  <a:schemeClr val="bg2">
                    <a:lumMod val="50000"/>
                  </a:schemeClr>
                </a:solidFill>
              </a:rPr>
              <a:t>26</a:t>
            </a:fld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234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F45514F-E2AD-5848-B4FF-9A920D4DE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1113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Acknowledgement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00FD2B-58B8-1142-88F3-4B6B974E4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https://datareportal.com/reports/digital-2022-bangladesh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DataReportal</a:t>
            </a:r>
            <a:r>
              <a:rPr lang="en-US" dirty="0"/>
              <a:t> is </a:t>
            </a:r>
            <a:r>
              <a:rPr lang="en-US" b="1" dirty="0"/>
              <a:t>an online reference library</a:t>
            </a:r>
            <a:r>
              <a:rPr lang="en-US" dirty="0"/>
              <a:t> offering hundreds of reports packed with data, insights, and trends )</a:t>
            </a:r>
          </a:p>
          <a:p>
            <a:endParaRPr lang="en-US" dirty="0"/>
          </a:p>
          <a:p>
            <a:r>
              <a:rPr lang="en-US" u="sng" dirty="0">
                <a:hlinkClick r:id="rId3"/>
              </a:rPr>
              <a:t>https://dataprot.net/statistics/cyber-security-statistics/</a:t>
            </a:r>
            <a:r>
              <a:rPr lang="en-US" u="sng" dirty="0"/>
              <a:t>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883D3-114F-324B-9C4D-8D85B3C6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DBD3-9C3D-F047-AEC6-4056909B3AE4}" type="slidenum">
              <a:rPr lang="en-US" smtClean="0"/>
              <a:t>27</a:t>
            </a:fld>
            <a:endParaRPr lang="en-US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0A9F3876-F24A-084E-9B0E-4B749AE9AD20}"/>
              </a:ext>
            </a:extLst>
          </p:cNvPr>
          <p:cNvSpPr txBox="1">
            <a:spLocks/>
          </p:cNvSpPr>
          <p:nvPr/>
        </p:nvSpPr>
        <p:spPr>
          <a:xfrm>
            <a:off x="9972529" y="6356350"/>
            <a:ext cx="13733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E9DBD3-9C3D-F047-AEC6-4056909B3AE4}" type="slidenum">
              <a:rPr lang="en-US" sz="1600" b="1" smtClean="0">
                <a:solidFill>
                  <a:schemeClr val="bg2">
                    <a:lumMod val="50000"/>
                  </a:schemeClr>
                </a:solidFill>
              </a:rPr>
              <a:pPr/>
              <a:t>27</a:t>
            </a:fld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618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78ABD-2E6E-4B2C-A089-B4AAA0E09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C456-8C7D-42E3-BAA0-0465E157F446}" type="slidenum">
              <a:rPr lang="en-US" smtClean="0"/>
              <a:t>28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8B1FEA-06FB-48E9-835C-2E1EEDE4BD5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58825"/>
            <a:ext cx="12192000" cy="1265918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3"/>
                </a:solidFill>
              </a:rPr>
              <a:t>Any Questions?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036988-DBC1-4761-BCE4-1541FC5C238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706" y="2404872"/>
            <a:ext cx="3841845" cy="3841845"/>
          </a:xfrm>
          <a:prstGeom prst="rect">
            <a:avLst/>
          </a:prstGeom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2DC74D65-4917-4242-A3E6-7657016B59EC}"/>
              </a:ext>
            </a:extLst>
          </p:cNvPr>
          <p:cNvSpPr txBox="1">
            <a:spLocks/>
          </p:cNvSpPr>
          <p:nvPr/>
        </p:nvSpPr>
        <p:spPr>
          <a:xfrm>
            <a:off x="9972529" y="6356350"/>
            <a:ext cx="13733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E9DBD3-9C3D-F047-AEC6-4056909B3AE4}" type="slidenum">
              <a:rPr lang="en-US" sz="1600" b="1" smtClean="0">
                <a:solidFill>
                  <a:schemeClr val="bg2">
                    <a:lumMod val="50000"/>
                  </a:schemeClr>
                </a:solidFill>
              </a:rPr>
              <a:pPr/>
              <a:t>28</a:t>
            </a:fld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527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78ABD-2E6E-4B2C-A089-B4AAA0E09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C456-8C7D-42E3-BAA0-0465E157F446}" type="slidenum">
              <a:rPr lang="en-US" smtClean="0"/>
              <a:t>29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8B1FEA-06FB-48E9-835C-2E1EEDE4BD5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67508" y="758824"/>
            <a:ext cx="10292861" cy="5102714"/>
          </a:xfrm>
          <a:ln>
            <a:solidFill>
              <a:schemeClr val="accent1"/>
            </a:solidFill>
            <a:prstDash val="solid"/>
          </a:ln>
        </p:spPr>
        <p:txBody>
          <a:bodyPr vert="horz">
            <a:normAutofit fontScale="90000"/>
          </a:bodyPr>
          <a:lstStyle/>
          <a:p>
            <a:pPr algn="r"/>
            <a:r>
              <a:rPr lang="en-US" sz="6000" b="1" dirty="0">
                <a:solidFill>
                  <a:schemeClr val="accent3"/>
                </a:solidFill>
              </a:rPr>
              <a:t>Thank you for Listening!</a:t>
            </a:r>
            <a:br>
              <a:rPr lang="en-US" sz="6000" b="1" dirty="0">
                <a:solidFill>
                  <a:schemeClr val="accent3"/>
                </a:solidFill>
              </a:rPr>
            </a:br>
            <a:br>
              <a:rPr lang="en-US" sz="6000" b="1" dirty="0"/>
            </a:br>
            <a:br>
              <a:rPr lang="en-US" sz="6000" b="1" dirty="0"/>
            </a:br>
            <a:r>
              <a:rPr lang="en-US" b="1" dirty="0"/>
              <a:t>For further query please contact me at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2"/>
              </a:rPr>
              <a:t>shafiul[at]du.ac.bd</a:t>
            </a:r>
            <a:r>
              <a:rPr lang="en-US" dirty="0"/>
              <a:t> </a:t>
            </a:r>
            <a:br>
              <a:rPr lang="en-US" sz="6000" dirty="0"/>
            </a:br>
            <a:endParaRPr lang="en-US" sz="6000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19C2A6B-364A-E846-8FA7-1D259C7173D3}"/>
              </a:ext>
            </a:extLst>
          </p:cNvPr>
          <p:cNvCxnSpPr/>
          <p:nvPr/>
        </p:nvCxnSpPr>
        <p:spPr>
          <a:xfrm>
            <a:off x="1453662" y="3048000"/>
            <a:ext cx="970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EABA8407-B3D7-5943-80C2-1922E2F1906D}"/>
              </a:ext>
            </a:extLst>
          </p:cNvPr>
          <p:cNvSpPr txBox="1">
            <a:spLocks/>
          </p:cNvSpPr>
          <p:nvPr/>
        </p:nvSpPr>
        <p:spPr>
          <a:xfrm>
            <a:off x="9972529" y="6356350"/>
            <a:ext cx="13733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E9DBD3-9C3D-F047-AEC6-4056909B3AE4}" type="slidenum">
              <a:rPr lang="en-US" sz="1600" b="1" smtClean="0">
                <a:solidFill>
                  <a:schemeClr val="bg2">
                    <a:lumMod val="50000"/>
                  </a:schemeClr>
                </a:solidFill>
              </a:rPr>
              <a:pPr/>
              <a:t>29</a:t>
            </a:fld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50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>
                <a:solidFill>
                  <a:schemeClr val="accent3"/>
                </a:solidFill>
              </a:rPr>
              <a:t>Overview of a Security System</a:t>
            </a:r>
            <a:endParaRPr b="1" dirty="0">
              <a:solidFill>
                <a:schemeClr val="accent3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t="19782" b="25035"/>
          <a:stretch/>
        </p:blipFill>
        <p:spPr>
          <a:xfrm>
            <a:off x="303934" y="1536201"/>
            <a:ext cx="11584132" cy="3595500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322800" y="5527901"/>
            <a:ext cx="95464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133" b="1" dirty="0">
                <a:latin typeface="Playfair Display"/>
                <a:ea typeface="Playfair Display"/>
                <a:cs typeface="Playfair Display"/>
                <a:sym typeface="Playfair Display"/>
              </a:rPr>
              <a:t>All three of these combined, protects any system from threats and attacks.</a:t>
            </a:r>
            <a:endParaRPr sz="2133" b="1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1122A10F-23E2-3943-8730-75F85A8A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2529" y="6356350"/>
            <a:ext cx="1373359" cy="365125"/>
          </a:xfrm>
        </p:spPr>
        <p:txBody>
          <a:bodyPr>
            <a:normAutofit fontScale="85000" lnSpcReduction="20000"/>
          </a:bodyPr>
          <a:lstStyle/>
          <a:p>
            <a:fld id="{8DE9DBD3-9C3D-F047-AEC6-4056909B3AE4}" type="slidenum">
              <a:rPr lang="en-US" sz="1600" b="1" smtClean="0">
                <a:solidFill>
                  <a:schemeClr val="bg2">
                    <a:lumMod val="50000"/>
                  </a:schemeClr>
                </a:solidFill>
              </a:rPr>
              <a:t>3</a:t>
            </a:fld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85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B5B3E0-79FD-0F4B-A4D0-7B37899D0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149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The People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AA2BA-8BFE-C647-8E71-FF3A60154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3662"/>
            <a:ext cx="7772400" cy="4723301"/>
          </a:xfrm>
          <a:solidFill>
            <a:schemeClr val="bg1">
              <a:lumMod val="85000"/>
            </a:schemeClr>
          </a:solidFill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buFont typeface="Wingdings" pitchFamily="2" charset="2"/>
              <a:buChar char="§"/>
            </a:pPr>
            <a:r>
              <a:rPr lang="en-US" b="1" dirty="0">
                <a:ea typeface="Open Sans"/>
                <a:cs typeface="Open Sans"/>
                <a:sym typeface="Open Sans"/>
              </a:rPr>
              <a:t>People </a:t>
            </a:r>
            <a:r>
              <a:rPr lang="en-US" dirty="0">
                <a:ea typeface="Open Sans"/>
                <a:cs typeface="Open Sans"/>
                <a:sym typeface="Open Sans"/>
              </a:rPr>
              <a:t>are the weakest link to security programs (most neglected factor). </a:t>
            </a:r>
          </a:p>
          <a:p>
            <a:pPr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>
                <a:ea typeface="Open Sans"/>
                <a:cs typeface="Open Sans"/>
                <a:sym typeface="Open Sans"/>
              </a:rPr>
              <a:t>Technology and processes are mostly reliable. 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>
                <a:ea typeface="Open Sans"/>
                <a:cs typeface="Open Sans"/>
                <a:sym typeface="Open Sans"/>
              </a:rPr>
              <a:t>Human being are unpredictable, susceptible to attacks and can be stressed into doing something out of protocol.</a:t>
            </a:r>
          </a:p>
          <a:p>
            <a:r>
              <a:rPr lang="en-US" b="1" dirty="0"/>
              <a:t>Human error is still the greatest cause of data breaches and security failures </a:t>
            </a:r>
            <a:r>
              <a:rPr lang="en-US" dirty="0"/>
              <a:t>(Source: </a:t>
            </a:r>
            <a:r>
              <a:rPr lang="en-US" dirty="0" err="1"/>
              <a:t>Helpnet</a:t>
            </a:r>
            <a:r>
              <a:rPr lang="en-US" dirty="0"/>
              <a:t> Security).</a:t>
            </a:r>
          </a:p>
          <a:p>
            <a:r>
              <a:rPr lang="en-US" dirty="0"/>
              <a:t>A single human error is enough to bring down the whole system</a:t>
            </a:r>
            <a:r>
              <a:rPr lang="en-US" dirty="0">
                <a:effectLst/>
              </a:rPr>
              <a:t> </a:t>
            </a: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itchFamily="2" charset="2"/>
              <a:buChar char="§"/>
            </a:pPr>
            <a:endParaRPr lang="en-US" dirty="0">
              <a:ea typeface="Open Sans"/>
              <a:cs typeface="Open Sans"/>
              <a:sym typeface="Open Sans"/>
            </a:endParaRP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0D306-7CDD-BA43-892B-42111053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pic>
        <p:nvPicPr>
          <p:cNvPr id="8" name="Google Shape;82;p16">
            <a:extLst>
              <a:ext uri="{FF2B5EF4-FFF2-40B4-BE49-F238E27FC236}">
                <a16:creationId xmlns:a16="http://schemas.microsoft.com/office/drawing/2014/main" id="{E7054C5D-9FD8-D44F-96AE-7D54070DC259}"/>
              </a:ext>
            </a:extLst>
          </p:cNvPr>
          <p:cNvPicPr preferRelativeResize="0">
            <a:picLocks noGrp="1"/>
          </p:cNvPicPr>
          <p:nvPr>
            <p:ph sz="half" idx="2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10600" y="1453663"/>
            <a:ext cx="2860429" cy="47233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</p:pic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E66CEDED-B14E-F440-826A-3F60621934CA}"/>
              </a:ext>
            </a:extLst>
          </p:cNvPr>
          <p:cNvSpPr txBox="1">
            <a:spLocks/>
          </p:cNvSpPr>
          <p:nvPr/>
        </p:nvSpPr>
        <p:spPr>
          <a:xfrm>
            <a:off x="9972529" y="6356350"/>
            <a:ext cx="13733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E9DBD3-9C3D-F047-AEC6-4056909B3AE4}" type="slidenum">
              <a:rPr lang="en-US" sz="1600" b="1" smtClean="0">
                <a:solidFill>
                  <a:schemeClr val="bg2">
                    <a:lumMod val="50000"/>
                  </a:schemeClr>
                </a:solidFill>
              </a:rPr>
              <a:pPr/>
              <a:t>4</a:t>
            </a:fld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597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0D6EC84-6973-674B-B538-77857B40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2529" y="6356350"/>
            <a:ext cx="1373359" cy="365125"/>
          </a:xfrm>
        </p:spPr>
        <p:txBody>
          <a:bodyPr>
            <a:normAutofit fontScale="85000" lnSpcReduction="20000"/>
          </a:bodyPr>
          <a:lstStyle/>
          <a:p>
            <a:fld id="{8DE9DBD3-9C3D-F047-AEC6-4056909B3AE4}" type="slidenum">
              <a:rPr lang="en-US" sz="1600" b="1" smtClean="0">
                <a:solidFill>
                  <a:schemeClr val="bg2">
                    <a:lumMod val="50000"/>
                  </a:schemeClr>
                </a:solidFill>
              </a:rPr>
              <a:t>5</a:t>
            </a:fld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984F25-F0FE-0842-97BF-ECD4620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5289848"/>
          </a:xfrm>
        </p:spPr>
        <p:txBody>
          <a:bodyPr>
            <a:normAutofit/>
          </a:bodyPr>
          <a:lstStyle/>
          <a:p>
            <a:pPr algn="ctr"/>
            <a:br>
              <a:rPr lang="en-US" sz="8000" b="1" dirty="0"/>
            </a:br>
            <a:br>
              <a:rPr lang="en-US" sz="8000" b="1" dirty="0"/>
            </a:br>
            <a:r>
              <a:rPr lang="en-US" sz="6933" b="1" dirty="0">
                <a:latin typeface="Playfair Display"/>
              </a:rPr>
              <a:t>Security Attacks </a:t>
            </a:r>
          </a:p>
        </p:txBody>
      </p:sp>
    </p:spTree>
    <p:extLst>
      <p:ext uri="{BB962C8B-B14F-4D97-AF65-F5344CB8AC3E}">
        <p14:creationId xmlns:p14="http://schemas.microsoft.com/office/powerpoint/2010/main" val="2005487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23747" y="432532"/>
            <a:ext cx="11360800" cy="98473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b="1" dirty="0"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Social Engineering Attacks</a:t>
            </a:r>
            <a:endParaRPr b="1" dirty="0">
              <a:solidFill>
                <a:schemeClr val="accent3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800" y="1413909"/>
            <a:ext cx="4007386" cy="45939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AEC5D6-016B-E04B-B9DE-E10665791865}"/>
              </a:ext>
            </a:extLst>
          </p:cNvPr>
          <p:cNvSpPr txBox="1"/>
          <p:nvPr/>
        </p:nvSpPr>
        <p:spPr>
          <a:xfrm>
            <a:off x="623747" y="1618932"/>
            <a:ext cx="730105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itchFamily="2" charset="2"/>
              <a:buChar char="q"/>
            </a:pPr>
            <a:r>
              <a:rPr lang="en-US" sz="3200" b="1" dirty="0">
                <a:latin typeface="+mj-lt"/>
                <a:ea typeface="Open Sans"/>
                <a:cs typeface="Open Sans"/>
                <a:sym typeface="Open Sans"/>
              </a:rPr>
              <a:t>Social engineering attack </a:t>
            </a:r>
            <a:r>
              <a:rPr lang="en-US" sz="3200" dirty="0">
                <a:latin typeface="+mj-lt"/>
                <a:ea typeface="Open Sans"/>
                <a:cs typeface="Open Sans"/>
                <a:sym typeface="Open Sans"/>
              </a:rPr>
              <a:t>uses psychological manipulation to trick users into making security mistakes or giving away sensitive information.</a:t>
            </a:r>
          </a:p>
          <a:p>
            <a:pPr marL="571500" indent="-571500" algn="just">
              <a:buFont typeface="Wingdings" pitchFamily="2" charset="2"/>
              <a:buChar char="q"/>
            </a:pPr>
            <a:endParaRPr lang="en-US" sz="1000" dirty="0">
              <a:latin typeface="+mj-lt"/>
              <a:ea typeface="Open Sans"/>
              <a:cs typeface="Open Sans"/>
              <a:sym typeface="Open Sans"/>
            </a:endParaRPr>
          </a:p>
          <a:p>
            <a:pPr marL="571500" indent="-571500" algn="just">
              <a:buFont typeface="Wingdings" pitchFamily="2" charset="2"/>
              <a:buChar char="q"/>
            </a:pPr>
            <a:r>
              <a:rPr lang="en-US" sz="3200" dirty="0">
                <a:latin typeface="+mj-lt"/>
                <a:ea typeface="Open Sans"/>
                <a:cs typeface="Open Sans"/>
                <a:sym typeface="Open Sans"/>
              </a:rPr>
              <a:t>Attacker needs </a:t>
            </a:r>
            <a:r>
              <a:rPr lang="en-US" sz="3200" b="1" dirty="0">
                <a:solidFill>
                  <a:srgbClr val="FF0000"/>
                </a:solidFill>
                <a:latin typeface="+mj-lt"/>
                <a:ea typeface="Open Sans"/>
                <a:cs typeface="Open Sans"/>
                <a:sym typeface="Open Sans"/>
              </a:rPr>
              <a:t>valid data</a:t>
            </a:r>
            <a:r>
              <a:rPr lang="en-US" sz="3200" dirty="0">
                <a:solidFill>
                  <a:srgbClr val="FF0000"/>
                </a:solidFill>
                <a:latin typeface="+mj-lt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>
                <a:latin typeface="+mj-lt"/>
                <a:ea typeface="Open Sans"/>
                <a:cs typeface="Open Sans"/>
                <a:sym typeface="Open Sans"/>
              </a:rPr>
              <a:t>to trick users.</a:t>
            </a:r>
          </a:p>
          <a:p>
            <a:pPr marL="571500" indent="-571500" algn="just">
              <a:buFont typeface="Wingdings" pitchFamily="2" charset="2"/>
              <a:buChar char="q"/>
            </a:pPr>
            <a:endParaRPr lang="en-US" sz="1000" dirty="0">
              <a:latin typeface="+mj-lt"/>
              <a:ea typeface="Open Sans"/>
              <a:cs typeface="Open Sans"/>
              <a:sym typeface="Open Sans"/>
            </a:endParaRPr>
          </a:p>
          <a:p>
            <a:pPr marL="571500" indent="-571500" algn="just">
              <a:buFont typeface="Wingdings" pitchFamily="2" charset="2"/>
              <a:buChar char="q"/>
            </a:pPr>
            <a:r>
              <a:rPr lang="en-US" sz="3200" b="1" dirty="0">
                <a:latin typeface="+mj-lt"/>
              </a:rPr>
              <a:t>One need to know how attacker collect data for </a:t>
            </a:r>
            <a:r>
              <a:rPr lang="en-US" sz="3200" b="1" dirty="0"/>
              <a:t>social engineers </a:t>
            </a:r>
            <a:r>
              <a:rPr lang="en-US" sz="3200" b="1" dirty="0">
                <a:latin typeface="+mj-lt"/>
              </a:rPr>
              <a:t>attacks.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AE13691-8122-AD4F-B10C-1D246BBE3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2529" y="6356350"/>
            <a:ext cx="1373359" cy="365125"/>
          </a:xfrm>
        </p:spPr>
        <p:txBody>
          <a:bodyPr>
            <a:normAutofit fontScale="85000" lnSpcReduction="20000"/>
          </a:bodyPr>
          <a:lstStyle/>
          <a:p>
            <a:fld id="{8DE9DBD3-9C3D-F047-AEC6-4056909B3AE4}" type="slidenum">
              <a:rPr lang="en-US" sz="1600" b="1" smtClean="0">
                <a:solidFill>
                  <a:schemeClr val="bg2">
                    <a:lumMod val="50000"/>
                  </a:schemeClr>
                </a:solidFill>
              </a:rPr>
              <a:t>6</a:t>
            </a:fld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302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462767" y="583933"/>
            <a:ext cx="7932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6933" b="1" dirty="0">
                <a:latin typeface="Playfair Display"/>
                <a:ea typeface="Playfair Display"/>
                <a:cs typeface="Playfair Display"/>
                <a:sym typeface="Playfair Display"/>
              </a:rPr>
              <a:t>Gathering Information for Social Engineering </a:t>
            </a:r>
            <a:endParaRPr sz="6933" b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" sz="6933" b="1" dirty="0">
                <a:latin typeface="Playfair Display"/>
                <a:ea typeface="Playfair Display"/>
                <a:cs typeface="Playfair Display"/>
                <a:sym typeface="Playfair Display"/>
              </a:rPr>
              <a:t>Attacks</a:t>
            </a:r>
            <a:endParaRPr sz="6933" b="1" dirty="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0033" y="1484700"/>
            <a:ext cx="3269667" cy="326966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0D6EC84-6973-674B-B538-77857B40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2529" y="6356350"/>
            <a:ext cx="1373359" cy="365125"/>
          </a:xfrm>
        </p:spPr>
        <p:txBody>
          <a:bodyPr>
            <a:normAutofit fontScale="85000" lnSpcReduction="20000"/>
          </a:bodyPr>
          <a:lstStyle/>
          <a:p>
            <a:fld id="{8DE9DBD3-9C3D-F047-AEC6-4056909B3AE4}" type="slidenum">
              <a:rPr lang="en-US" sz="1600" b="1" smtClean="0">
                <a:solidFill>
                  <a:schemeClr val="bg2">
                    <a:lumMod val="50000"/>
                  </a:schemeClr>
                </a:solidFill>
              </a:rPr>
              <a:t>7</a:t>
            </a:fld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463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BC36A-0216-4043-AF09-6E0F3F7D5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416" y="365125"/>
            <a:ext cx="10515600" cy="1057031"/>
          </a:xfrm>
        </p:spPr>
        <p:txBody>
          <a:bodyPr>
            <a:norm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</a:pPr>
            <a:r>
              <a:rPr lang="en-US" b="1" dirty="0"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Gathering Information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9DB0F-516B-5F49-94BB-DBB50E452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7524" y="1422156"/>
            <a:ext cx="8325706" cy="475480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marL="457200" lvl="0" indent="-323850">
              <a:lnSpc>
                <a:spcPct val="150000"/>
              </a:lnSpc>
              <a:spcBef>
                <a:spcPts val="0"/>
              </a:spcBef>
              <a:buSzPts val="1500"/>
              <a:buChar char="●"/>
            </a:pPr>
            <a:r>
              <a:rPr lang="en-US" dirty="0"/>
              <a:t>A staggering wealth of information exists in </a:t>
            </a:r>
            <a:r>
              <a:rPr lang="en-US" dirty="0">
                <a:solidFill>
                  <a:srgbClr val="FF0000"/>
                </a:solidFill>
              </a:rPr>
              <a:t>online databases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public records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social media sites</a:t>
            </a:r>
            <a:r>
              <a:rPr lang="en-US" dirty="0"/>
              <a:t>, and in many cases, this data is free for the taking. </a:t>
            </a:r>
          </a:p>
          <a:p>
            <a:pPr marL="457200" indent="-323850">
              <a:lnSpc>
                <a:spcPct val="150000"/>
              </a:lnSpc>
              <a:spcBef>
                <a:spcPts val="0"/>
              </a:spcBef>
              <a:buSzPts val="1500"/>
              <a:buFont typeface="Arial" panose="020B0604020202020204" pitchFamily="34" charset="0"/>
              <a:buChar char="●"/>
            </a:pPr>
            <a:r>
              <a:rPr lang="en-US" dirty="0"/>
              <a:t>Human intelligence is data gathered by </a:t>
            </a:r>
            <a:r>
              <a:rPr lang="en-US" b="1" dirty="0"/>
              <a:t>talking to people</a:t>
            </a:r>
            <a:r>
              <a:rPr lang="en-US" dirty="0"/>
              <a:t>. </a:t>
            </a:r>
          </a:p>
          <a:p>
            <a:pPr marL="457200" indent="-323850">
              <a:lnSpc>
                <a:spcPct val="150000"/>
              </a:lnSpc>
              <a:spcBef>
                <a:spcPts val="0"/>
              </a:spcBef>
              <a:buSzPts val="1500"/>
              <a:buFont typeface="Arial" panose="020B0604020202020204" pitchFamily="34" charset="0"/>
              <a:buChar char="●"/>
            </a:pPr>
            <a:r>
              <a:rPr lang="en-US" dirty="0"/>
              <a:t>Google hacking</a:t>
            </a:r>
          </a:p>
          <a:p>
            <a:pPr marL="457200" indent="-323850">
              <a:lnSpc>
                <a:spcPct val="150000"/>
              </a:lnSpc>
              <a:spcBef>
                <a:spcPts val="0"/>
              </a:spcBef>
              <a:buSzPts val="1500"/>
              <a:buFont typeface="Arial" panose="020B0604020202020204" pitchFamily="34" charset="0"/>
              <a:buChar char="●"/>
            </a:pPr>
            <a:endParaRPr lang="en-US" dirty="0"/>
          </a:p>
          <a:p>
            <a:pPr marL="457200" lvl="0" indent="-323850">
              <a:lnSpc>
                <a:spcPct val="150000"/>
              </a:lnSpc>
              <a:spcBef>
                <a:spcPts val="0"/>
              </a:spcBef>
              <a:buSzPts val="1500"/>
              <a:buChar char="●"/>
            </a:pPr>
            <a:endParaRPr lang="en-US" dirty="0"/>
          </a:p>
          <a:p>
            <a:endParaRPr lang="en-US" dirty="0"/>
          </a:p>
        </p:txBody>
      </p:sp>
      <p:pic>
        <p:nvPicPr>
          <p:cNvPr id="8" name="Google Shape;95;p18">
            <a:extLst>
              <a:ext uri="{FF2B5EF4-FFF2-40B4-BE49-F238E27FC236}">
                <a16:creationId xmlns:a16="http://schemas.microsoft.com/office/drawing/2014/main" id="{18A57DDD-446C-384A-858F-566FAFC046DB}"/>
              </a:ext>
            </a:extLst>
          </p:cNvPr>
          <p:cNvPicPr preferRelativeResize="0">
            <a:picLocks noGrp="1"/>
          </p:cNvPicPr>
          <p:nvPr>
            <p:ph sz="half" idx="2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2176" y="1601543"/>
            <a:ext cx="3048000" cy="457542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E68B2D6C-507A-844F-95D9-59022E14C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2529" y="6356350"/>
            <a:ext cx="1373359" cy="365125"/>
          </a:xfrm>
        </p:spPr>
        <p:txBody>
          <a:bodyPr/>
          <a:lstStyle/>
          <a:p>
            <a:fld id="{8DE9DBD3-9C3D-F047-AEC6-4056909B3AE4}" type="slidenum">
              <a:rPr lang="en-US" sz="1600" b="1" smtClean="0">
                <a:solidFill>
                  <a:schemeClr val="bg2">
                    <a:lumMod val="50000"/>
                  </a:schemeClr>
                </a:solidFill>
              </a:rPr>
              <a:t>8</a:t>
            </a:fld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541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462767" y="583933"/>
            <a:ext cx="6748916" cy="581686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6933" b="1" dirty="0">
                <a:latin typeface="Playfair Display"/>
                <a:ea typeface="Playfair Display"/>
                <a:cs typeface="Playfair Display"/>
                <a:sym typeface="Playfair Display"/>
              </a:rPr>
              <a:t>Different</a:t>
            </a:r>
            <a:endParaRPr sz="6933" b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>
              <a:lnSpc>
                <a:spcPct val="115000"/>
              </a:lnSpc>
              <a:spcBef>
                <a:spcPts val="1600"/>
              </a:spcBef>
            </a:pPr>
            <a:r>
              <a:rPr lang="en" sz="6933" b="1" dirty="0">
                <a:latin typeface="Playfair Display"/>
                <a:ea typeface="Playfair Display"/>
                <a:cs typeface="Playfair Display"/>
                <a:sym typeface="Playfair Display"/>
              </a:rPr>
              <a:t>Social </a:t>
            </a:r>
            <a:br>
              <a:rPr lang="en" sz="6933" b="1" dirty="0">
                <a:latin typeface="Playfair Display"/>
                <a:ea typeface="Playfair Display"/>
                <a:cs typeface="Playfair Display"/>
                <a:sym typeface="Playfair Display"/>
              </a:rPr>
            </a:br>
            <a:r>
              <a:rPr lang="en" sz="6933" b="1" dirty="0">
                <a:latin typeface="Playfair Display"/>
                <a:ea typeface="Playfair Display"/>
                <a:cs typeface="Playfair Display"/>
                <a:sym typeface="Playfair Display"/>
              </a:rPr>
              <a:t>Engineering </a:t>
            </a:r>
            <a:endParaRPr sz="6933" b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" sz="6933" b="1" dirty="0">
                <a:latin typeface="Playfair Display"/>
                <a:ea typeface="Playfair Display"/>
                <a:cs typeface="Playfair Display"/>
                <a:sym typeface="Playfair Display"/>
              </a:rPr>
              <a:t>Attacks</a:t>
            </a:r>
            <a:endParaRPr sz="6933" b="1" dirty="0"/>
          </a:p>
        </p:txBody>
      </p:sp>
      <p:pic>
        <p:nvPicPr>
          <p:cNvPr id="147" name="Google Shape;147;p25"/>
          <p:cNvPicPr preferRelativeResize="0"/>
          <p:nvPr/>
        </p:nvPicPr>
        <p:blipFill rotWithShape="1">
          <a:blip r:embed="rId3">
            <a:alphaModFix/>
          </a:blip>
          <a:srcRect t="13600" b="13788"/>
          <a:stretch/>
        </p:blipFill>
        <p:spPr>
          <a:xfrm>
            <a:off x="6289615" y="988134"/>
            <a:ext cx="5588000" cy="48284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55EAE9B-2FA9-7547-AEE8-3CDEF1BB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2529" y="6356350"/>
            <a:ext cx="1373359" cy="365125"/>
          </a:xfrm>
        </p:spPr>
        <p:txBody>
          <a:bodyPr>
            <a:normAutofit fontScale="85000" lnSpcReduction="20000"/>
          </a:bodyPr>
          <a:lstStyle/>
          <a:p>
            <a:fld id="{8DE9DBD3-9C3D-F047-AEC6-4056909B3AE4}" type="slidenum">
              <a:rPr lang="en-US" sz="1600" b="1" smtClean="0">
                <a:solidFill>
                  <a:schemeClr val="bg1"/>
                </a:solidFill>
              </a:rPr>
              <a:t>9</a:t>
            </a:fld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143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1642</TotalTime>
  <Words>1393</Words>
  <Application>Microsoft Macintosh PowerPoint</Application>
  <PresentationFormat>Widescreen</PresentationFormat>
  <Paragraphs>197</Paragraphs>
  <Slides>29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Open Sans</vt:lpstr>
      <vt:lpstr>Playfair Display</vt:lpstr>
      <vt:lpstr>Raleway SemiBold</vt:lpstr>
      <vt:lpstr>Wingdings</vt:lpstr>
      <vt:lpstr>Office Theme</vt:lpstr>
      <vt:lpstr>PEOPLE: THE NEGLECTED FACTOR IN CYBER SECURITY </vt:lpstr>
      <vt:lpstr>Outline </vt:lpstr>
      <vt:lpstr>Overview of a Security System</vt:lpstr>
      <vt:lpstr>The People</vt:lpstr>
      <vt:lpstr>  Security Attacks </vt:lpstr>
      <vt:lpstr>Social Engineering Attacks</vt:lpstr>
      <vt:lpstr>Gathering Information for Social Engineering  Attacks</vt:lpstr>
      <vt:lpstr>Gathering Information</vt:lpstr>
      <vt:lpstr>Different Social  Engineering  Attacks</vt:lpstr>
      <vt:lpstr>Pretexting Attack</vt:lpstr>
      <vt:lpstr>Phishing Attack</vt:lpstr>
      <vt:lpstr>Phishing Attack – An Entry Point for Attacker </vt:lpstr>
      <vt:lpstr>How to Tackle Phishing Attack</vt:lpstr>
      <vt:lpstr>Vishing and Smishing Attack</vt:lpstr>
      <vt:lpstr>How to Tackle Vishing and Smishing Attack</vt:lpstr>
      <vt:lpstr>Scareware </vt:lpstr>
      <vt:lpstr>Baiting</vt:lpstr>
      <vt:lpstr>Quid Pro Quo</vt:lpstr>
      <vt:lpstr>Tailgating</vt:lpstr>
      <vt:lpstr>Building Security Awareness with  Training Programs</vt:lpstr>
      <vt:lpstr>Social Engineering Training</vt:lpstr>
      <vt:lpstr>Passwords Hygiene</vt:lpstr>
      <vt:lpstr>Passwords Hygiene</vt:lpstr>
      <vt:lpstr>Use of Public Wi-Fi</vt:lpstr>
      <vt:lpstr>Personal Equipment Hygiene</vt:lpstr>
      <vt:lpstr>Clean Desk Policies</vt:lpstr>
      <vt:lpstr>Acknowledgement</vt:lpstr>
      <vt:lpstr>Any Questions?</vt:lpstr>
      <vt:lpstr>Thank you for Listening!   For further query please contact me at   shafiul[at]du.ac.bd 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‘People’ Factor in Cyber Security </dc:title>
  <dc:creator>Microsoft Office User</dc:creator>
  <cp:lastModifiedBy>Microsoft Office User</cp:lastModifiedBy>
  <cp:revision>78</cp:revision>
  <cp:lastPrinted>2023-01-19T07:50:43Z</cp:lastPrinted>
  <dcterms:created xsi:type="dcterms:W3CDTF">2022-11-04T12:50:18Z</dcterms:created>
  <dcterms:modified xsi:type="dcterms:W3CDTF">2023-10-02T05:54:14Z</dcterms:modified>
</cp:coreProperties>
</file>