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2" r:id="rId5"/>
    <p:sldId id="259" r:id="rId6"/>
    <p:sldId id="260" r:id="rId7"/>
    <p:sldId id="261" r:id="rId8"/>
    <p:sldId id="26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5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299" r:id="rId37"/>
    <p:sldId id="312" r:id="rId38"/>
    <p:sldId id="313" r:id="rId39"/>
    <p:sldId id="314" r:id="rId40"/>
    <p:sldId id="315" r:id="rId41"/>
    <p:sldId id="316" r:id="rId42"/>
    <p:sldId id="31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7880D-45DB-4D5C-AE03-63C3D71BE6E8}" v="422" dt="2024-02-18T18:26:04.872"/>
    <p1510:client id="{CD2DABE5-557B-4675-8A8B-56E4DF1D7214}" v="583" dt="2024-02-19T07:06:31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0351" y="501474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Quiz Mangement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B49A-18B6-BD7C-2D30-7AF171B48E61}"/>
              </a:ext>
            </a:extLst>
          </p:cNvPr>
          <p:cNvSpPr txBox="1"/>
          <p:nvPr/>
        </p:nvSpPr>
        <p:spPr>
          <a:xfrm>
            <a:off x="2148270" y="4222131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Abhishek  009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Avishkar   041</a:t>
            </a:r>
          </a:p>
          <a:p>
            <a:r>
              <a:rPr lang="en-US" sz="200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Piyush   044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  <a:p>
            <a:r>
              <a:rPr lang="en-US" sz="200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Kunal     095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Pranav          133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Rahul     146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Hardware And Software Requirement (Developer)</a:t>
            </a:r>
            <a:endParaRPr lang="en-US" sz="4000" b="1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270" y="1972977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Integrated Development Environment (</a:t>
            </a:r>
            <a:r>
              <a:rPr lang="en-US" sz="2000" b="1" dirty="0">
                <a:ea typeface="+mn-lt"/>
                <a:cs typeface="+mn-lt"/>
              </a:rPr>
              <a:t>IDE</a:t>
            </a:r>
            <a:r>
              <a:rPr lang="en-US" sz="2000" dirty="0">
                <a:ea typeface="+mn-lt"/>
                <a:cs typeface="+mn-lt"/>
              </a:rPr>
              <a:t>) such as Spring Tool Suite                 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Backend </a:t>
            </a:r>
            <a:r>
              <a:rPr lang="en-US" sz="2000" dirty="0">
                <a:ea typeface="+mn-lt"/>
                <a:cs typeface="+mn-lt"/>
              </a:rPr>
              <a:t>(Spring Boot):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Java Development Kit (JDK) 11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Build Tool: Apache Maven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Frontend </a:t>
            </a:r>
            <a:r>
              <a:rPr lang="en-US" sz="2000" dirty="0">
                <a:ea typeface="+mn-lt"/>
                <a:cs typeface="+mn-lt"/>
              </a:rPr>
              <a:t>(ReactJS):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Node.js and </a:t>
            </a:r>
            <a:r>
              <a:rPr lang="en-US" sz="2000" err="1">
                <a:ea typeface="+mn-lt"/>
                <a:cs typeface="+mn-lt"/>
              </a:rPr>
              <a:t>npm</a:t>
            </a:r>
            <a:r>
              <a:rPr lang="en-US" sz="2000" dirty="0">
                <a:ea typeface="+mn-lt"/>
                <a:cs typeface="+mn-lt"/>
              </a:rPr>
              <a:t> (Node Package Manager).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Code Editor</a:t>
            </a:r>
            <a:r>
              <a:rPr lang="en-US" sz="2000" dirty="0">
                <a:ea typeface="+mn-lt"/>
                <a:cs typeface="+mn-lt"/>
              </a:rPr>
              <a:t>: Visual Studio Code, Sublime Text, or Atom.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Database Management System</a:t>
            </a:r>
            <a:r>
              <a:rPr lang="en-US" sz="2000" dirty="0">
                <a:ea typeface="+mn-lt"/>
                <a:cs typeface="+mn-lt"/>
              </a:rPr>
              <a:t> (DBMS): MySQL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Version Control</a:t>
            </a:r>
            <a:r>
              <a:rPr lang="en-US" sz="2000" dirty="0">
                <a:ea typeface="+mn-lt"/>
                <a:cs typeface="+mn-lt"/>
              </a:rPr>
              <a:t>: Git for version control.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API Documentation</a:t>
            </a:r>
            <a:r>
              <a:rPr lang="en-US" sz="2000" dirty="0">
                <a:ea typeface="+mn-lt"/>
                <a:cs typeface="+mn-lt"/>
              </a:rPr>
              <a:t>: Swagger</a:t>
            </a:r>
            <a:endParaRPr lang="en-US" sz="200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Deployment</a:t>
            </a:r>
            <a:r>
              <a:rPr lang="en-US" sz="2000" dirty="0">
                <a:ea typeface="+mn-lt"/>
                <a:cs typeface="+mn-lt"/>
              </a:rPr>
              <a:t>: Choose a hosting service (VERCEL) to deploy website and configure the necessary server configurations.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10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71465" y="622557"/>
            <a:ext cx="451497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4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Spring Boot</a:t>
            </a:r>
            <a:endParaRPr lang="en-US" sz="4000" b="1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712" y="21413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Backend Development</a:t>
            </a:r>
            <a:r>
              <a:rPr lang="en-US" sz="2800" dirty="0">
                <a:ea typeface="+mn-lt"/>
                <a:cs typeface="+mn-lt"/>
              </a:rPr>
              <a:t>: Spring Boot is utilized to create a robust and scalable backend for the Quiz Management System. It facilitates the development of RESTful APIs, handles business logic, and connects with the database.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Spring MVC</a:t>
            </a:r>
            <a:r>
              <a:rPr lang="en-US" sz="2800" dirty="0">
                <a:ea typeface="+mn-lt"/>
                <a:cs typeface="+mn-lt"/>
              </a:rPr>
              <a:t>: Manages the web layer, handling HTTP requests and responses.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Spring Data JPA</a:t>
            </a:r>
            <a:r>
              <a:rPr lang="en-US" sz="2800" dirty="0">
                <a:ea typeface="+mn-lt"/>
                <a:cs typeface="+mn-lt"/>
              </a:rPr>
              <a:t>: Simplifies database operations by providing an abstraction layer over the data access layer. 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RESTful API</a:t>
            </a:r>
            <a:r>
              <a:rPr lang="en-US" sz="2800" dirty="0">
                <a:ea typeface="+mn-lt"/>
                <a:cs typeface="+mn-lt"/>
              </a:rPr>
              <a:t>: Creates APIs to handle communication between the frontend and backend.</a:t>
            </a:r>
          </a:p>
          <a:p>
            <a:pPr lvl="0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25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ReactJS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712" y="21413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>
                <a:ea typeface="+mn-lt"/>
                <a:cs typeface="+mn-lt"/>
              </a:rPr>
              <a:t>Frontend Development</a:t>
            </a:r>
            <a:r>
              <a:rPr lang="en-US" sz="2800">
                <a:ea typeface="+mn-lt"/>
                <a:cs typeface="+mn-lt"/>
              </a:rPr>
              <a:t>: ReactJS is employed to build a dynamic and interactive user interface for quiz creation, participation, and result display.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Component-Based Architecture</a:t>
            </a:r>
            <a:r>
              <a:rPr lang="en-US" sz="2800" dirty="0">
                <a:ea typeface="+mn-lt"/>
                <a:cs typeface="+mn-lt"/>
              </a:rPr>
              <a:t>: Facilitates modular development and maintenance.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React Router</a:t>
            </a:r>
            <a:r>
              <a:rPr lang="en-US" sz="2800" dirty="0">
                <a:ea typeface="+mn-lt"/>
                <a:cs typeface="+mn-lt"/>
              </a:rPr>
              <a:t>: Manages navigation within the application.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State Management</a:t>
            </a:r>
            <a:r>
              <a:rPr lang="en-US" sz="2800" dirty="0">
                <a:ea typeface="+mn-lt"/>
                <a:cs typeface="+mn-lt"/>
              </a:rPr>
              <a:t>: Utilizes local component state and Redux for managing global state.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11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712" y="21413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Database Management</a:t>
            </a:r>
            <a:r>
              <a:rPr lang="en-US" sz="2800" dirty="0">
                <a:ea typeface="+mn-lt"/>
                <a:cs typeface="+mn-lt"/>
              </a:rPr>
              <a:t>: MySQL is chosen as the relational database system to store and manage quiz data, user profiles, and results.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Database Schema</a:t>
            </a:r>
            <a:r>
              <a:rPr lang="en-US" sz="2800" dirty="0">
                <a:ea typeface="+mn-lt"/>
                <a:cs typeface="+mn-lt"/>
              </a:rPr>
              <a:t>: Defines tables for quizzes, questions, users, and results.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21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Redux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712" y="21413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State Management</a:t>
            </a:r>
            <a:r>
              <a:rPr lang="en-US" sz="2800" dirty="0">
                <a:ea typeface="+mn-lt"/>
                <a:cs typeface="+mn-lt"/>
              </a:rPr>
              <a:t>: Redux is implemented for managing the global state of the application, especially for complex state interactions.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Store</a:t>
            </a:r>
            <a:r>
              <a:rPr lang="en-US" sz="2800" dirty="0">
                <a:ea typeface="+mn-lt"/>
                <a:cs typeface="+mn-lt"/>
              </a:rPr>
              <a:t>: Holds the global state of the application.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Actions</a:t>
            </a:r>
            <a:r>
              <a:rPr lang="en-US" sz="2800" dirty="0">
                <a:ea typeface="+mn-lt"/>
                <a:cs typeface="+mn-lt"/>
              </a:rPr>
              <a:t>: Defines events that trigger state changes.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Reducers</a:t>
            </a:r>
            <a:r>
              <a:rPr lang="en-US" sz="2800" dirty="0">
                <a:ea typeface="+mn-lt"/>
                <a:cs typeface="+mn-lt"/>
              </a:rPr>
              <a:t>: Handles the state changes based on dispatched actions.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56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Calibri Light"/>
                <a:cs typeface="Calibri Light"/>
              </a:rPr>
              <a:t>BootStrap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712" y="21413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Frontend Styling</a:t>
            </a:r>
            <a:r>
              <a:rPr lang="en-US" sz="2800" dirty="0">
                <a:ea typeface="+mn-lt"/>
                <a:cs typeface="+mn-lt"/>
              </a:rPr>
              <a:t>: Bootstrap is employed for frontend styling, providing a responsive and consistent design across different devices and browsers.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Responsive Design</a:t>
            </a:r>
            <a:r>
              <a:rPr lang="en-US" sz="2800" dirty="0">
                <a:ea typeface="+mn-lt"/>
                <a:cs typeface="+mn-lt"/>
              </a:rPr>
              <a:t>: Ensures the application is accessible on various devices.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Bootstrap Components</a:t>
            </a:r>
            <a:r>
              <a:rPr lang="en-US" sz="2800" dirty="0">
                <a:ea typeface="+mn-lt"/>
                <a:cs typeface="+mn-lt"/>
              </a:rPr>
              <a:t>: Utilizes pre-built UI components for buttons, forms, navigation bars, etc., saving development time.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Grid System</a:t>
            </a:r>
            <a:r>
              <a:rPr lang="en-US" sz="2800" dirty="0">
                <a:ea typeface="+mn-lt"/>
                <a:cs typeface="+mn-lt"/>
              </a:rPr>
              <a:t>: Supports responsive layouts, aiding in the creation of a visually appealing and user-friendly interface.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7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Git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712" y="21413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Version Control</a:t>
            </a:r>
            <a:r>
              <a:rPr lang="en-US" sz="2800" dirty="0">
                <a:ea typeface="+mn-lt"/>
                <a:cs typeface="+mn-lt"/>
              </a:rPr>
              <a:t>: Git is employed for source code versioning, enabling collaboration, tracking changes, and maintaining a history of the project.</a:t>
            </a:r>
          </a:p>
          <a:p>
            <a:pPr lvl="1"/>
            <a:r>
              <a:rPr lang="en-US" sz="2800" b="1" dirty="0">
                <a:ea typeface="+mn-lt"/>
                <a:cs typeface="+mn-lt"/>
              </a:rPr>
              <a:t>Branching and Merging</a:t>
            </a:r>
            <a:r>
              <a:rPr lang="en-US" sz="2800" dirty="0">
                <a:ea typeface="+mn-lt"/>
                <a:cs typeface="+mn-lt"/>
              </a:rPr>
              <a:t>: Supports parallel development and integration of features.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Pull Requests</a:t>
            </a:r>
            <a:r>
              <a:rPr lang="en-US" sz="2800" dirty="0">
                <a:ea typeface="+mn-lt"/>
                <a:cs typeface="+mn-lt"/>
              </a:rPr>
              <a:t>: Facilitates code review before merging changes.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Commit Messages</a:t>
            </a:r>
            <a:r>
              <a:rPr lang="en-US" sz="2800" dirty="0">
                <a:ea typeface="+mn-lt"/>
                <a:cs typeface="+mn-lt"/>
              </a:rPr>
              <a:t>: Provides a clear history of changes and their purposes.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67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71465" y="622557"/>
            <a:ext cx="451497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System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Use Case Diagram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Content Placeholder 10" descr="A diagram of a company&#10;&#10;Description automatically generated">
            <a:extLst>
              <a:ext uri="{FF2B5EF4-FFF2-40B4-BE49-F238E27FC236}">
                <a16:creationId xmlns:a16="http://schemas.microsoft.com/office/drawing/2014/main" id="{0F3FC0F6-8467-0333-0CD8-6F18AFFB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" y="1293317"/>
            <a:ext cx="11537673" cy="5275150"/>
          </a:xfrm>
        </p:spPr>
      </p:pic>
    </p:spTree>
    <p:extLst>
      <p:ext uri="{BB962C8B-B14F-4D97-AF65-F5344CB8AC3E}">
        <p14:creationId xmlns:p14="http://schemas.microsoft.com/office/powerpoint/2010/main" val="863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0735" y="2150187"/>
            <a:ext cx="10515600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Project Description: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Web-based application for streamlining quizzes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dirty="0">
                <a:ea typeface="+mn-lt"/>
                <a:cs typeface="+mn-lt"/>
              </a:rPr>
              <a:t>assessments.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Utilizes Spring Boot (backend)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dirty="0">
                <a:ea typeface="+mn-lt"/>
                <a:cs typeface="+mn-lt"/>
              </a:rPr>
              <a:t>ReactJS (frontend).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Objectives:</a:t>
            </a:r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Enhance</a:t>
            </a:r>
            <a:r>
              <a:rPr lang="en-US" sz="2400" dirty="0">
                <a:ea typeface="+mn-lt"/>
                <a:cs typeface="+mn-lt"/>
              </a:rPr>
              <a:t> quiz </a:t>
            </a:r>
            <a:r>
              <a:rPr lang="en-US" dirty="0">
                <a:ea typeface="+mn-lt"/>
                <a:cs typeface="+mn-lt"/>
              </a:rPr>
              <a:t>process efficiency.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Provide user-friendly platform for </a:t>
            </a:r>
            <a:r>
              <a:rPr lang="en-US" sz="2400" dirty="0">
                <a:ea typeface="+mn-lt"/>
                <a:cs typeface="+mn-lt"/>
              </a:rPr>
              <a:t>creators and </a:t>
            </a:r>
            <a:r>
              <a:rPr lang="en-US" dirty="0">
                <a:ea typeface="+mn-lt"/>
                <a:cs typeface="+mn-lt"/>
              </a:rPr>
              <a:t>participants.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Key Features: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Spring Boot: Scalable backend with authentication, quiz creation, result tracking.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ReactJS: Dynamic frontend ensuring engagement</a:t>
            </a:r>
            <a:endParaRPr lang="en-US" dirty="0"/>
          </a:p>
          <a:p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System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diagram of a system architecture&#10;&#10;Description automatically generated">
            <a:extLst>
              <a:ext uri="{FF2B5EF4-FFF2-40B4-BE49-F238E27FC236}">
                <a16:creationId xmlns:a16="http://schemas.microsoft.com/office/drawing/2014/main" id="{7A954ACD-B9AE-C4E5-68FF-E37E3CF50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23" y="1894940"/>
            <a:ext cx="10331744" cy="4646870"/>
          </a:xfrm>
        </p:spPr>
      </p:pic>
    </p:spTree>
    <p:extLst>
      <p:ext uri="{BB962C8B-B14F-4D97-AF65-F5344CB8AC3E}">
        <p14:creationId xmlns:p14="http://schemas.microsoft.com/office/powerpoint/2010/main" val="41781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Entity Relationship Diagram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0683ABB9-374C-AB05-3A78-3C3017162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36" y="1322790"/>
            <a:ext cx="6441208" cy="5535751"/>
          </a:xfrm>
        </p:spPr>
      </p:pic>
    </p:spTree>
    <p:extLst>
      <p:ext uri="{BB962C8B-B14F-4D97-AF65-F5344CB8AC3E}">
        <p14:creationId xmlns:p14="http://schemas.microsoft.com/office/powerpoint/2010/main" val="285165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90939" y="-20214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Database Design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11ED3E-15BF-A562-02A6-CE6AAFFE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61" y="841330"/>
            <a:ext cx="6893788" cy="5940262"/>
          </a:xfrm>
        </p:spPr>
      </p:pic>
    </p:spTree>
    <p:extLst>
      <p:ext uri="{BB962C8B-B14F-4D97-AF65-F5344CB8AC3E}">
        <p14:creationId xmlns:p14="http://schemas.microsoft.com/office/powerpoint/2010/main" val="171184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0752" y="1927351"/>
            <a:ext cx="6080725" cy="146092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84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Setting Up the Development Environment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Backend (Spring Boot):</a:t>
            </a:r>
          </a:p>
          <a:p>
            <a:pPr lvl="2"/>
            <a:r>
              <a:rPr lang="en-US" sz="2800" dirty="0">
                <a:ea typeface="+mn-lt"/>
                <a:cs typeface="+mn-lt"/>
              </a:rPr>
              <a:t>Installed Java Development Kit (</a:t>
            </a:r>
            <a:r>
              <a:rPr lang="en-US" sz="2800" b="1" dirty="0">
                <a:ea typeface="+mn-lt"/>
                <a:cs typeface="+mn-lt"/>
              </a:rPr>
              <a:t>JDK</a:t>
            </a:r>
            <a:r>
              <a:rPr lang="en-US" sz="2800" dirty="0">
                <a:ea typeface="+mn-lt"/>
                <a:cs typeface="+mn-lt"/>
              </a:rPr>
              <a:t>) and an Integrated Development Environment (</a:t>
            </a:r>
            <a:r>
              <a:rPr lang="en-US" sz="2800" b="1" dirty="0">
                <a:ea typeface="+mn-lt"/>
                <a:cs typeface="+mn-lt"/>
              </a:rPr>
              <a:t>IDE</a:t>
            </a:r>
            <a:r>
              <a:rPr lang="en-US" sz="2800" dirty="0">
                <a:ea typeface="+mn-lt"/>
                <a:cs typeface="+mn-lt"/>
              </a:rPr>
              <a:t>) such as </a:t>
            </a:r>
            <a:r>
              <a:rPr lang="en-US" sz="2800" b="1" dirty="0">
                <a:ea typeface="+mn-lt"/>
                <a:cs typeface="+mn-lt"/>
              </a:rPr>
              <a:t>STS </a:t>
            </a:r>
            <a:r>
              <a:rPr lang="en-US" sz="2800" dirty="0">
                <a:ea typeface="+mn-lt"/>
                <a:cs typeface="+mn-lt"/>
              </a:rPr>
              <a:t>or Eclipse.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Created a </a:t>
            </a:r>
            <a:r>
              <a:rPr lang="en-US" sz="2800" b="1" dirty="0">
                <a:ea typeface="+mn-lt"/>
                <a:cs typeface="+mn-lt"/>
              </a:rPr>
              <a:t>new Spring Boot project</a:t>
            </a:r>
            <a:r>
              <a:rPr lang="en-US" sz="2800" dirty="0">
                <a:ea typeface="+mn-lt"/>
                <a:cs typeface="+mn-lt"/>
              </a:rPr>
              <a:t> using Spring Initializer.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Added necessary </a:t>
            </a:r>
            <a:r>
              <a:rPr lang="en-US" sz="2800" b="1" dirty="0">
                <a:ea typeface="+mn-lt"/>
                <a:cs typeface="+mn-lt"/>
              </a:rPr>
              <a:t>dependencies </a:t>
            </a:r>
            <a:r>
              <a:rPr lang="en-US" sz="2800" dirty="0">
                <a:ea typeface="+mn-lt"/>
                <a:cs typeface="+mn-lt"/>
              </a:rPr>
              <a:t>such as Spring Web, Spring Data JPA.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b="1" dirty="0">
                <a:ea typeface="+mn-lt"/>
                <a:cs typeface="+mn-lt"/>
              </a:rPr>
              <a:t>Set up a MySQL database</a:t>
            </a:r>
            <a:r>
              <a:rPr lang="en-US" sz="2800" dirty="0">
                <a:ea typeface="+mn-lt"/>
                <a:cs typeface="+mn-lt"/>
              </a:rPr>
              <a:t> and configured the </a:t>
            </a:r>
            <a:r>
              <a:rPr lang="en-US" sz="2800" dirty="0" err="1">
                <a:ea typeface="+mn-lt"/>
                <a:cs typeface="+mn-lt"/>
              </a:rPr>
              <a:t>application.properties</a:t>
            </a:r>
            <a:r>
              <a:rPr lang="en-US" sz="2800" dirty="0">
                <a:ea typeface="+mn-lt"/>
                <a:cs typeface="+mn-lt"/>
              </a:rPr>
              <a:t> file with database connection details.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6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Setting Up the Development Environment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Frontend (ReactJS):</a:t>
            </a:r>
          </a:p>
          <a:p>
            <a:pPr lvl="2"/>
            <a:r>
              <a:rPr lang="en-US" sz="2800" dirty="0">
                <a:ea typeface="+mn-lt"/>
                <a:cs typeface="+mn-lt"/>
              </a:rPr>
              <a:t>Installed </a:t>
            </a:r>
            <a:r>
              <a:rPr lang="en-US" sz="2800" b="1" dirty="0">
                <a:ea typeface="+mn-lt"/>
                <a:cs typeface="+mn-lt"/>
              </a:rPr>
              <a:t>Node.js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b="1" dirty="0" err="1">
                <a:ea typeface="+mn-lt"/>
                <a:cs typeface="+mn-lt"/>
              </a:rPr>
              <a:t>npm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dirty="0">
                <a:ea typeface="+mn-lt"/>
                <a:cs typeface="+mn-lt"/>
              </a:rPr>
              <a:t>for managing frontend dependencies.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Created a </a:t>
            </a:r>
            <a:r>
              <a:rPr lang="en-US" sz="2800" b="1" dirty="0">
                <a:ea typeface="+mn-lt"/>
                <a:cs typeface="+mn-lt"/>
              </a:rPr>
              <a:t>new React application</a:t>
            </a:r>
            <a:r>
              <a:rPr lang="en-US" sz="2800" dirty="0">
                <a:ea typeface="+mn-lt"/>
                <a:cs typeface="+mn-lt"/>
              </a:rPr>
              <a:t> using create-react-app.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Installed </a:t>
            </a:r>
            <a:r>
              <a:rPr lang="en-US" sz="2800" b="1" dirty="0">
                <a:ea typeface="+mn-lt"/>
                <a:cs typeface="+mn-lt"/>
              </a:rPr>
              <a:t>additional libraries</a:t>
            </a:r>
            <a:r>
              <a:rPr lang="en-US" sz="2800" dirty="0">
                <a:ea typeface="+mn-lt"/>
                <a:cs typeface="+mn-lt"/>
              </a:rPr>
              <a:t> such as </a:t>
            </a:r>
            <a:r>
              <a:rPr lang="en-US" sz="2800" b="1" dirty="0">
                <a:ea typeface="+mn-lt"/>
                <a:cs typeface="+mn-lt"/>
              </a:rPr>
              <a:t>Redux </a:t>
            </a:r>
            <a:r>
              <a:rPr lang="en-US" sz="2800" dirty="0">
                <a:ea typeface="+mn-lt"/>
                <a:cs typeface="+mn-lt"/>
              </a:rPr>
              <a:t>for state management and Bootstrap for styling.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Set up a </a:t>
            </a:r>
            <a:r>
              <a:rPr lang="en-US" sz="2800" b="1" dirty="0">
                <a:ea typeface="+mn-lt"/>
                <a:cs typeface="+mn-lt"/>
              </a:rPr>
              <a:t>folder structure</a:t>
            </a:r>
            <a:r>
              <a:rPr lang="en-US" sz="2800" dirty="0">
                <a:ea typeface="+mn-lt"/>
                <a:cs typeface="+mn-lt"/>
              </a:rPr>
              <a:t> for organizing React components, actions, reducers, and other files.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2800" b="1" dirty="0">
              <a:ea typeface="+mn-lt"/>
              <a:cs typeface="+mn-lt"/>
            </a:endParaRP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2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Backend Development: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User Authentication:</a:t>
            </a:r>
            <a:endParaRPr lang="en-US" b="1" dirty="0"/>
          </a:p>
          <a:p>
            <a:pPr lvl="2"/>
            <a:r>
              <a:rPr lang="en-US" sz="2800" dirty="0">
                <a:ea typeface="+mn-lt"/>
                <a:cs typeface="+mn-lt"/>
              </a:rPr>
              <a:t>Implemented user registration and login endpoints.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Quiz Creation:</a:t>
            </a:r>
            <a:endParaRPr lang="en-US" b="1" dirty="0"/>
          </a:p>
          <a:p>
            <a:pPr lvl="2"/>
            <a:r>
              <a:rPr lang="en-US" sz="2800" dirty="0">
                <a:ea typeface="+mn-lt"/>
                <a:cs typeface="+mn-lt"/>
              </a:rPr>
              <a:t>Created RESTful API endpoints for quiz creation, question addition, and option inclusion.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Implemented data validation to ensure the integrity of quiz-related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Backend Development: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Quiz Participation:</a:t>
            </a:r>
            <a:endParaRPr lang="en-US" b="1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Developed API endpoints for fetching quiz details and submitting user responses.</a:t>
            </a:r>
            <a:endParaRPr lang="en-US" dirty="0"/>
          </a:p>
          <a:p>
            <a:pPr lvl="2"/>
            <a:r>
              <a:rPr lang="en-US" sz="2800" dirty="0">
                <a:ea typeface="+mn-lt"/>
                <a:cs typeface="+mn-lt"/>
              </a:rPr>
              <a:t>Evaluated user responses, calculated scores, and stored results in the database.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Result Retrieval:</a:t>
            </a:r>
            <a:endParaRPr lang="en-US" b="1" dirty="0"/>
          </a:p>
          <a:p>
            <a:pPr lvl="2"/>
            <a:r>
              <a:rPr lang="en-US" sz="2800" dirty="0">
                <a:ea typeface="+mn-lt"/>
                <a:cs typeface="+mn-lt"/>
              </a:rPr>
              <a:t>Implemented API endpoints to retrieve user-specific or quiz-specific result data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Ensure proper authorization to access result information.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37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Frontend Development: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User Authentication:</a:t>
            </a:r>
            <a:endParaRPr lang="en-US" b="1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Designed login and registration forms.</a:t>
            </a:r>
            <a:endParaRPr lang="en-US" dirty="0"/>
          </a:p>
          <a:p>
            <a:pPr lvl="2"/>
            <a:r>
              <a:rPr lang="en-US" sz="2800" dirty="0">
                <a:ea typeface="+mn-lt"/>
                <a:cs typeface="+mn-lt"/>
              </a:rPr>
              <a:t>Implemented React components for user authentication, integrating with backend authentication endpoints.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Quiz Creation:</a:t>
            </a:r>
            <a:endParaRPr lang="en-US" b="1" dirty="0"/>
          </a:p>
          <a:p>
            <a:pPr lvl="2"/>
            <a:r>
              <a:rPr lang="en-US" sz="2800" dirty="0">
                <a:ea typeface="+mn-lt"/>
                <a:cs typeface="+mn-lt"/>
              </a:rPr>
              <a:t>Created React components for creating quizzes, adding questions, and managing options.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Implemented Redux actions and reducers to manage quiz-related state.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413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Frontend Development: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b="1" dirty="0">
                <a:ea typeface="+mn-lt"/>
                <a:cs typeface="+mn-lt"/>
              </a:rPr>
              <a:t>Quiz Participation:</a:t>
            </a:r>
          </a:p>
          <a:p>
            <a:pPr lvl="2"/>
            <a:r>
              <a:rPr lang="en-US" sz="2800" dirty="0">
                <a:ea typeface="+mn-lt"/>
                <a:cs typeface="+mn-lt"/>
              </a:rPr>
              <a:t>Designed React components for viewing available quizzes and participating in them.</a:t>
            </a:r>
            <a:endParaRPr lang="en-US" dirty="0"/>
          </a:p>
          <a:p>
            <a:pPr lvl="2"/>
            <a:r>
              <a:rPr lang="en-US" sz="2800" dirty="0">
                <a:ea typeface="+mn-lt"/>
                <a:cs typeface="+mn-lt"/>
              </a:rPr>
              <a:t>Integrated Redux to manage the state of quiz participation, including user responses.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b="1" dirty="0">
                <a:ea typeface="+mn-lt"/>
                <a:cs typeface="+mn-lt"/>
              </a:rPr>
              <a:t>Result Display:</a:t>
            </a:r>
            <a:endParaRPr lang="en-US" b="1" dirty="0">
              <a:ea typeface="+mn-lt"/>
              <a:cs typeface="+mn-lt"/>
            </a:endParaRPr>
          </a:p>
          <a:p>
            <a:pPr lvl="2"/>
            <a:r>
              <a:rPr lang="en-US" sz="2800" dirty="0">
                <a:ea typeface="+mn-lt"/>
                <a:cs typeface="+mn-lt"/>
              </a:rPr>
              <a:t>Developed React components to display quiz results.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22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964117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Functionality: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User registration/authentication.</a:t>
            </a:r>
          </a:p>
          <a:p>
            <a:pPr lvl="1"/>
            <a:r>
              <a:rPr lang="en-US" dirty="0">
                <a:ea typeface="+mn-lt"/>
                <a:cs typeface="+mn-lt"/>
              </a:rPr>
              <a:t>Quiz creation/management.</a:t>
            </a:r>
          </a:p>
          <a:p>
            <a:pPr lvl="1"/>
            <a:r>
              <a:rPr lang="en-US" dirty="0">
                <a:ea typeface="+mn-lt"/>
                <a:cs typeface="+mn-lt"/>
              </a:rPr>
              <a:t>Detailed result tracking.</a:t>
            </a:r>
          </a:p>
          <a:p>
            <a:r>
              <a:rPr lang="en-US" sz="2400" b="1" dirty="0">
                <a:ea typeface="+mn-lt"/>
                <a:cs typeface="+mn-lt"/>
              </a:rPr>
              <a:t>Development Process: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Requirement analysis, system design, implementation, testing, deployment.</a:t>
            </a:r>
          </a:p>
          <a:p>
            <a:r>
              <a:rPr lang="en-US" sz="2400" b="1" dirty="0">
                <a:ea typeface="+mn-lt"/>
                <a:cs typeface="+mn-lt"/>
              </a:rPr>
              <a:t>Benefits: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Scalability, maintainability, and performance.</a:t>
            </a:r>
          </a:p>
          <a:p>
            <a:pPr lvl="1"/>
            <a:r>
              <a:rPr lang="en-US" dirty="0">
                <a:ea typeface="+mn-lt"/>
                <a:cs typeface="+mn-lt"/>
              </a:rPr>
              <a:t>Seamless frontend-backend communication with RESTful APIs.</a:t>
            </a:r>
          </a:p>
          <a:p>
            <a:endParaRPr lang="en-US" sz="2400" b="1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948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API Communication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>
                <a:ea typeface="+mn-lt"/>
                <a:cs typeface="+mn-lt"/>
              </a:rPr>
              <a:t>Utilized </a:t>
            </a:r>
            <a:r>
              <a:rPr lang="en-US" sz="2800" b="1">
                <a:ea typeface="+mn-lt"/>
                <a:cs typeface="+mn-lt"/>
              </a:rPr>
              <a:t>Axios </a:t>
            </a:r>
            <a:r>
              <a:rPr lang="en-US" sz="2800">
                <a:ea typeface="+mn-lt"/>
                <a:cs typeface="+mn-lt"/>
              </a:rPr>
              <a:t>or another HTTP client in the ReactJS frontend to make requests to the Spring Boot backend.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800">
                <a:ea typeface="+mn-lt"/>
                <a:cs typeface="+mn-lt"/>
              </a:rPr>
              <a:t>Implemented </a:t>
            </a:r>
            <a:r>
              <a:rPr lang="en-US" sz="2800" b="1">
                <a:ea typeface="+mn-lt"/>
                <a:cs typeface="+mn-lt"/>
              </a:rPr>
              <a:t>Redux actions</a:t>
            </a:r>
            <a:r>
              <a:rPr lang="en-US" sz="2800">
                <a:ea typeface="+mn-lt"/>
                <a:cs typeface="+mn-lt"/>
              </a:rPr>
              <a:t> to dispatch API requests and manage asynchronous behavior.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Ensured proper handling of API responses and errors in the frontend components.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67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Integration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22560" y="1992239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800" dirty="0">
                <a:ea typeface="+mn-lt"/>
                <a:cs typeface="+mn-lt"/>
              </a:rPr>
              <a:t>Integrated the ReactJS frontend with the Spring Boot backend by configuring </a:t>
            </a:r>
            <a:r>
              <a:rPr lang="en-US" sz="2800" b="1" dirty="0">
                <a:ea typeface="+mn-lt"/>
                <a:cs typeface="+mn-lt"/>
              </a:rPr>
              <a:t>CORS </a:t>
            </a:r>
            <a:r>
              <a:rPr lang="en-US" sz="2800" dirty="0">
                <a:ea typeface="+mn-lt"/>
                <a:cs typeface="+mn-lt"/>
              </a:rPr>
              <a:t>(Cross-Origin Resource Sharing) settings.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Tested the end-to-end communication between frontend and backend components.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496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0752" y="1927351"/>
            <a:ext cx="6080725" cy="146092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Project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327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5896" y="245114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a typeface="+mj-lt"/>
                <a:cs typeface="+mj-lt"/>
              </a:rPr>
              <a:t>Incremental Project Management Life Cycle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diagram of a project&#10;&#10;Description automatically generated">
            <a:extLst>
              <a:ext uri="{FF2B5EF4-FFF2-40B4-BE49-F238E27FC236}">
                <a16:creationId xmlns:a16="http://schemas.microsoft.com/office/drawing/2014/main" id="{70735CF9-908B-6866-9F50-A82919FF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10" y="1915527"/>
            <a:ext cx="7164870" cy="4444861"/>
          </a:xfrm>
        </p:spPr>
      </p:pic>
    </p:spTree>
    <p:extLst>
      <p:ext uri="{BB962C8B-B14F-4D97-AF65-F5344CB8AC3E}">
        <p14:creationId xmlns:p14="http://schemas.microsoft.com/office/powerpoint/2010/main" val="3978834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5896" y="245114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a typeface="+mj-lt"/>
                <a:cs typeface="+mj-lt"/>
              </a:rPr>
              <a:t>Incremental Project Management Life Cycle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782A-7101-406F-5F92-E69B3A49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This model can be used when the </a:t>
            </a:r>
            <a:r>
              <a:rPr lang="en-US" b="1" dirty="0">
                <a:ea typeface="+mn-lt"/>
                <a:cs typeface="+mn-lt"/>
              </a:rPr>
              <a:t>requirements of the complete system are clearly defined</a:t>
            </a:r>
            <a:r>
              <a:rPr lang="en-US" dirty="0">
                <a:ea typeface="+mn-lt"/>
                <a:cs typeface="+mn-lt"/>
              </a:rPr>
              <a:t> and understood              </a:t>
            </a:r>
          </a:p>
          <a:p>
            <a:r>
              <a:rPr lang="en-US" dirty="0">
                <a:ea typeface="+mn-lt"/>
                <a:cs typeface="+mn-lt"/>
              </a:rPr>
              <a:t>This model is much </a:t>
            </a:r>
            <a:r>
              <a:rPr lang="en-US" b="1" dirty="0">
                <a:ea typeface="+mn-lt"/>
                <a:cs typeface="+mn-lt"/>
              </a:rPr>
              <a:t>better equipped to handle change</a:t>
            </a:r>
            <a:r>
              <a:rPr lang="en-US" dirty="0">
                <a:ea typeface="+mn-lt"/>
                <a:cs typeface="+mn-lt"/>
              </a:rPr>
              <a:t>. Each incremental functionality is verified by the customer and hence the relative risk in managing large and complex projects is substantially reduced.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Advantages</a:t>
            </a:r>
            <a:r>
              <a:rPr lang="en-US" dirty="0">
                <a:ea typeface="+mn-lt"/>
                <a:cs typeface="+mn-lt"/>
              </a:rPr>
              <a:t>:                                                          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Generates working software quickly and early during the software life cycle.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model is more flexible and less costly to change scope and requirements. </a:t>
            </a:r>
          </a:p>
          <a:p>
            <a:r>
              <a:rPr lang="en-US" dirty="0">
                <a:ea typeface="+mn-lt"/>
                <a:cs typeface="+mn-lt"/>
              </a:rPr>
              <a:t>It is easier to test and debug during a smaller iteration.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this model customer can respond to each built.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2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6591" y="-111038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ea typeface="+mj-lt"/>
                <a:cs typeface="+mj-lt"/>
              </a:rPr>
              <a:t>Github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4473" y="1006608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ea typeface="+mn-lt"/>
                <a:cs typeface="+mn-lt"/>
              </a:rPr>
              <a:t>Advantages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Collaboration</a:t>
            </a:r>
            <a:r>
              <a:rPr lang="en-US" sz="2400" dirty="0">
                <a:ea typeface="+mn-lt"/>
                <a:cs typeface="+mn-lt"/>
              </a:rPr>
              <a:t>: Easy teamwork on coding projects.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Version Control</a:t>
            </a:r>
            <a:r>
              <a:rPr lang="en-US" sz="2400" dirty="0">
                <a:ea typeface="+mn-lt"/>
                <a:cs typeface="+mn-lt"/>
              </a:rPr>
              <a:t>: Keeps track of changes in code.</a:t>
            </a:r>
          </a:p>
          <a:p>
            <a:r>
              <a:rPr lang="en-US" sz="2400" b="1" dirty="0">
                <a:ea typeface="+mn-lt"/>
                <a:cs typeface="+mn-lt"/>
              </a:rPr>
              <a:t>Community</a:t>
            </a:r>
            <a:r>
              <a:rPr lang="en-US" sz="2400" dirty="0">
                <a:ea typeface="+mn-lt"/>
                <a:cs typeface="+mn-lt"/>
              </a:rPr>
              <a:t>: Access to a large community of developers and projects.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Integration</a:t>
            </a:r>
            <a:r>
              <a:rPr lang="en-US" sz="2400" dirty="0">
                <a:ea typeface="+mn-lt"/>
                <a:cs typeface="+mn-lt"/>
              </a:rPr>
              <a:t>: Works well with other development tools.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Documentation</a:t>
            </a:r>
            <a:r>
              <a:rPr lang="en-US" sz="2400" dirty="0">
                <a:ea typeface="+mn-lt"/>
                <a:cs typeface="+mn-lt"/>
              </a:rPr>
              <a:t>: Helps in maintaining project documentation alongside code.</a:t>
            </a:r>
            <a:endParaRPr lang="en-US" sz="240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u="sng" dirty="0">
                <a:ea typeface="+mn-lt"/>
                <a:cs typeface="+mn-lt"/>
              </a:rPr>
              <a:t>Disadvantages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Learning Curve</a:t>
            </a:r>
            <a:r>
              <a:rPr lang="en-US" sz="2400" dirty="0">
                <a:ea typeface="+mn-lt"/>
                <a:cs typeface="+mn-lt"/>
              </a:rPr>
              <a:t>: Can be tough for beginners.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Privacy Concerns</a:t>
            </a:r>
            <a:r>
              <a:rPr lang="en-US" sz="2400" dirty="0">
                <a:ea typeface="+mn-lt"/>
                <a:cs typeface="+mn-lt"/>
              </a:rPr>
              <a:t>: Public repositories might expose sensitive data.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Dependency on Internet</a:t>
            </a:r>
            <a:r>
              <a:rPr lang="en-US" sz="2400" dirty="0">
                <a:ea typeface="+mn-lt"/>
                <a:cs typeface="+mn-lt"/>
              </a:rPr>
              <a:t>: Needs internet for access.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Security Risks</a:t>
            </a:r>
            <a:r>
              <a:rPr lang="en-US" sz="2400" dirty="0">
                <a:ea typeface="+mn-lt"/>
                <a:cs typeface="+mn-lt"/>
              </a:rPr>
              <a:t>: Potential for unauthorized access or breaches.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Over-reliance</a:t>
            </a:r>
            <a:r>
              <a:rPr lang="en-US" sz="2400" dirty="0">
                <a:ea typeface="+mn-lt"/>
                <a:cs typeface="+mn-lt"/>
              </a:rPr>
              <a:t>: Might limit options for alternative platforms.</a:t>
            </a:r>
          </a:p>
          <a:p>
            <a:pPr lvl="1"/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656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0752" y="1927351"/>
            <a:ext cx="6080725" cy="146092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55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1851" y="306496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Result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4473" y="171641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Login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971550" lvl="1" indent="-285750">
              <a:buFont typeface="Arial"/>
            </a:pPr>
            <a:r>
              <a:rPr lang="en-US" dirty="0">
                <a:ea typeface="+mn-lt"/>
                <a:cs typeface="+mn-lt"/>
              </a:rPr>
              <a:t>Authenticate users securely with username and password for personalized access to the Quiz Management System.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Signup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971550" lvl="1" indent="-285750">
              <a:buFont typeface="Arial"/>
            </a:pPr>
            <a:r>
              <a:rPr lang="en-US" dirty="0">
                <a:ea typeface="+mn-lt"/>
                <a:cs typeface="+mn-lt"/>
              </a:rPr>
              <a:t>Register new quiz creators, capturing essential information and ensuring a smooth onboarding process.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Homepage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971550" lvl="1" indent="-285750">
              <a:buFont typeface="Arial"/>
            </a:pPr>
            <a:r>
              <a:rPr lang="en-US" dirty="0">
                <a:ea typeface="+mn-lt"/>
                <a:cs typeface="+mn-lt"/>
              </a:rPr>
              <a:t>Present a personalized dashboard highlighting quizzes created, ongoing modules, and recent results for multiple quiz creators.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Module List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971550" lvl="1" indent="-285750">
              <a:buFont typeface="Arial"/>
            </a:pPr>
            <a:r>
              <a:rPr lang="en-US" dirty="0">
                <a:ea typeface="+mn-lt"/>
                <a:cs typeface="+mn-lt"/>
              </a:rPr>
              <a:t>Display a comprehensive list of quiz modules, facilitating easy navigation for quiz creators in managing and editing modules.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117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1413" y="316935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Result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4473" y="1528526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Quiz Page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Enable quiz creators to design and customize quizzes, specifying details like time limits and question types effortlessly.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Quiz Questions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Allow quiz creators to add, edit, and organize questions with options, ensuring flexibility and creativity in quiz content creation.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Result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Present individual results, empowering quiz creators to assess participant performance and make data-driven improvements.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Profile Management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Empower quiz creators to personalize their profiles, manage account settings, and track their contribution history within the Quiz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003971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9659" y="306496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Result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27541" y="2300964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Manage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Content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Modules: Create, edit, and organize learning modules seamlessly, allowing quiz creators to structure content logically.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Quizzes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Efficiently manage quizzes, enabling quiz creators to set parameters, schedule, and monitor participation details.</a:t>
            </a:r>
          </a:p>
          <a:p>
            <a:pPr>
              <a:buFont typeface="Arial"/>
            </a:pPr>
            <a:r>
              <a:rPr lang="en-US" sz="2400" b="1" dirty="0">
                <a:ea typeface="+mn-lt"/>
                <a:cs typeface="+mn-lt"/>
              </a:rPr>
              <a:t>Questions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dirty="0">
                <a:ea typeface="+mn-lt"/>
                <a:cs typeface="+mn-lt"/>
              </a:rPr>
              <a:t>Streamline question management, offering quiz creators the ability to add, edit, and categorize questions for diverse quiz content.</a:t>
            </a:r>
          </a:p>
          <a:p>
            <a:pPr>
              <a:buFont typeface="Arial"/>
              <a:buChar char="•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28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Functional Requirement</a:t>
            </a:r>
            <a:endParaRPr lang="en-US" sz="4000" b="1" dirty="0">
              <a:cs typeface="Calibri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 b="1" dirty="0"/>
              <a:t>User Registration</a:t>
            </a:r>
            <a:r>
              <a:rPr lang="en-US" sz="2400" dirty="0"/>
              <a:t>: The system should allow users to register by providing necessary information such as username, email, and password</a:t>
            </a:r>
            <a:endParaRPr lang="en-US" sz="2400">
              <a:cs typeface="Calibri"/>
            </a:endParaRPr>
          </a:p>
          <a:p>
            <a:pPr lvl="0"/>
            <a:r>
              <a:rPr lang="en-US" sz="2400" b="1" dirty="0"/>
              <a:t>Quiz Creation and Management</a:t>
            </a:r>
            <a:endParaRPr lang="en-US" sz="2400" b="1">
              <a:cs typeface="Calibri"/>
            </a:endParaRPr>
          </a:p>
          <a:p>
            <a:pPr lvl="0"/>
            <a:r>
              <a:rPr lang="en-US" sz="2400" b="1" dirty="0"/>
              <a:t>Multiple Quiz Creation</a:t>
            </a:r>
            <a:r>
              <a:rPr lang="en-US" sz="2400" dirty="0"/>
              <a:t>: Allow quiz creators to create multiple quizzes, each with a unique set of questions and settings</a:t>
            </a:r>
            <a:endParaRPr lang="en-US" sz="2400">
              <a:cs typeface="Calibri"/>
            </a:endParaRPr>
          </a:p>
          <a:p>
            <a:pPr lvl="0"/>
            <a:r>
              <a:rPr lang="en-US" sz="2400" b="1" dirty="0"/>
              <a:t>Quiz Details</a:t>
            </a:r>
            <a:r>
              <a:rPr lang="en-US" sz="2400" dirty="0"/>
              <a:t>: Enable quiz creators to specify details such as title, description, duration, and passing criteria for each quiz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728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0752" y="1927351"/>
            <a:ext cx="6080725" cy="146092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Future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594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906" y="-37970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Future Work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5788" y="1173621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Enhanced User Analytics</a:t>
            </a:r>
            <a:r>
              <a:rPr lang="en-US" sz="2400" dirty="0">
                <a:ea typeface="+mn-lt"/>
                <a:cs typeface="+mn-lt"/>
              </a:rPr>
              <a:t>: Implement advanced analytics features to provide detailed insights into user performance, popular quiz topics, and participation trends.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Gamification Elements</a:t>
            </a:r>
            <a:r>
              <a:rPr lang="en-US" sz="2400" dirty="0">
                <a:ea typeface="+mn-lt"/>
                <a:cs typeface="+mn-lt"/>
              </a:rPr>
              <a:t>: Incorporate gamification elements, such as badges, leaderboards, and achievements, to motivate users and enhance user engagement.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Real-Time Collaboration</a:t>
            </a:r>
            <a:r>
              <a:rPr lang="en-US" sz="2400" dirty="0">
                <a:ea typeface="+mn-lt"/>
                <a:cs typeface="+mn-lt"/>
              </a:rPr>
              <a:t>: Implement real-time collaboration features, allowing multiple users to collaboratively create quizzes or participate in quizzes simultaneously.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Integration with Learning Management Systems (LMS)</a:t>
            </a:r>
            <a:r>
              <a:rPr lang="en-US" sz="2400" dirty="0">
                <a:ea typeface="+mn-lt"/>
                <a:cs typeface="+mn-lt"/>
              </a:rPr>
              <a:t>: Integrate the Quiz Management System with popular Learning Management Systems for seamless incorporation into educational environments.</a:t>
            </a:r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Mobile Application Development</a:t>
            </a:r>
            <a:r>
              <a:rPr lang="en-US" sz="2400" dirty="0">
                <a:ea typeface="+mn-lt"/>
                <a:cs typeface="+mn-lt"/>
              </a:rPr>
              <a:t>: Develop a dedicated mobile application to expand accessibility and provide users with a more convenient way to engage with quizzes on the go.</a:t>
            </a:r>
          </a:p>
          <a:p>
            <a:pPr>
              <a:buFont typeface="Arial"/>
              <a:buChar char="•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796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0D61EE3-FEBB-8A8F-3997-AE1893A0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0752" y="1447573"/>
            <a:ext cx="6080725" cy="146092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1BF4F-9782-D2C0-C669-122316CC1A57}"/>
              </a:ext>
            </a:extLst>
          </p:cNvPr>
          <p:cNvSpPr txBox="1"/>
          <p:nvPr/>
        </p:nvSpPr>
        <p:spPr>
          <a:xfrm>
            <a:off x="2571603" y="3798798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Abhishek  009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Avishkar   041</a:t>
            </a:r>
          </a:p>
          <a:p>
            <a:r>
              <a:rPr lang="en-US" sz="200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Piyush   044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  <a:p>
            <a:r>
              <a:rPr lang="en-US" sz="200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Kunal     095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Pranav          133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/>
              </a:rPr>
              <a:t>Rahul     146</a:t>
            </a:r>
          </a:p>
        </p:txBody>
      </p:sp>
    </p:spTree>
    <p:extLst>
      <p:ext uri="{BB962C8B-B14F-4D97-AF65-F5344CB8AC3E}">
        <p14:creationId xmlns:p14="http://schemas.microsoft.com/office/powerpoint/2010/main" val="172186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Functional Requirement</a:t>
            </a:r>
            <a:endParaRPr lang="en-US" sz="4000" b="1" dirty="0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Participant Registration and Management</a:t>
            </a:r>
          </a:p>
          <a:p>
            <a:r>
              <a:rPr lang="en-US" sz="2400" b="1" dirty="0">
                <a:ea typeface="+mn-lt"/>
                <a:cs typeface="+mn-lt"/>
              </a:rPr>
              <a:t>Participant Registration</a:t>
            </a:r>
            <a:r>
              <a:rPr lang="en-US" sz="2400" dirty="0">
                <a:ea typeface="+mn-lt"/>
                <a:cs typeface="+mn-lt"/>
              </a:rPr>
              <a:t>: Participants should be able to register by providing essential information</a:t>
            </a:r>
          </a:p>
          <a:p>
            <a:r>
              <a:rPr lang="en-US" sz="2400" b="1" dirty="0">
                <a:ea typeface="+mn-lt"/>
                <a:cs typeface="+mn-lt"/>
              </a:rPr>
              <a:t>Profile Management</a:t>
            </a:r>
            <a:r>
              <a:rPr lang="en-US" sz="2400" dirty="0">
                <a:ea typeface="+mn-lt"/>
                <a:cs typeface="+mn-lt"/>
              </a:rPr>
              <a:t>: Participants should have the ability to manage their profiles, including updating personal information and changing password</a:t>
            </a:r>
          </a:p>
          <a:p>
            <a:pPr lvl="0"/>
            <a:r>
              <a:rPr lang="en-US" sz="2400" b="1" dirty="0"/>
              <a:t>Quiz Participation</a:t>
            </a:r>
            <a:r>
              <a:rPr lang="en-US" sz="2400" dirty="0"/>
              <a:t>: Participants should be able to browse and select quizzes they want to participate in</a:t>
            </a:r>
            <a:endParaRPr lang="en-US" sz="240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Non-Functional Requirement</a:t>
            </a:r>
            <a:endParaRPr lang="en-US" sz="4000" b="1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 dirty="0"/>
              <a:t>The system should support concurrent quiz creation and participation by multiple users without significant performance degradation</a:t>
            </a:r>
            <a:endParaRPr lang="en-US" sz="2400" dirty="0">
              <a:cs typeface="Calibri"/>
            </a:endParaRPr>
          </a:p>
          <a:p>
            <a:pPr lvl="0"/>
            <a:r>
              <a:rPr lang="en-US" sz="2400" dirty="0"/>
              <a:t>Response time for user interactions, such as creating quizzes, submitting answers, and viewing results, should be minimal to provide a seamless user experience</a:t>
            </a:r>
            <a:endParaRPr lang="en-US" sz="2400">
              <a:cs typeface="Calibri"/>
            </a:endParaRPr>
          </a:p>
          <a:p>
            <a:pPr lvl="0"/>
            <a:r>
              <a:rPr lang="en-US" sz="2400" b="1" dirty="0"/>
              <a:t>Scalability</a:t>
            </a:r>
            <a:r>
              <a:rPr lang="en-US" sz="2400" dirty="0"/>
              <a:t>: The system should be designed to scale horizontally to handle an increasing number of users, quizzes, and concurrent quiz sessions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Non-Functional Requirement</a:t>
            </a:r>
            <a:endParaRPr lang="en-US" sz="4000" b="1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Reliability</a:t>
            </a:r>
            <a:r>
              <a:rPr lang="en-US" sz="2400" dirty="0">
                <a:cs typeface="Calibri"/>
              </a:rPr>
              <a:t>: The system should have high availability to ensure users can access and use the platform reliably</a:t>
            </a:r>
            <a:endParaRPr lang="en-US" sz="2400" dirty="0">
              <a:solidFill>
                <a:srgbClr val="808080"/>
              </a:solidFill>
              <a:cs typeface="Calibri"/>
            </a:endParaRPr>
          </a:p>
          <a:p>
            <a:r>
              <a:rPr lang="en-US" sz="2400" b="1" dirty="0">
                <a:cs typeface="Calibri"/>
              </a:rPr>
              <a:t>Security</a:t>
            </a:r>
            <a:r>
              <a:rPr lang="en-US" sz="2400" dirty="0">
                <a:cs typeface="Calibri"/>
              </a:rPr>
              <a:t>: User authentication and authorization mechanisms should be robust to ensure secure access to the system</a:t>
            </a:r>
            <a:endParaRPr lang="en-US" sz="2400" dirty="0">
              <a:solidFill>
                <a:srgbClr val="808080"/>
              </a:solidFill>
              <a:cs typeface="Calibri"/>
            </a:endParaRPr>
          </a:p>
          <a:p>
            <a:pPr lvl="0"/>
            <a:r>
              <a:rPr lang="en-US" sz="2400" b="1" dirty="0">
                <a:cs typeface="Calibri"/>
              </a:rPr>
              <a:t>Usability</a:t>
            </a:r>
            <a:r>
              <a:rPr lang="en-US" sz="2400" dirty="0">
                <a:cs typeface="Calibri"/>
              </a:rPr>
              <a:t>: The user interface should be intuitive and user-friendly, promoting easy navigation and efficient quiz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Hardware Requirement (User)</a:t>
            </a:r>
            <a:endParaRPr lang="en-US" sz="4000" b="1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dirty="0"/>
              <a:t>Personal Computer or Laptop with minimum system requirements to support web browsing and online transactions</a:t>
            </a:r>
            <a:endParaRPr lang="en-US" sz="2400">
              <a:cs typeface="Calibri"/>
            </a:endParaRPr>
          </a:p>
          <a:p>
            <a:pPr lvl="0"/>
            <a:r>
              <a:rPr lang="en-US" sz="2400" dirty="0"/>
              <a:t>Reliable internet connection to ensure smooth website access and uninterrupted online shopping experience</a:t>
            </a:r>
            <a:endParaRPr lang="en-US" sz="240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Software Requirement (User)</a:t>
            </a:r>
            <a:endParaRPr lang="en-US" sz="4000" b="1" dirty="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dirty="0"/>
              <a:t>Web Browser with the latest version installed to access and interact with website</a:t>
            </a:r>
            <a:endParaRPr lang="en-US" sz="2400">
              <a:cs typeface="Calibri"/>
            </a:endParaRPr>
          </a:p>
          <a:p>
            <a:pPr lvl="0"/>
            <a:r>
              <a:rPr lang="en-US" sz="2400" dirty="0"/>
              <a:t>Operating System compatible with the chosen web browser for seamless website navigation and functionality</a:t>
            </a:r>
            <a:endParaRPr lang="en-US" sz="2400">
              <a:cs typeface="Calibri"/>
            </a:endParaRPr>
          </a:p>
          <a:p>
            <a:pPr lvl="0"/>
            <a:r>
              <a:rPr lang="en-US" sz="2400" dirty="0"/>
              <a:t>Integrated Development Environment such as Spring Tool Suite</a:t>
            </a:r>
            <a:endParaRPr lang="en-US" sz="2400">
              <a:cs typeface="Calibri"/>
            </a:endParaRPr>
          </a:p>
          <a:p>
            <a:pPr lvl="0"/>
            <a:r>
              <a:rPr lang="en-US" sz="2400" dirty="0"/>
              <a:t>Backend</a:t>
            </a:r>
            <a:endParaRPr lang="en-US" sz="2400">
              <a:cs typeface="Calibri"/>
            </a:endParaRPr>
          </a:p>
          <a:p>
            <a:pPr lvl="0"/>
            <a:r>
              <a:rPr lang="en-US" sz="2400" dirty="0"/>
              <a:t>Java Development Kit 11</a:t>
            </a:r>
            <a:endParaRPr lang="en-US" sz="2400">
              <a:cs typeface="Calibri"/>
            </a:endParaRPr>
          </a:p>
          <a:p>
            <a:pPr lvl="0"/>
            <a:r>
              <a:rPr lang="en-US" sz="2400" dirty="0"/>
              <a:t>Build Tool: Apache Maven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45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Quiz Mangement System</vt:lpstr>
      <vt:lpstr>Introduction</vt:lpstr>
      <vt:lpstr>Introduction</vt:lpstr>
      <vt:lpstr>Functional Requirement</vt:lpstr>
      <vt:lpstr>Functional Requirement</vt:lpstr>
      <vt:lpstr>Non-Functional Requirement</vt:lpstr>
      <vt:lpstr>Non-Functional Requirement</vt:lpstr>
      <vt:lpstr>Hardware Requirement (User)</vt:lpstr>
      <vt:lpstr>Software Requirement (User)</vt:lpstr>
      <vt:lpstr>Hardware And Software Requirement (Developer)</vt:lpstr>
      <vt:lpstr>Methodology</vt:lpstr>
      <vt:lpstr>Spring Boot</vt:lpstr>
      <vt:lpstr>ReactJS</vt:lpstr>
      <vt:lpstr>MySQL</vt:lpstr>
      <vt:lpstr>Redux</vt:lpstr>
      <vt:lpstr>BootStrap</vt:lpstr>
      <vt:lpstr>Git</vt:lpstr>
      <vt:lpstr>System Design</vt:lpstr>
      <vt:lpstr>Use Case Diagram</vt:lpstr>
      <vt:lpstr>System Architecture</vt:lpstr>
      <vt:lpstr>Entity Relationship Diagram</vt:lpstr>
      <vt:lpstr>Database Design</vt:lpstr>
      <vt:lpstr>Implementation</vt:lpstr>
      <vt:lpstr>Setting Up the Development Environment</vt:lpstr>
      <vt:lpstr>Setting Up the Development Environment</vt:lpstr>
      <vt:lpstr>Backend Development:</vt:lpstr>
      <vt:lpstr>Backend Development:</vt:lpstr>
      <vt:lpstr>Frontend Development:</vt:lpstr>
      <vt:lpstr>Frontend Development:</vt:lpstr>
      <vt:lpstr>API Communication</vt:lpstr>
      <vt:lpstr>Integration</vt:lpstr>
      <vt:lpstr>Project Management</vt:lpstr>
      <vt:lpstr>Incremental Project Management Life Cycle</vt:lpstr>
      <vt:lpstr>Incremental Project Management Life Cycle</vt:lpstr>
      <vt:lpstr>Github</vt:lpstr>
      <vt:lpstr>Result</vt:lpstr>
      <vt:lpstr>Result</vt:lpstr>
      <vt:lpstr>Result</vt:lpstr>
      <vt:lpstr>Result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385</cp:revision>
  <dcterms:created xsi:type="dcterms:W3CDTF">2024-02-18T17:47:39Z</dcterms:created>
  <dcterms:modified xsi:type="dcterms:W3CDTF">2024-02-19T07:06:39Z</dcterms:modified>
</cp:coreProperties>
</file>