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Public Sans Medium"/>
      <p:regular r:id="rId24"/>
      <p:bold r:id="rId25"/>
      <p:italic r:id="rId26"/>
      <p:boldItalic r:id="rId27"/>
    </p:embeddedFont>
    <p:embeddedFont>
      <p:font typeface="Public Sans ExtraBold"/>
      <p:bold r:id="rId28"/>
      <p:boldItalic r:id="rId29"/>
    </p:embeddedFont>
    <p:embeddedFont>
      <p:font typeface="Public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PublicSansMedium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ublicSansMedium-italic.fntdata"/><Relationship Id="rId25" Type="http://schemas.openxmlformats.org/officeDocument/2006/relationships/font" Target="fonts/PublicSansMedium-bold.fntdata"/><Relationship Id="rId28" Type="http://schemas.openxmlformats.org/officeDocument/2006/relationships/font" Target="fonts/PublicSansExtraBold-bold.fntdata"/><Relationship Id="rId27" Type="http://schemas.openxmlformats.org/officeDocument/2006/relationships/font" Target="fonts/PublicSans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ublicSans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ublicSans-bold.fntdata"/><Relationship Id="rId30" Type="http://schemas.openxmlformats.org/officeDocument/2006/relationships/font" Target="fonts/PublicSans-regular.fntdata"/><Relationship Id="rId11" Type="http://schemas.openxmlformats.org/officeDocument/2006/relationships/slide" Target="slides/slide6.xml"/><Relationship Id="rId33" Type="http://schemas.openxmlformats.org/officeDocument/2006/relationships/font" Target="fonts/PublicSans-boldItalic.fntdata"/><Relationship Id="rId10" Type="http://schemas.openxmlformats.org/officeDocument/2006/relationships/slide" Target="slides/slide5.xml"/><Relationship Id="rId32" Type="http://schemas.openxmlformats.org/officeDocument/2006/relationships/font" Target="fonts/Public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b5b16f5e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7b5b16f5e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7b5b16f5e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37b5b16f5e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b5b16f5e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7b5b16f5e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300"/>
              <a:t>speaker notes: When we talk about Digital Public Goods, it’s not an abstract idea anymore — it’s the foundation of how countries are building digital public infrastructure. Today, over 198 countries are using one or more DPGs — from MOSIP for national ID in the Philippines, to Mojaloop in Rwanda for payments, to Sunbird in India for </a:t>
            </a:r>
            <a:r>
              <a:rPr b="1" lang="en-US" sz="1300"/>
              <a:t>teacher training. </a:t>
            </a:r>
            <a:r>
              <a:rPr b="1" lang="en-US" sz="1300"/>
              <a:t>These are open, </a:t>
            </a:r>
            <a:r>
              <a:rPr b="1" lang="en-US" sz="1300"/>
              <a:t>sovereign</a:t>
            </a:r>
            <a:r>
              <a:rPr b="1" lang="en-US" sz="1300"/>
              <a:t>, and community-owned solutions that allow countries to control their digital future. DHIS2 is powering national health information systems in nearly 70 countries, serving over 3 billion people—that’s 40% of the global population. MOSIP, our digital identity backbone, has issued over 100 million IDs across more than 10 countries.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en-US" sz="1300"/>
              <a:t>The benefits are clear — faster, cheaper, and more trusted than proprietary systems, while creating space for local innovators to build. But adoption alone isn’t enough. Moving from pilots to population-scale transformation requires </a:t>
            </a:r>
            <a:r>
              <a:rPr b="1" lang="en-US" sz="1300"/>
              <a:t>orchestration</a:t>
            </a:r>
            <a:r>
              <a:rPr b="1" lang="en-US" sz="1300"/>
              <a:t>, alignment, and trust. That’s where COSS comes in. Anchored in IIIT-Bangalore and the EkStep network, we help governments and partners co-create and sustain national digital transformations, </a:t>
            </a:r>
            <a:r>
              <a:rPr b="1" lang="en-US" sz="1300"/>
              <a:t>ensuring that technology</a:t>
            </a:r>
            <a:r>
              <a:rPr b="1" lang="en-US" sz="1300"/>
              <a:t> translates into societal outcomes."*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946ed3ff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946ed3ff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cfdc43a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7cfdc43a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b5b16f5eb_2_5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7b5b16f5eb_2_5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37b5b16f5eb_2_5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8492c011c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38492c011c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7b5b16f5eb_1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37b5b16f5eb_1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76aadc4c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376aadc4c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7b5b16f5eb_2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37b5b16f5eb_2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/>
          <p:nvPr/>
        </p:nvSpPr>
        <p:spPr>
          <a:xfrm>
            <a:off x="0" y="0"/>
            <a:ext cx="12254593" cy="8327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781050" y="131762"/>
            <a:ext cx="10515600" cy="535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3521868" y="-1654968"/>
            <a:ext cx="5148263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38200" y="63844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38200" y="63844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11520869" y="6430763"/>
            <a:ext cx="529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11520869" y="6430763"/>
            <a:ext cx="529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11520869" y="6430763"/>
            <a:ext cx="529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11520869" y="6430763"/>
            <a:ext cx="529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p18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11520869" y="6430763"/>
            <a:ext cx="529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11520869" y="6430763"/>
            <a:ext cx="529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10" name="Google Shape;110;p20"/>
          <p:cNvSpPr txBox="1"/>
          <p:nvPr>
            <p:ph idx="12" type="sldNum"/>
          </p:nvPr>
        </p:nvSpPr>
        <p:spPr>
          <a:xfrm>
            <a:off x="11520869" y="6430763"/>
            <a:ext cx="529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11520869" y="6430763"/>
            <a:ext cx="529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81050" y="131762"/>
            <a:ext cx="10515600" cy="535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824594"/>
            <a:ext cx="10515600" cy="53523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0" y="0"/>
            <a:ext cx="120831" cy="667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</a:pPr>
            <a:r>
              <a:t/>
            </a:r>
            <a:endParaRPr b="0" i="0" sz="11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38200" y="63844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" name="Google Shape;118;p22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2" type="sldNum"/>
          </p:nvPr>
        </p:nvSpPr>
        <p:spPr>
          <a:xfrm>
            <a:off x="11520869" y="6430763"/>
            <a:ext cx="529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11520869" y="6430763"/>
            <a:ext cx="529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11520869" y="6430763"/>
            <a:ext cx="529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Footer" showMasterSp="0">
  <p:cSld name="Blank 2_1_1_1"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11359563" y="6406767"/>
            <a:ext cx="5592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900">
              <a:solidFill>
                <a:srgbClr val="666666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38200" y="63844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81050" y="131762"/>
            <a:ext cx="10515600" cy="535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38200" y="63844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38200" y="63844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781050" y="131762"/>
            <a:ext cx="10515600" cy="535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838200" y="63844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38200" y="63844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38200" y="63844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38200" y="63844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838200" y="1028700"/>
            <a:ext cx="10515600" cy="5148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38200" y="63844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29352" r="14676" t="8475"/>
          <a:stretch/>
        </p:blipFill>
        <p:spPr>
          <a:xfrm>
            <a:off x="0" y="0"/>
            <a:ext cx="12192000" cy="6702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type="title"/>
          </p:nvPr>
        </p:nvSpPr>
        <p:spPr>
          <a:xfrm>
            <a:off x="781050" y="131762"/>
            <a:ext cx="10515600" cy="535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0" y="0"/>
            <a:ext cx="120831" cy="667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</a:pPr>
            <a:r>
              <a:t/>
            </a:r>
            <a:endParaRPr b="0" i="0" sz="11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120831" y="131762"/>
            <a:ext cx="120831" cy="6670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</a:pPr>
            <a:r>
              <a:t/>
            </a:r>
            <a:endParaRPr b="0" i="0" sz="1199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11520869" y="6430763"/>
            <a:ext cx="529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0" lvl="1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0" lvl="2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0" lvl="3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0" lvl="4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0" lvl="5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0" lvl="6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0" lvl="7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0" lvl="8" marL="0" marR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hyperlink" Target="mailto:mcramesh@coss.org.in" TargetMode="External"/><Relationship Id="rId9" Type="http://schemas.openxmlformats.org/officeDocument/2006/relationships/hyperlink" Target="mailto:madhu@ekstep.org" TargetMode="External"/><Relationship Id="rId5" Type="http://schemas.openxmlformats.org/officeDocument/2006/relationships/hyperlink" Target="mailto:mcramesh@coss.org.in" TargetMode="External"/><Relationship Id="rId6" Type="http://schemas.openxmlformats.org/officeDocument/2006/relationships/hyperlink" Target="mailto:mcramesh@coss.org.in" TargetMode="External"/><Relationship Id="rId7" Type="http://schemas.openxmlformats.org/officeDocument/2006/relationships/hyperlink" Target="mailto:mcramesh@coss.org.in" TargetMode="External"/><Relationship Id="rId8" Type="http://schemas.openxmlformats.org/officeDocument/2006/relationships/hyperlink" Target="mailto:ekant@coss.org.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4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8.jp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2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CF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0" y="-18200"/>
            <a:ext cx="6851100" cy="6894300"/>
          </a:xfrm>
          <a:prstGeom prst="rect">
            <a:avLst/>
          </a:prstGeom>
          <a:solidFill>
            <a:srgbClr val="CF5947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3233" y="1109660"/>
            <a:ext cx="4071734" cy="465341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6945700" y="4919925"/>
            <a:ext cx="45765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>
                <a:solidFill>
                  <a:srgbClr val="CF5947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October </a:t>
            </a:r>
            <a:r>
              <a:rPr b="0" i="0" lang="en-US" sz="1700" u="none" cap="none" strike="noStrike">
                <a:solidFill>
                  <a:srgbClr val="CF5947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2025</a:t>
            </a:r>
            <a:endParaRPr b="0" i="0" sz="1700" u="none" cap="none" strike="noStrike">
              <a:solidFill>
                <a:srgbClr val="CF5947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6945700" y="2728700"/>
            <a:ext cx="52464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sz="2300">
              <a:solidFill>
                <a:srgbClr val="CF5947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-US" sz="2300">
                <a:solidFill>
                  <a:srgbClr val="CF5947"/>
                </a:solidFill>
                <a:latin typeface="Public Sans"/>
                <a:ea typeface="Public Sans"/>
                <a:cs typeface="Public Sans"/>
                <a:sym typeface="Public Sans"/>
              </a:rPr>
              <a:t>COSS: What we do and How we do it?</a:t>
            </a:r>
            <a:endParaRPr b="1" sz="2300">
              <a:solidFill>
                <a:srgbClr val="CF5947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sz="2700">
              <a:solidFill>
                <a:srgbClr val="CF5947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i="1" lang="en-US" sz="1700">
                <a:solidFill>
                  <a:srgbClr val="CF5947"/>
                </a:solidFill>
                <a:latin typeface="Public Sans"/>
                <a:ea typeface="Public Sans"/>
                <a:cs typeface="Public Sans"/>
                <a:sym typeface="Public Sans"/>
              </a:rPr>
              <a:t>From framing problems to securing the future — together with partners.</a:t>
            </a:r>
            <a:endParaRPr i="1" sz="1700">
              <a:solidFill>
                <a:srgbClr val="CF5947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385" y="0"/>
            <a:ext cx="11669242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5"/>
          <p:cNvSpPr txBox="1"/>
          <p:nvPr/>
        </p:nvSpPr>
        <p:spPr>
          <a:xfrm>
            <a:off x="2582567" y="3158700"/>
            <a:ext cx="2332500" cy="5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CF5947"/>
                </a:solidFill>
                <a:latin typeface="Public Sans"/>
                <a:ea typeface="Public Sans"/>
                <a:cs typeface="Public Sans"/>
                <a:sym typeface="Public Sans"/>
              </a:rPr>
              <a:t>THANK YOU</a:t>
            </a:r>
            <a:endParaRPr b="1" i="0" sz="2700" u="none" cap="none" strike="noStrike">
              <a:solidFill>
                <a:srgbClr val="CF5947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07" name="Google Shape;407;p35"/>
          <p:cNvSpPr txBox="1"/>
          <p:nvPr/>
        </p:nvSpPr>
        <p:spPr>
          <a:xfrm>
            <a:off x="2582577" y="5276475"/>
            <a:ext cx="2085900" cy="5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666666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Ramesh MC</a:t>
            </a:r>
            <a:endParaRPr b="0" i="0" sz="1300" u="none" cap="none" strike="noStrike">
              <a:solidFill>
                <a:srgbClr val="666666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sng" cap="none" strike="noStrike">
                <a:solidFill>
                  <a:schemeClr val="hlink"/>
                </a:solidFill>
                <a:latin typeface="Public Sans Medium"/>
                <a:ea typeface="Public Sans Medium"/>
                <a:cs typeface="Public Sans Medium"/>
                <a:sym typeface="Public Sans Medium"/>
                <a:hlinkClick r:id="rId4"/>
              </a:rPr>
              <a:t>mcramesh@co</a:t>
            </a:r>
            <a:r>
              <a:rPr b="0" i="0" lang="en-US" sz="1300" u="sng" cap="none" strike="noStrike">
                <a:solidFill>
                  <a:schemeClr val="hlink"/>
                </a:solidFill>
                <a:latin typeface="Public Sans Medium"/>
                <a:ea typeface="Public Sans Medium"/>
                <a:cs typeface="Public Sans Medium"/>
                <a:sym typeface="Public Sans Medium"/>
                <a:hlinkClick r:id="rId5"/>
              </a:rPr>
              <a:t>ss.org</a:t>
            </a:r>
            <a:r>
              <a:rPr lang="en-US" sz="1300" u="sng">
                <a:solidFill>
                  <a:schemeClr val="hlink"/>
                </a:solidFill>
                <a:latin typeface="Public Sans Medium"/>
                <a:ea typeface="Public Sans Medium"/>
                <a:cs typeface="Public Sans Medium"/>
                <a:sym typeface="Public Sans Medium"/>
                <a:hlinkClick r:id="rId6"/>
              </a:rPr>
              <a:t>.i</a:t>
            </a:r>
            <a:r>
              <a:rPr b="0" i="0" lang="en-US" sz="1300" u="sng" cap="none" strike="noStrike">
                <a:solidFill>
                  <a:schemeClr val="hlink"/>
                </a:solidFill>
                <a:latin typeface="Public Sans Medium"/>
                <a:ea typeface="Public Sans Medium"/>
                <a:cs typeface="Public Sans Medium"/>
                <a:sym typeface="Public Sans Medium"/>
                <a:hlinkClick r:id="rId7"/>
              </a:rPr>
              <a:t>n</a:t>
            </a:r>
            <a:endParaRPr b="0" i="0" sz="1300" u="none" cap="none" strike="noStrike">
              <a:solidFill>
                <a:srgbClr val="666666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408" name="Google Shape;408;p35"/>
          <p:cNvSpPr txBox="1"/>
          <p:nvPr/>
        </p:nvSpPr>
        <p:spPr>
          <a:xfrm>
            <a:off x="2582567" y="4809933"/>
            <a:ext cx="1967700" cy="35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F5947"/>
                </a:solidFill>
                <a:latin typeface="Public Sans"/>
                <a:ea typeface="Public Sans"/>
                <a:cs typeface="Public Sans"/>
                <a:sym typeface="Public Sans"/>
              </a:rPr>
              <a:t>GET IN TOUCH</a:t>
            </a:r>
            <a:endParaRPr b="1" i="0" sz="1600" u="none" cap="none" strike="noStrike">
              <a:solidFill>
                <a:srgbClr val="CF5947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09" name="Google Shape;409;p35"/>
          <p:cNvSpPr txBox="1"/>
          <p:nvPr/>
        </p:nvSpPr>
        <p:spPr>
          <a:xfrm>
            <a:off x="5213533" y="5276467"/>
            <a:ext cx="1756500" cy="53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>
                <a:solidFill>
                  <a:srgbClr val="666666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Ekant Tyagi</a:t>
            </a:r>
            <a:endParaRPr b="0" i="0" sz="1300" u="none" cap="none" strike="noStrike">
              <a:solidFill>
                <a:srgbClr val="666666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u="sng">
                <a:solidFill>
                  <a:schemeClr val="hlink"/>
                </a:solidFill>
                <a:latin typeface="Public Sans Medium"/>
                <a:ea typeface="Public Sans Medium"/>
                <a:cs typeface="Public Sans Medium"/>
                <a:sym typeface="Public Sans Medium"/>
                <a:hlinkClick r:id="rId8"/>
              </a:rPr>
              <a:t>ekant@coss.org.in</a:t>
            </a:r>
            <a:endParaRPr b="0" i="0" sz="1300" u="none" cap="none" strike="noStrike">
              <a:solidFill>
                <a:srgbClr val="666666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7808067" y="5342067"/>
            <a:ext cx="2332500" cy="29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CF5947"/>
                </a:solidFill>
                <a:latin typeface="Public Sans"/>
                <a:ea typeface="Public Sans"/>
                <a:cs typeface="Public Sans"/>
                <a:sym typeface="Public Sans"/>
              </a:rPr>
              <a:t>www.</a:t>
            </a:r>
            <a:r>
              <a:rPr b="1" i="0" lang="en-US" sz="1900" u="none" cap="none" strike="noStrike">
                <a:solidFill>
                  <a:srgbClr val="CF5947"/>
                </a:solidFill>
                <a:uFill>
                  <a:noFill/>
                </a:uFill>
                <a:latin typeface="Public Sans"/>
                <a:ea typeface="Public Sans"/>
                <a:cs typeface="Public Sans"/>
                <a:sym typeface="Public Sans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coss.org</a:t>
            </a:r>
            <a:r>
              <a:rPr b="1" i="0" lang="en-US" sz="1900" u="none" cap="none" strike="noStrike">
                <a:solidFill>
                  <a:srgbClr val="CF5947"/>
                </a:solidFill>
                <a:latin typeface="Public Sans"/>
                <a:ea typeface="Public Sans"/>
                <a:cs typeface="Public Sans"/>
                <a:sym typeface="Public Sans"/>
              </a:rPr>
              <a:t>.in</a:t>
            </a:r>
            <a:endParaRPr b="1" i="0" sz="1900" u="none" cap="none" strike="noStrike">
              <a:solidFill>
                <a:srgbClr val="CF5947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11" name="Google Shape;411;p35"/>
          <p:cNvSpPr txBox="1"/>
          <p:nvPr>
            <p:ph idx="12" type="sldNum"/>
          </p:nvPr>
        </p:nvSpPr>
        <p:spPr>
          <a:xfrm>
            <a:off x="11520869" y="6430763"/>
            <a:ext cx="529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5947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7367025" y="808185"/>
            <a:ext cx="4825200" cy="54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DPI examples</a:t>
            </a:r>
            <a:endParaRPr b="1" sz="1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-"/>
            </a:pPr>
            <a:r>
              <a:rPr lang="en-US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India – UPI → Processes 12+ billion transactions each month, powering payments from street vendors to global cross-border flows.</a:t>
            </a:r>
            <a:endParaRPr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-"/>
            </a:pPr>
            <a:r>
              <a:rPr lang="en-US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India – ONDC → An open network for digital commerce, now with 500,000+ merchants, creating alternatives to platform monopolies.</a:t>
            </a:r>
            <a:endParaRPr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-"/>
            </a:pPr>
            <a:r>
              <a:rPr lang="en-US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Brazil – Pix → A public payments DPI launched in 2020, now reaching 150M+ people and handling nearly 40% of all retail payments.</a:t>
            </a:r>
            <a:endParaRPr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-"/>
            </a:pPr>
            <a:r>
              <a:rPr lang="en-US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Colombia: using X-Road to deliver citizen-orientated digital services</a:t>
            </a:r>
            <a:endParaRPr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-"/>
            </a:pPr>
            <a:r>
              <a:rPr lang="en-US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Philippines: using MOSIP to create a national ID system that serves marginalized groups </a:t>
            </a:r>
            <a:endParaRPr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-"/>
            </a:pPr>
            <a:r>
              <a:rPr lang="en-US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Uganda: using DHIS2 to respond to COVID-19</a:t>
            </a:r>
            <a:endParaRPr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"/>
              <a:buChar char="-"/>
            </a:pPr>
            <a:r>
              <a:rPr lang="en-US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India: using Sunbird for capacity building of central government personnel</a:t>
            </a:r>
            <a:endParaRPr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F0FCF0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11520869" y="6430763"/>
            <a:ext cx="529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>
                <a:solidFill>
                  <a:srgbClr val="B5C7D1"/>
                </a:solidFill>
              </a:rPr>
              <a:t>‹#›</a:t>
            </a:fld>
            <a:endParaRPr>
              <a:solidFill>
                <a:srgbClr val="B5C7D1"/>
              </a:solidFill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-255550" y="-18150"/>
            <a:ext cx="7518600" cy="689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DPI examples</a:t>
            </a:r>
            <a:endParaRPr b="1" sz="1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144" name="Google Shape;144;p27" title="rocket_launch_100dp_1F1F1F_FILL0_wght400_GRAD0_opsz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308" y="5010891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 title="payments_100dp_1F1F1F_FILL0_wght400_GRAD0_opsz4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759" y="4924300"/>
            <a:ext cx="952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8046" y="2464200"/>
            <a:ext cx="882450" cy="8824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47" name="Google Shape;147;p27"/>
          <p:cNvSpPr txBox="1"/>
          <p:nvPr/>
        </p:nvSpPr>
        <p:spPr>
          <a:xfrm>
            <a:off x="450900" y="948025"/>
            <a:ext cx="6364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CF5947"/>
                </a:solidFill>
                <a:highlight>
                  <a:srgbClr val="FFFFFF"/>
                </a:highlight>
                <a:latin typeface="Public Sans"/>
                <a:ea typeface="Public Sans"/>
                <a:cs typeface="Public Sans"/>
                <a:sym typeface="Public Sans"/>
              </a:rPr>
              <a:t>Why DPGs and DPI? </a:t>
            </a:r>
            <a:endParaRPr b="1" sz="2800">
              <a:solidFill>
                <a:srgbClr val="CF5947"/>
              </a:solidFill>
              <a:highlight>
                <a:srgbClr val="FFFFFF"/>
              </a:highlight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Public Sans Medium"/>
                <a:ea typeface="Public Sans Medium"/>
                <a:cs typeface="Public Sans Medium"/>
                <a:sym typeface="Public Sans Medium"/>
              </a:rPr>
              <a:t>198+ countries, 100s millions people, billions of transactions - powered by digital public goods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56971" y="5876800"/>
            <a:ext cx="215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Faster, </a:t>
            </a:r>
            <a:r>
              <a:rPr lang="en-US" sz="1500">
                <a:solidFill>
                  <a:srgbClr val="CE5948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lower cost </a:t>
            </a:r>
            <a:r>
              <a:rPr lang="en-US" sz="150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scale</a:t>
            </a:r>
            <a:endParaRPr sz="1500">
              <a:solidFill>
                <a:schemeClr val="dk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2241121" y="5963391"/>
            <a:ext cx="215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Energize </a:t>
            </a:r>
            <a:r>
              <a:rPr lang="en-US" sz="1500">
                <a:solidFill>
                  <a:srgbClr val="CE5948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local </a:t>
            </a:r>
            <a:r>
              <a:rPr lang="en-US" sz="150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innovation</a:t>
            </a:r>
            <a:endParaRPr sz="1500">
              <a:solidFill>
                <a:schemeClr val="dk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4836145" y="3469950"/>
            <a:ext cx="215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E5948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Custom-built</a:t>
            </a:r>
            <a:r>
              <a:rPr lang="en-US" sz="150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 for local needs</a:t>
            </a:r>
            <a:endParaRPr sz="1500">
              <a:solidFill>
                <a:schemeClr val="dk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pic>
        <p:nvPicPr>
          <p:cNvPr id="151" name="Google Shape;151;p27" title="laptop_chromebook_100dp_1F1F1F_FILL0_wght400_GRAD0_opsz48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604" y="2429163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76704" y="3381663"/>
            <a:ext cx="215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Open, trusted and </a:t>
            </a:r>
            <a:r>
              <a:rPr lang="en-US" sz="1500">
                <a:solidFill>
                  <a:srgbClr val="CE5948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sovereign</a:t>
            </a:r>
            <a:endParaRPr sz="1500">
              <a:solidFill>
                <a:srgbClr val="CE5948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pic>
        <p:nvPicPr>
          <p:cNvPr id="153" name="Google Shape;153;p27" title="globe_100dp_1F1F1F_FILL0_wght400_GRAD0_opsz48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5604" y="2429176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2226799" y="3381675"/>
            <a:ext cx="26094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Puts countries in charge of building </a:t>
            </a:r>
            <a:r>
              <a:rPr lang="en-US" sz="1500">
                <a:solidFill>
                  <a:srgbClr val="CE5948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digital public infra (DPI)</a:t>
            </a:r>
            <a:endParaRPr sz="1500">
              <a:solidFill>
                <a:srgbClr val="CE5948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  <p:pic>
        <p:nvPicPr>
          <p:cNvPr id="155" name="Google Shape;155;p27" title="on_device_training_100dp_1F1F1F_FILL0_wght400_GRAD0_opsz48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02866" y="5010900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4726600" y="6029225"/>
            <a:ext cx="24663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Enables transformation, </a:t>
            </a:r>
            <a:r>
              <a:rPr lang="en-US" sz="1500">
                <a:solidFill>
                  <a:srgbClr val="E06666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not just digitization</a:t>
            </a:r>
            <a:endParaRPr sz="1500">
              <a:solidFill>
                <a:srgbClr val="E06666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 rot="-6598709">
            <a:off x="3952922" y="4651912"/>
            <a:ext cx="1905363" cy="1922253"/>
          </a:xfrm>
          <a:prstGeom prst="ellipse">
            <a:avLst/>
          </a:prstGeom>
          <a:solidFill>
            <a:srgbClr val="F1FCF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/>
          <p:nvPr/>
        </p:nvSpPr>
        <p:spPr>
          <a:xfrm rot="-6598709">
            <a:off x="6018922" y="2311737"/>
            <a:ext cx="1905363" cy="1922253"/>
          </a:xfrm>
          <a:prstGeom prst="ellipse">
            <a:avLst/>
          </a:prstGeom>
          <a:solidFill>
            <a:srgbClr val="F1FCF0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3">
            <a:alphaModFix/>
          </a:blip>
          <a:srcRect b="25760" l="0" r="0" t="0"/>
          <a:stretch/>
        </p:blipFill>
        <p:spPr>
          <a:xfrm>
            <a:off x="11255267" y="80667"/>
            <a:ext cx="936733" cy="79473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/>
        </p:nvSpPr>
        <p:spPr>
          <a:xfrm>
            <a:off x="505225" y="108950"/>
            <a:ext cx="11449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CF5947"/>
                </a:solidFill>
                <a:highlight>
                  <a:srgbClr val="FFFFFF"/>
                </a:highlight>
                <a:latin typeface="Public Sans"/>
                <a:ea typeface="Public Sans"/>
                <a:cs typeface="Public Sans"/>
                <a:sym typeface="Public Sans"/>
              </a:rPr>
              <a:t>…and what are the challenges to DPI adoption?</a:t>
            </a:r>
            <a:endParaRPr b="1" sz="2800">
              <a:solidFill>
                <a:srgbClr val="CF5947"/>
              </a:solidFill>
              <a:highlight>
                <a:srgbClr val="FFFFFF"/>
              </a:highlight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8528375" y="2647150"/>
            <a:ext cx="3239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E5948"/>
                </a:solidFill>
                <a:latin typeface="Public Sans"/>
                <a:ea typeface="Public Sans"/>
                <a:cs typeface="Public Sans"/>
                <a:sym typeface="Public Sans"/>
              </a:rPr>
              <a:t>COSS</a:t>
            </a:r>
            <a:r>
              <a:rPr lang="en-US" sz="19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 is the neutral orchestrator </a:t>
            </a:r>
            <a:r>
              <a:rPr lang="en-US" sz="19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helping</a:t>
            </a:r>
            <a:r>
              <a:rPr lang="en-US" sz="19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 countries </a:t>
            </a:r>
            <a:r>
              <a:rPr lang="en-US" sz="19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co-create </a:t>
            </a:r>
            <a:r>
              <a:rPr lang="en-US" sz="19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DPI from policy to adoption — ensuring </a:t>
            </a:r>
            <a:r>
              <a:rPr b="1" lang="en-US" sz="1900">
                <a:solidFill>
                  <a:srgbClr val="CE5948"/>
                </a:solidFill>
                <a:latin typeface="Public Sans"/>
                <a:ea typeface="Public Sans"/>
                <a:cs typeface="Public Sans"/>
                <a:sym typeface="Public Sans"/>
              </a:rPr>
              <a:t>accountability, capability, and continuity throughout the journey.</a:t>
            </a:r>
            <a:endParaRPr b="1" sz="1900">
              <a:solidFill>
                <a:srgbClr val="CE5948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pSp>
        <p:nvGrpSpPr>
          <p:cNvPr id="166" name="Google Shape;166;p28"/>
          <p:cNvGrpSpPr/>
          <p:nvPr/>
        </p:nvGrpSpPr>
        <p:grpSpPr>
          <a:xfrm>
            <a:off x="386170" y="749869"/>
            <a:ext cx="5381985" cy="5255436"/>
            <a:chOff x="2256567" y="677103"/>
            <a:chExt cx="4036590" cy="3941676"/>
          </a:xfrm>
        </p:grpSpPr>
        <p:sp>
          <p:nvSpPr>
            <p:cNvPr id="167" name="Google Shape;167;p28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F1FC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8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F1FC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F1FC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F1FC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8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F1FC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8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F1FC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8"/>
          <p:cNvSpPr/>
          <p:nvPr/>
        </p:nvSpPr>
        <p:spPr>
          <a:xfrm>
            <a:off x="2934851" y="3050998"/>
            <a:ext cx="2646300" cy="2574600"/>
          </a:xfrm>
          <a:prstGeom prst="ellipse">
            <a:avLst/>
          </a:prstGeom>
          <a:solidFill>
            <a:srgbClr val="3C78D8"/>
          </a:solidFill>
          <a:ln>
            <a:noFill/>
          </a:ln>
          <a:effectLst>
            <a:outerShdw blurRad="304800" rotWithShape="0" algn="tl" dir="5400000" dist="67733">
              <a:srgbClr val="000000">
                <a:alpha val="549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2133288" y="1679113"/>
            <a:ext cx="1898353" cy="1898353"/>
          </a:xfrm>
          <a:prstGeom prst="ellipse">
            <a:avLst/>
          </a:prstGeom>
          <a:solidFill>
            <a:srgbClr val="6D9EEB"/>
          </a:solidFill>
          <a:ln>
            <a:noFill/>
          </a:ln>
          <a:effectLst>
            <a:outerShdw blurRad="304800" rotWithShape="0" algn="tl" dir="5400000" dist="67733">
              <a:srgbClr val="000000">
                <a:alpha val="549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2231575" y="1998500"/>
            <a:ext cx="16290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b="1" lang="en-US" sz="2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Trust</a:t>
            </a:r>
            <a:endParaRPr sz="22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No neutral steward ensuring success.</a:t>
            </a:r>
            <a:endParaRPr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1678472" y="3764682"/>
            <a:ext cx="1998350" cy="1998350"/>
          </a:xfrm>
          <a:prstGeom prst="ellipse">
            <a:avLst/>
          </a:prstGeom>
          <a:solidFill>
            <a:srgbClr val="6D9EEB"/>
          </a:solidFill>
          <a:ln>
            <a:noFill/>
          </a:ln>
          <a:effectLst>
            <a:outerShdw blurRad="304800" rotWithShape="0" algn="tl" dir="5400000" dist="67733">
              <a:srgbClr val="000000">
                <a:alpha val="549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3458100" y="5306775"/>
            <a:ext cx="1748100" cy="1588500"/>
          </a:xfrm>
          <a:prstGeom prst="ellipse">
            <a:avLst/>
          </a:prstGeom>
          <a:solidFill>
            <a:srgbClr val="1155CC"/>
          </a:solidFill>
          <a:ln>
            <a:noFill/>
          </a:ln>
          <a:effectLst>
            <a:outerShdw blurRad="304800" rotWithShape="0" algn="tl" dir="5400000" dist="67733">
              <a:srgbClr val="000000">
                <a:alpha val="549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4653789" y="2250873"/>
            <a:ext cx="2646300" cy="2574600"/>
          </a:xfrm>
          <a:prstGeom prst="ellipse">
            <a:avLst/>
          </a:prstGeom>
          <a:solidFill>
            <a:srgbClr val="3C78D8"/>
          </a:solidFill>
          <a:ln>
            <a:noFill/>
          </a:ln>
          <a:effectLst>
            <a:outerShdw blurRad="304800" rotWithShape="0" algn="tl" dir="5400000" dist="67733">
              <a:srgbClr val="000000">
                <a:alpha val="549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5034774" y="952501"/>
            <a:ext cx="1629000" cy="1513800"/>
          </a:xfrm>
          <a:prstGeom prst="ellipse">
            <a:avLst/>
          </a:prstGeom>
          <a:solidFill>
            <a:srgbClr val="1155CC"/>
          </a:solidFill>
          <a:ln>
            <a:noFill/>
          </a:ln>
          <a:effectLst>
            <a:outerShdw blurRad="304800" rotWithShape="0" algn="tl" dir="5400000" dist="67733">
              <a:srgbClr val="000000">
                <a:alpha val="549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28"/>
          <p:cNvGrpSpPr/>
          <p:nvPr/>
        </p:nvGrpSpPr>
        <p:grpSpPr>
          <a:xfrm>
            <a:off x="5768172" y="4304032"/>
            <a:ext cx="1998350" cy="1998350"/>
            <a:chOff x="644203" y="3718814"/>
            <a:chExt cx="1498800" cy="1498800"/>
          </a:xfrm>
        </p:grpSpPr>
        <p:sp>
          <p:nvSpPr>
            <p:cNvPr id="181" name="Google Shape;181;p28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6D9EEB"/>
            </a:solidFill>
            <a:ln>
              <a:noFill/>
            </a:ln>
            <a:effectLst>
              <a:outerShdw blurRad="304800" rotWithShape="0" algn="tl" dir="5400000" dist="67733">
                <a:srgbClr val="000000">
                  <a:alpha val="54900"/>
                </a:srgbClr>
              </a:outerShdw>
            </a:effectLst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8"/>
            <p:cNvSpPr txBox="1"/>
            <p:nvPr/>
          </p:nvSpPr>
          <p:spPr>
            <a:xfrm>
              <a:off x="744648" y="3995884"/>
              <a:ext cx="12861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Ecosystem</a:t>
              </a:r>
              <a:endParaRPr b="1" sz="21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Inability to align and support delivery partners.</a:t>
              </a:r>
              <a:endParaRPr sz="10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sp>
        <p:nvSpPr>
          <p:cNvPr id="183" name="Google Shape;183;p28"/>
          <p:cNvSpPr txBox="1"/>
          <p:nvPr/>
        </p:nvSpPr>
        <p:spPr>
          <a:xfrm>
            <a:off x="3458100" y="3759950"/>
            <a:ext cx="16290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b="1" lang="en-US" sz="2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Expertise</a:t>
            </a:r>
            <a:endParaRPr sz="22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Limited DPI know-how across actors.</a:t>
            </a:r>
            <a:endParaRPr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4793100" y="2908325"/>
            <a:ext cx="23868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b="1" lang="en-US" sz="2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Understanding</a:t>
            </a:r>
            <a:endParaRPr sz="22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Shallow grasp of DPI journey beyond tech.</a:t>
            </a:r>
            <a:endParaRPr sz="12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1548425" y="4149550"/>
            <a:ext cx="22839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b="1" lang="en-US" sz="2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Co-ordination</a:t>
            </a:r>
            <a:endParaRPr sz="22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Weak inter-governmental collaboration mechanisms</a:t>
            </a:r>
            <a:endParaRPr sz="15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3304897" y="5440200"/>
            <a:ext cx="19983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b="1" lang="en-US" sz="2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Frameworks</a:t>
            </a:r>
            <a:endParaRPr sz="21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Absence of guiding structures and repeatable models for collaboration</a:t>
            </a:r>
            <a:endParaRPr sz="9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4981427" y="1109454"/>
            <a:ext cx="1795500" cy="12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b="1" lang="en-US" sz="19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Execution</a:t>
            </a:r>
            <a:endParaRPr sz="19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Difficulty translating plans into delivery</a:t>
            </a:r>
            <a:endParaRPr sz="11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8362050" y="1797158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CE5948"/>
                </a:solidFill>
                <a:latin typeface="Public Sans"/>
                <a:ea typeface="Public Sans"/>
                <a:cs typeface="Public Sans"/>
                <a:sym typeface="Public Sans"/>
              </a:rPr>
              <a:t>“</a:t>
            </a:r>
            <a:endParaRPr sz="9600">
              <a:solidFill>
                <a:srgbClr val="CE5948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/>
        </p:nvSpPr>
        <p:spPr>
          <a:xfrm>
            <a:off x="7057813" y="3450525"/>
            <a:ext cx="2048400" cy="30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turn experience into action</a:t>
            </a:r>
            <a:endParaRPr sz="1500">
              <a:solidFill>
                <a:schemeClr val="dk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endParaRPr sz="12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We bring hard-won experience from global DPI journeys—engineers, policy thinkers, and program leaders who know that lasting societal transformation comes from iteration and learning.</a:t>
            </a:r>
            <a:endParaRPr sz="12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9460275" y="3457500"/>
            <a:ext cx="24684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apply knowledge with experience</a:t>
            </a:r>
            <a:endParaRPr sz="1100"/>
          </a:p>
        </p:txBody>
      </p:sp>
      <p:sp>
        <p:nvSpPr>
          <p:cNvPr id="195" name="Google Shape;195;p29"/>
          <p:cNvSpPr txBox="1"/>
          <p:nvPr/>
        </p:nvSpPr>
        <p:spPr>
          <a:xfrm>
            <a:off x="4766988" y="3442850"/>
            <a:ext cx="2048400" cy="25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be the not-for-profit stewards </a:t>
            </a:r>
            <a:endParaRPr sz="1500">
              <a:solidFill>
                <a:schemeClr val="dk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We are a neutral, not-for-profit steward who safeguards openness, privacy, security, sovereignty, and public accountability over private lock-in.</a:t>
            </a:r>
            <a:endParaRPr sz="12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869390" y="2326738"/>
            <a:ext cx="1134000" cy="11274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10055500" y="2326750"/>
            <a:ext cx="1134000" cy="11274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5148000" y="2326725"/>
            <a:ext cx="1134000" cy="1127400"/>
          </a:xfrm>
          <a:prstGeom prst="ellipse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11520869" y="6430763"/>
            <a:ext cx="529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 rotWithShape="1">
          <a:blip r:embed="rId3">
            <a:alphaModFix/>
          </a:blip>
          <a:srcRect b="25760" l="0" r="0" t="0"/>
          <a:stretch/>
        </p:blipFill>
        <p:spPr>
          <a:xfrm>
            <a:off x="11255267" y="80667"/>
            <a:ext cx="936733" cy="7947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29"/>
          <p:cNvGrpSpPr/>
          <p:nvPr/>
        </p:nvGrpSpPr>
        <p:grpSpPr>
          <a:xfrm>
            <a:off x="7524413" y="2315450"/>
            <a:ext cx="1134000" cy="1127400"/>
            <a:chOff x="3681150" y="2696450"/>
            <a:chExt cx="1134000" cy="1127400"/>
          </a:xfrm>
        </p:grpSpPr>
        <p:sp>
          <p:nvSpPr>
            <p:cNvPr id="202" name="Google Shape;202;p29"/>
            <p:cNvSpPr/>
            <p:nvPr/>
          </p:nvSpPr>
          <p:spPr>
            <a:xfrm>
              <a:off x="3681150" y="2696450"/>
              <a:ext cx="1134000" cy="1127400"/>
            </a:xfrm>
            <a:prstGeom prst="ellipse">
              <a:avLst/>
            </a:prstGeom>
            <a:solidFill>
              <a:srgbClr val="F0FC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3" name="Google Shape;203;p29" title="rocket_launch_100dp_1F1F1F_FILL0_wght400_GRAD0_opsz48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50788" y="2862788"/>
              <a:ext cx="794725" cy="7947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4" name="Google Shape;204;p29" title="globe_book_100dp_1F1F1F_FILL0_wght400_GRAD0_opsz4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95425" y="2493101"/>
            <a:ext cx="794725" cy="7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 title="approval_delegation_100dp_1F1F1F_FILL0_wght400_GRAD0_opsz48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5650" y="2449525"/>
            <a:ext cx="794725" cy="79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9673700" y="3749375"/>
            <a:ext cx="1953600" cy="24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endParaRPr sz="12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We carry a repeatable playbook, benchmarked to UN, WB, and DPGA standards, and adapted across Africa, Latin America, and Asia.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" name="Google Shape;207;p29"/>
          <p:cNvSpPr txBox="1"/>
          <p:nvPr/>
        </p:nvSpPr>
        <p:spPr>
          <a:xfrm>
            <a:off x="395827" y="3442850"/>
            <a:ext cx="2048400" cy="22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assist in identifying and detailing out the problem</a:t>
            </a:r>
            <a:endParaRPr sz="1500">
              <a:solidFill>
                <a:schemeClr val="dk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Our role begins by assisting in identifying and detailing the problem, aligning all actors around a clear purpose.</a:t>
            </a:r>
            <a:endParaRPr sz="12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3023480" y="2326725"/>
            <a:ext cx="1134000" cy="1127400"/>
          </a:xfrm>
          <a:prstGeom prst="ellipse">
            <a:avLst/>
          </a:prstGeom>
          <a:solidFill>
            <a:srgbClr val="F1FC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 txBox="1"/>
          <p:nvPr/>
        </p:nvSpPr>
        <p:spPr>
          <a:xfrm>
            <a:off x="2497130" y="3454125"/>
            <a:ext cx="2189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Public Sans ExtraBold"/>
                <a:ea typeface="Public Sans ExtraBold"/>
                <a:cs typeface="Public Sans ExtraBold"/>
                <a:sym typeface="Public Sans ExtraBold"/>
              </a:rPr>
              <a:t> co-create the DPI solution with ecosystem</a:t>
            </a:r>
            <a:endParaRPr sz="1500">
              <a:solidFill>
                <a:schemeClr val="dk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ublic Sans ExtraBold"/>
              <a:ea typeface="Public Sans ExtraBold"/>
              <a:cs typeface="Public Sans ExtraBold"/>
              <a:sym typeface="Public Sans ExtraBold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With local anchors and global partners, we co-create for population-scale impact—always rooted in societal outcomes</a:t>
            </a:r>
            <a:endParaRPr sz="12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10" name="Google Shape;210;p29" title="diversity_2_100dp_1F1F1F_FILL0_wght400_GRAD0_opsz48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9040" y="2481775"/>
            <a:ext cx="794725" cy="7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 title="linear_scale_100dp_1F1F1F_FILL0_wght400_GRAD0_opsz48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4230" y="2414163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/>
        </p:nvSpPr>
        <p:spPr>
          <a:xfrm>
            <a:off x="450900" y="948025"/>
            <a:ext cx="128598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CF5947"/>
                </a:solidFill>
                <a:highlight>
                  <a:srgbClr val="FFFFFF"/>
                </a:highlight>
                <a:latin typeface="Public Sans"/>
                <a:ea typeface="Public Sans"/>
                <a:cs typeface="Public Sans"/>
                <a:sym typeface="Public Sans"/>
              </a:rPr>
              <a:t>What differentiates COSS?</a:t>
            </a:r>
            <a:endParaRPr b="1" sz="2800">
              <a:solidFill>
                <a:srgbClr val="CF5947"/>
              </a:solidFill>
              <a:highlight>
                <a:srgbClr val="FFFFFF"/>
              </a:highlight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Public Sans Medium"/>
                <a:ea typeface="Public Sans Medium"/>
                <a:cs typeface="Public Sans Medium"/>
                <a:sym typeface="Public Sans Medium"/>
              </a:rPr>
              <a:t>Together we design and orchestrate transformation owned by your ecosystem, not prescribed from outside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/>
          <p:nvPr/>
        </p:nvSpPr>
        <p:spPr>
          <a:xfrm>
            <a:off x="527100" y="1851405"/>
            <a:ext cx="4593600" cy="4197600"/>
          </a:xfrm>
          <a:prstGeom prst="rect">
            <a:avLst/>
          </a:prstGeom>
          <a:solidFill>
            <a:srgbClr val="F0FC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450900" y="554925"/>
            <a:ext cx="10804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CF5947"/>
                </a:solidFill>
                <a:highlight>
                  <a:srgbClr val="FFFFFF"/>
                </a:highlight>
                <a:latin typeface="Public Sans"/>
                <a:ea typeface="Public Sans"/>
                <a:cs typeface="Public Sans"/>
                <a:sym typeface="Public Sans"/>
              </a:rPr>
              <a:t>What we do?</a:t>
            </a:r>
            <a:endParaRPr b="1" sz="2800">
              <a:solidFill>
                <a:srgbClr val="CF5947"/>
              </a:solidFill>
              <a:highlight>
                <a:srgbClr val="FFFFFF"/>
              </a:highlight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Public Sans Medium"/>
                <a:ea typeface="Public Sans Medium"/>
                <a:cs typeface="Public Sans Medium"/>
                <a:sym typeface="Public Sans Medium"/>
              </a:rPr>
              <a:t>COSS brings experience and partners, while ensuring your priorities lead the way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7304325" y="1744930"/>
            <a:ext cx="4593600" cy="4197600"/>
          </a:xfrm>
          <a:prstGeom prst="rect">
            <a:avLst/>
          </a:prstGeom>
          <a:solidFill>
            <a:srgbClr val="B6C7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7913338" y="2941305"/>
            <a:ext cx="698700" cy="46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880000" dist="285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0"/>
          <p:cNvPicPr preferRelativeResize="0"/>
          <p:nvPr/>
        </p:nvPicPr>
        <p:blipFill rotWithShape="1">
          <a:blip r:embed="rId3">
            <a:alphaModFix/>
          </a:blip>
          <a:srcRect b="2371" l="0" r="-10" t="2371"/>
          <a:stretch/>
        </p:blipFill>
        <p:spPr>
          <a:xfrm>
            <a:off x="3066350" y="3046731"/>
            <a:ext cx="698750" cy="46584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880000" dist="28575">
              <a:srgbClr val="000000">
                <a:alpha val="50000"/>
              </a:srgbClr>
            </a:outerShdw>
          </a:effectLst>
        </p:spPr>
      </p:pic>
      <p:sp>
        <p:nvSpPr>
          <p:cNvPr id="223" name="Google Shape;223;p30"/>
          <p:cNvSpPr txBox="1"/>
          <p:nvPr/>
        </p:nvSpPr>
        <p:spPr>
          <a:xfrm>
            <a:off x="831899" y="1927355"/>
            <a:ext cx="403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E5948"/>
                </a:solidFill>
                <a:latin typeface="Public Sans"/>
                <a:ea typeface="Public Sans"/>
                <a:cs typeface="Public Sans"/>
                <a:sym typeface="Public Sans"/>
              </a:rPr>
              <a:t>Country Engagements</a:t>
            </a:r>
            <a:endParaRPr b="1" sz="1800">
              <a:solidFill>
                <a:srgbClr val="CE5948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1007100" y="3489730"/>
            <a:ext cx="174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22222"/>
                </a:solidFill>
                <a:latin typeface="Public Sans"/>
                <a:ea typeface="Public Sans"/>
                <a:cs typeface="Public Sans"/>
                <a:sym typeface="Public Sans"/>
              </a:rPr>
              <a:t>Education (teacher training)</a:t>
            </a:r>
            <a:endParaRPr sz="1000">
              <a:solidFill>
                <a:srgbClr val="22222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57C9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7584524" y="1851405"/>
            <a:ext cx="403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E5948"/>
                </a:solidFill>
                <a:latin typeface="Public Sans"/>
                <a:ea typeface="Public Sans"/>
                <a:cs typeface="Public Sans"/>
                <a:sym typeface="Public Sans"/>
              </a:rPr>
              <a:t>DPGs</a:t>
            </a:r>
            <a:endParaRPr b="1" sz="1800">
              <a:solidFill>
                <a:srgbClr val="CE5948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9576" y="3017279"/>
            <a:ext cx="698750" cy="46585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880001" dist="28575">
              <a:srgbClr val="000000">
                <a:alpha val="50000"/>
              </a:srgbClr>
            </a:outerShdw>
          </a:effectLst>
        </p:spPr>
      </p:pic>
      <p:grpSp>
        <p:nvGrpSpPr>
          <p:cNvPr id="227" name="Google Shape;227;p30"/>
          <p:cNvGrpSpPr/>
          <p:nvPr/>
        </p:nvGrpSpPr>
        <p:grpSpPr>
          <a:xfrm>
            <a:off x="1119600" y="4643780"/>
            <a:ext cx="698700" cy="465900"/>
            <a:chOff x="682825" y="3498800"/>
            <a:chExt cx="698700" cy="465900"/>
          </a:xfrm>
        </p:grpSpPr>
        <p:sp>
          <p:nvSpPr>
            <p:cNvPr id="228" name="Google Shape;228;p30"/>
            <p:cNvSpPr/>
            <p:nvPr/>
          </p:nvSpPr>
          <p:spPr>
            <a:xfrm>
              <a:off x="682825" y="3498800"/>
              <a:ext cx="698700" cy="465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880000" dist="28575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9" name="Google Shape;229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6526" y="3513775"/>
              <a:ext cx="431250" cy="4359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30"/>
          <p:cNvSpPr txBox="1"/>
          <p:nvPr/>
        </p:nvSpPr>
        <p:spPr>
          <a:xfrm>
            <a:off x="1007100" y="2671980"/>
            <a:ext cx="92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u="sng">
                <a:solidFill>
                  <a:srgbClr val="057C94"/>
                </a:solidFill>
                <a:latin typeface="Public Sans"/>
                <a:ea typeface="Public Sans"/>
                <a:cs typeface="Public Sans"/>
                <a:sym typeface="Public Sans"/>
              </a:rPr>
              <a:t>Morocco</a:t>
            </a:r>
            <a:endParaRPr b="1" sz="1200" u="sng">
              <a:solidFill>
                <a:srgbClr val="057C9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915200" y="2796980"/>
            <a:ext cx="39300" cy="369300"/>
          </a:xfrm>
          <a:prstGeom prst="rect">
            <a:avLst/>
          </a:prstGeom>
          <a:solidFill>
            <a:srgbClr val="172F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915200" y="3154455"/>
            <a:ext cx="39300" cy="257400"/>
          </a:xfrm>
          <a:prstGeom prst="rect">
            <a:avLst/>
          </a:prstGeom>
          <a:solidFill>
            <a:srgbClr val="057C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915200" y="3399305"/>
            <a:ext cx="39300" cy="195300"/>
          </a:xfrm>
          <a:prstGeom prst="rect">
            <a:avLst/>
          </a:prstGeom>
          <a:solidFill>
            <a:srgbClr val="B6C7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"/>
          <p:cNvSpPr txBox="1"/>
          <p:nvPr/>
        </p:nvSpPr>
        <p:spPr>
          <a:xfrm>
            <a:off x="2953875" y="3512568"/>
            <a:ext cx="174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Public Sans"/>
                <a:ea typeface="Public Sans"/>
                <a:cs typeface="Public Sans"/>
                <a:sym typeface="Public Sans"/>
              </a:rPr>
              <a:t>V</a:t>
            </a:r>
            <a:r>
              <a:rPr lang="en-US" sz="1000">
                <a:solidFill>
                  <a:srgbClr val="222222"/>
                </a:solidFill>
                <a:latin typeface="Public Sans"/>
                <a:ea typeface="Public Sans"/>
                <a:cs typeface="Public Sans"/>
                <a:sym typeface="Public Sans"/>
              </a:rPr>
              <a:t>erifiable credentials</a:t>
            </a:r>
            <a:endParaRPr sz="1000">
              <a:solidFill>
                <a:srgbClr val="22222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2953875" y="2694818"/>
            <a:ext cx="92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u="sng">
                <a:solidFill>
                  <a:srgbClr val="057C94"/>
                </a:solidFill>
                <a:latin typeface="Public Sans"/>
                <a:ea typeface="Public Sans"/>
                <a:cs typeface="Public Sans"/>
                <a:sym typeface="Public Sans"/>
              </a:rPr>
              <a:t>Brazil</a:t>
            </a:r>
            <a:endParaRPr b="1" sz="1200" u="sng">
              <a:solidFill>
                <a:srgbClr val="057C9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2861975" y="2796980"/>
            <a:ext cx="39300" cy="369300"/>
          </a:xfrm>
          <a:prstGeom prst="rect">
            <a:avLst/>
          </a:prstGeom>
          <a:solidFill>
            <a:srgbClr val="172F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2861975" y="3154455"/>
            <a:ext cx="39300" cy="257400"/>
          </a:xfrm>
          <a:prstGeom prst="rect">
            <a:avLst/>
          </a:prstGeom>
          <a:solidFill>
            <a:srgbClr val="057C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0"/>
          <p:cNvSpPr/>
          <p:nvPr/>
        </p:nvSpPr>
        <p:spPr>
          <a:xfrm>
            <a:off x="2861975" y="3399305"/>
            <a:ext cx="39300" cy="195300"/>
          </a:xfrm>
          <a:prstGeom prst="rect">
            <a:avLst/>
          </a:prstGeom>
          <a:solidFill>
            <a:srgbClr val="B6C7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"/>
          <p:cNvSpPr txBox="1"/>
          <p:nvPr/>
        </p:nvSpPr>
        <p:spPr>
          <a:xfrm>
            <a:off x="1007100" y="5116255"/>
            <a:ext cx="174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Public Sans"/>
                <a:ea typeface="Public Sans"/>
                <a:cs typeface="Public Sans"/>
                <a:sym typeface="Public Sans"/>
              </a:rPr>
              <a:t>V</a:t>
            </a:r>
            <a:r>
              <a:rPr lang="en-US" sz="1000">
                <a:solidFill>
                  <a:srgbClr val="222222"/>
                </a:solidFill>
                <a:latin typeface="Public Sans"/>
                <a:ea typeface="Public Sans"/>
                <a:cs typeface="Public Sans"/>
                <a:sym typeface="Public Sans"/>
              </a:rPr>
              <a:t>erifiable credentials</a:t>
            </a:r>
            <a:endParaRPr sz="1000">
              <a:solidFill>
                <a:srgbClr val="22222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40" name="Google Shape;240;p30"/>
          <p:cNvSpPr txBox="1"/>
          <p:nvPr/>
        </p:nvSpPr>
        <p:spPr>
          <a:xfrm>
            <a:off x="1007100" y="4298505"/>
            <a:ext cx="92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u="sng">
                <a:solidFill>
                  <a:srgbClr val="057C94"/>
                </a:solidFill>
                <a:latin typeface="Public Sans"/>
                <a:ea typeface="Public Sans"/>
                <a:cs typeface="Public Sans"/>
                <a:sym typeface="Public Sans"/>
              </a:rPr>
              <a:t>AfCFTA</a:t>
            </a:r>
            <a:endParaRPr b="1" sz="1200" u="sng">
              <a:solidFill>
                <a:srgbClr val="057C9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915200" y="4423505"/>
            <a:ext cx="39300" cy="369300"/>
          </a:xfrm>
          <a:prstGeom prst="rect">
            <a:avLst/>
          </a:prstGeom>
          <a:solidFill>
            <a:srgbClr val="172F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915200" y="4780980"/>
            <a:ext cx="39300" cy="257400"/>
          </a:xfrm>
          <a:prstGeom prst="rect">
            <a:avLst/>
          </a:prstGeom>
          <a:solidFill>
            <a:srgbClr val="057C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915200" y="5025830"/>
            <a:ext cx="39300" cy="195300"/>
          </a:xfrm>
          <a:prstGeom prst="rect">
            <a:avLst/>
          </a:prstGeom>
          <a:solidFill>
            <a:srgbClr val="B6C7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0"/>
          <p:cNvSpPr/>
          <p:nvPr/>
        </p:nvSpPr>
        <p:spPr>
          <a:xfrm>
            <a:off x="2861975" y="4423505"/>
            <a:ext cx="39300" cy="369300"/>
          </a:xfrm>
          <a:prstGeom prst="rect">
            <a:avLst/>
          </a:prstGeom>
          <a:solidFill>
            <a:srgbClr val="172F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0"/>
          <p:cNvSpPr/>
          <p:nvPr/>
        </p:nvSpPr>
        <p:spPr>
          <a:xfrm>
            <a:off x="2861975" y="4780980"/>
            <a:ext cx="39300" cy="257400"/>
          </a:xfrm>
          <a:prstGeom prst="rect">
            <a:avLst/>
          </a:prstGeom>
          <a:solidFill>
            <a:srgbClr val="057C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2861975" y="5025830"/>
            <a:ext cx="39300" cy="195300"/>
          </a:xfrm>
          <a:prstGeom prst="rect">
            <a:avLst/>
          </a:prstGeom>
          <a:solidFill>
            <a:srgbClr val="B6C7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0"/>
          <p:cNvSpPr txBox="1"/>
          <p:nvPr/>
        </p:nvSpPr>
        <p:spPr>
          <a:xfrm>
            <a:off x="7800838" y="3413780"/>
            <a:ext cx="174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57C9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48" name="Google Shape;248;p30"/>
          <p:cNvSpPr txBox="1"/>
          <p:nvPr/>
        </p:nvSpPr>
        <p:spPr>
          <a:xfrm>
            <a:off x="7800857" y="2596030"/>
            <a:ext cx="146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rgbClr val="222222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Sunbird - EkStep</a:t>
            </a:r>
            <a:endParaRPr sz="1300" u="sng">
              <a:solidFill>
                <a:srgbClr val="057C94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7708938" y="2721030"/>
            <a:ext cx="39300" cy="369300"/>
          </a:xfrm>
          <a:prstGeom prst="rect">
            <a:avLst/>
          </a:prstGeom>
          <a:solidFill>
            <a:srgbClr val="172F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7708938" y="3078505"/>
            <a:ext cx="39300" cy="257400"/>
          </a:xfrm>
          <a:prstGeom prst="rect">
            <a:avLst/>
          </a:prstGeom>
          <a:solidFill>
            <a:srgbClr val="057C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7708938" y="3323355"/>
            <a:ext cx="39300" cy="195300"/>
          </a:xfrm>
          <a:prstGeom prst="rect">
            <a:avLst/>
          </a:prstGeom>
          <a:solidFill>
            <a:srgbClr val="F1FC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 txBox="1"/>
          <p:nvPr/>
        </p:nvSpPr>
        <p:spPr>
          <a:xfrm>
            <a:off x="9747613" y="3413780"/>
            <a:ext cx="174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9747629" y="2596030"/>
            <a:ext cx="1251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u="sng">
                <a:solidFill>
                  <a:srgbClr val="222222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AI4I - Gates</a:t>
            </a:r>
            <a:endParaRPr sz="1300" u="sng">
              <a:solidFill>
                <a:srgbClr val="057C94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 u="sng">
              <a:solidFill>
                <a:srgbClr val="057C9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9655713" y="2721030"/>
            <a:ext cx="39300" cy="369300"/>
          </a:xfrm>
          <a:prstGeom prst="rect">
            <a:avLst/>
          </a:prstGeom>
          <a:solidFill>
            <a:srgbClr val="172F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/>
          <p:nvPr/>
        </p:nvSpPr>
        <p:spPr>
          <a:xfrm>
            <a:off x="9655713" y="3078505"/>
            <a:ext cx="39300" cy="257400"/>
          </a:xfrm>
          <a:prstGeom prst="rect">
            <a:avLst/>
          </a:prstGeom>
          <a:solidFill>
            <a:srgbClr val="057C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"/>
          <p:cNvSpPr/>
          <p:nvPr/>
        </p:nvSpPr>
        <p:spPr>
          <a:xfrm>
            <a:off x="9655713" y="3323355"/>
            <a:ext cx="39300" cy="195300"/>
          </a:xfrm>
          <a:prstGeom prst="rect">
            <a:avLst/>
          </a:prstGeom>
          <a:solidFill>
            <a:srgbClr val="F1FC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"/>
          <p:cNvSpPr txBox="1"/>
          <p:nvPr/>
        </p:nvSpPr>
        <p:spPr>
          <a:xfrm>
            <a:off x="7800838" y="5040305"/>
            <a:ext cx="174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7800850" y="4222555"/>
            <a:ext cx="140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rgbClr val="222222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OAN - Gates</a:t>
            </a:r>
            <a:endParaRPr b="1" sz="1000" u="sng">
              <a:solidFill>
                <a:srgbClr val="057C9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9" name="Google Shape;259;p30"/>
          <p:cNvSpPr/>
          <p:nvPr/>
        </p:nvSpPr>
        <p:spPr>
          <a:xfrm>
            <a:off x="7708938" y="4347555"/>
            <a:ext cx="39300" cy="369300"/>
          </a:xfrm>
          <a:prstGeom prst="rect">
            <a:avLst/>
          </a:prstGeom>
          <a:solidFill>
            <a:srgbClr val="172F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0"/>
          <p:cNvSpPr/>
          <p:nvPr/>
        </p:nvSpPr>
        <p:spPr>
          <a:xfrm>
            <a:off x="7708938" y="4705030"/>
            <a:ext cx="39300" cy="257400"/>
          </a:xfrm>
          <a:prstGeom prst="rect">
            <a:avLst/>
          </a:prstGeom>
          <a:solidFill>
            <a:srgbClr val="057C9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0"/>
          <p:cNvSpPr/>
          <p:nvPr/>
        </p:nvSpPr>
        <p:spPr>
          <a:xfrm>
            <a:off x="7708938" y="4949880"/>
            <a:ext cx="39300" cy="195300"/>
          </a:xfrm>
          <a:prstGeom prst="rect">
            <a:avLst/>
          </a:prstGeom>
          <a:solidFill>
            <a:srgbClr val="F1FC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30"/>
          <p:cNvPicPr preferRelativeResize="0"/>
          <p:nvPr/>
        </p:nvPicPr>
        <p:blipFill rotWithShape="1">
          <a:blip r:embed="rId6">
            <a:alphaModFix/>
          </a:blip>
          <a:srcRect b="22088" l="8277" r="8277" t="22088"/>
          <a:stretch/>
        </p:blipFill>
        <p:spPr>
          <a:xfrm>
            <a:off x="7951824" y="3057380"/>
            <a:ext cx="621752" cy="233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30"/>
          <p:cNvGrpSpPr/>
          <p:nvPr/>
        </p:nvGrpSpPr>
        <p:grpSpPr>
          <a:xfrm>
            <a:off x="7913338" y="4567830"/>
            <a:ext cx="698700" cy="465900"/>
            <a:chOff x="5181013" y="3768600"/>
            <a:chExt cx="698700" cy="465900"/>
          </a:xfrm>
        </p:grpSpPr>
        <p:sp>
          <p:nvSpPr>
            <p:cNvPr id="264" name="Google Shape;264;p30"/>
            <p:cNvSpPr/>
            <p:nvPr/>
          </p:nvSpPr>
          <p:spPr>
            <a:xfrm>
              <a:off x="5181013" y="3768600"/>
              <a:ext cx="698700" cy="465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880000" dist="28575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5" name="Google Shape;265;p30" title="openagrinet_logo (1).jpeg"/>
            <p:cNvPicPr preferRelativeResize="0"/>
            <p:nvPr/>
          </p:nvPicPr>
          <p:blipFill rotWithShape="1">
            <a:blip r:embed="rId7">
              <a:alphaModFix/>
            </a:blip>
            <a:srcRect b="31233" l="21025" r="18730" t="29563"/>
            <a:stretch/>
          </p:blipFill>
          <p:spPr>
            <a:xfrm>
              <a:off x="5246575" y="3816900"/>
              <a:ext cx="567575" cy="369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6" name="Google Shape;266;p30"/>
          <p:cNvSpPr/>
          <p:nvPr/>
        </p:nvSpPr>
        <p:spPr>
          <a:xfrm>
            <a:off x="9846363" y="2941305"/>
            <a:ext cx="698700" cy="465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880000" dist="285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9846300" y="2969455"/>
            <a:ext cx="6987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AI4</a:t>
            </a:r>
            <a:r>
              <a:rPr lang="en-US" sz="17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I</a:t>
            </a:r>
            <a:endParaRPr sz="1000"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268" name="Google Shape;268;p30"/>
          <p:cNvPicPr preferRelativeResize="0"/>
          <p:nvPr/>
        </p:nvPicPr>
        <p:blipFill rotWithShape="1">
          <a:blip r:embed="rId8">
            <a:alphaModFix/>
          </a:blip>
          <a:srcRect b="25760" l="0" r="0" t="0"/>
          <a:stretch/>
        </p:blipFill>
        <p:spPr>
          <a:xfrm>
            <a:off x="11255267" y="80667"/>
            <a:ext cx="936733" cy="79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3">
            <a:alphaModFix/>
          </a:blip>
          <a:srcRect b="2371" l="0" r="-10" t="2371"/>
          <a:stretch/>
        </p:blipFill>
        <p:spPr>
          <a:xfrm>
            <a:off x="3066350" y="4606545"/>
            <a:ext cx="698750" cy="465849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880000" dist="28575">
              <a:srgbClr val="000000">
                <a:alpha val="50000"/>
              </a:srgbClr>
            </a:outerShdw>
          </a:effectLst>
        </p:spPr>
      </p:pic>
      <p:sp>
        <p:nvSpPr>
          <p:cNvPr id="270" name="Google Shape;270;p30"/>
          <p:cNvSpPr txBox="1"/>
          <p:nvPr/>
        </p:nvSpPr>
        <p:spPr>
          <a:xfrm>
            <a:off x="2953875" y="5072382"/>
            <a:ext cx="174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rgbClr val="222222"/>
                </a:solidFill>
                <a:latin typeface="Public Sans"/>
                <a:ea typeface="Public Sans"/>
                <a:cs typeface="Public Sans"/>
                <a:sym typeface="Public Sans"/>
              </a:rPr>
              <a:t>Joint DPI Centre of Excellence</a:t>
            </a:r>
            <a:endParaRPr sz="1000">
              <a:solidFill>
                <a:srgbClr val="222222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2222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2953875" y="4254632"/>
            <a:ext cx="92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 u="sng">
                <a:solidFill>
                  <a:srgbClr val="057C94"/>
                </a:solidFill>
                <a:latin typeface="Public Sans"/>
                <a:ea typeface="Public Sans"/>
                <a:cs typeface="Public Sans"/>
                <a:sym typeface="Public Sans"/>
              </a:rPr>
              <a:t>Brazil</a:t>
            </a:r>
            <a:endParaRPr b="1" sz="1200" u="sng">
              <a:solidFill>
                <a:srgbClr val="057C94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450900" y="6197925"/>
            <a:ext cx="11242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dk1"/>
                </a:solidFill>
                <a:highlight>
                  <a:schemeClr val="lt1"/>
                </a:highlight>
                <a:latin typeface="Public Sans Medium"/>
                <a:ea typeface="Public Sans Medium"/>
                <a:cs typeface="Public Sans Medium"/>
                <a:sym typeface="Public Sans Medium"/>
              </a:rPr>
              <a:t>Currently, COSS has developed deep domain expertise in education, capacity building, agriculture, </a:t>
            </a:r>
            <a:r>
              <a:rPr i="1" lang="en-US" sz="1300">
                <a:solidFill>
                  <a:schemeClr val="dk1"/>
                </a:solidFill>
                <a:highlight>
                  <a:schemeClr val="lt1"/>
                </a:highlight>
                <a:latin typeface="Public Sans Medium"/>
                <a:ea typeface="Public Sans Medium"/>
                <a:cs typeface="Public Sans Medium"/>
                <a:sym typeface="Public Sans Medium"/>
              </a:rPr>
              <a:t>verifiable credentials and AI for languages. </a:t>
            </a:r>
            <a:endParaRPr i="1"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1"/>
          <p:cNvPicPr preferRelativeResize="0"/>
          <p:nvPr/>
        </p:nvPicPr>
        <p:blipFill rotWithShape="1">
          <a:blip r:embed="rId3">
            <a:alphaModFix/>
          </a:blip>
          <a:srcRect b="25760" l="0" r="0" t="0"/>
          <a:stretch/>
        </p:blipFill>
        <p:spPr>
          <a:xfrm>
            <a:off x="11255267" y="80667"/>
            <a:ext cx="936733" cy="79473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1"/>
          <p:cNvSpPr txBox="1"/>
          <p:nvPr/>
        </p:nvSpPr>
        <p:spPr>
          <a:xfrm>
            <a:off x="296950" y="4537250"/>
            <a:ext cx="36285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5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what problem are we solving?</a:t>
            </a:r>
            <a:endParaRPr sz="15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5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why does it matter?</a:t>
            </a:r>
            <a:endParaRPr sz="15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5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what would success look like?</a:t>
            </a:r>
            <a:endParaRPr sz="15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175850" y="4441225"/>
            <a:ext cx="36285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5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does the solution work for real users?</a:t>
            </a:r>
            <a:endParaRPr sz="15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5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what needs to change based on feedback?</a:t>
            </a:r>
            <a:endParaRPr sz="15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5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is there enough evidence to scale?</a:t>
            </a:r>
            <a:endParaRPr sz="15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8245550" y="4441750"/>
            <a:ext cx="36285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5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how do we reach the whole population?</a:t>
            </a:r>
            <a:endParaRPr sz="15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5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what ensures long-term funding and governance?</a:t>
            </a:r>
            <a:endParaRPr sz="15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5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how do we embed lasting capability?</a:t>
            </a:r>
            <a:endParaRPr sz="15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81" name="Google Shape;281;p31"/>
          <p:cNvSpPr/>
          <p:nvPr/>
        </p:nvSpPr>
        <p:spPr>
          <a:xfrm>
            <a:off x="2444050" y="3612225"/>
            <a:ext cx="1724700" cy="30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155750" lIns="155750" spcFirstLastPara="1" rIns="155750" wrap="square" tIns="155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4"/>
          </a:p>
        </p:txBody>
      </p:sp>
      <p:sp>
        <p:nvSpPr>
          <p:cNvPr id="282" name="Google Shape;282;p31"/>
          <p:cNvSpPr/>
          <p:nvPr/>
        </p:nvSpPr>
        <p:spPr>
          <a:xfrm flipH="1" rot="8999583">
            <a:off x="1343872" y="1998886"/>
            <a:ext cx="1854810" cy="1854810"/>
          </a:xfrm>
          <a:prstGeom prst="blockArc">
            <a:avLst>
              <a:gd fmla="val 14348563" name="adj1"/>
              <a:gd fmla="val 19872341" name="adj2"/>
              <a:gd fmla="val 9100" name="adj3"/>
            </a:avLst>
          </a:prstGeom>
          <a:solidFill>
            <a:srgbClr val="A4C2F4"/>
          </a:solidFill>
          <a:ln>
            <a:noFill/>
          </a:ln>
          <a:effectLst>
            <a:outerShdw blurRad="49244" rotWithShape="0" algn="bl" dir="5400000" dist="6566">
              <a:srgbClr val="000000">
                <a:alpha val="40000"/>
              </a:srgbClr>
            </a:outerShdw>
          </a:effectLst>
        </p:spPr>
        <p:txBody>
          <a:bodyPr anchorCtr="0" anchor="ctr" bIns="63000" lIns="63000" spcFirstLastPara="1" rIns="63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34"/>
          </a:p>
        </p:txBody>
      </p:sp>
      <p:sp>
        <p:nvSpPr>
          <p:cNvPr id="283" name="Google Shape;283;p31"/>
          <p:cNvSpPr/>
          <p:nvPr/>
        </p:nvSpPr>
        <p:spPr>
          <a:xfrm rot="-8999583">
            <a:off x="1345657" y="1998886"/>
            <a:ext cx="1854810" cy="1854810"/>
          </a:xfrm>
          <a:prstGeom prst="blockArc">
            <a:avLst>
              <a:gd fmla="val 14545937" name="adj1"/>
              <a:gd fmla="val 19902139" name="adj2"/>
              <a:gd fmla="val 9115" name="adj3"/>
            </a:avLst>
          </a:prstGeom>
          <a:solidFill>
            <a:srgbClr val="1155CC"/>
          </a:solidFill>
          <a:ln>
            <a:noFill/>
          </a:ln>
          <a:effectLst>
            <a:outerShdw blurRad="49244" rotWithShape="0" algn="bl" dir="5400000" dist="6566">
              <a:srgbClr val="000000">
                <a:alpha val="40000"/>
              </a:srgbClr>
            </a:outerShdw>
          </a:effectLst>
        </p:spPr>
        <p:txBody>
          <a:bodyPr anchorCtr="0" anchor="ctr" bIns="63000" lIns="63000" spcFirstLastPara="1" rIns="63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34"/>
          </a:p>
        </p:txBody>
      </p:sp>
      <p:sp>
        <p:nvSpPr>
          <p:cNvPr id="284" name="Google Shape;284;p31"/>
          <p:cNvSpPr/>
          <p:nvPr/>
        </p:nvSpPr>
        <p:spPr>
          <a:xfrm rot="-1798972">
            <a:off x="1349910" y="1999708"/>
            <a:ext cx="1854360" cy="1854360"/>
          </a:xfrm>
          <a:prstGeom prst="blockArc">
            <a:avLst>
              <a:gd fmla="val 18041678" name="adj1"/>
              <a:gd fmla="val 1798478" name="adj2"/>
              <a:gd fmla="val 9595" name="adj3"/>
            </a:avLst>
          </a:prstGeom>
          <a:solidFill>
            <a:srgbClr val="6D9EEB"/>
          </a:solidFill>
          <a:ln>
            <a:noFill/>
          </a:ln>
          <a:effectLst>
            <a:outerShdw blurRad="49244" rotWithShape="0" algn="bl" dist="6566">
              <a:srgbClr val="000000">
                <a:alpha val="40000"/>
              </a:srgbClr>
            </a:outerShdw>
          </a:effectLst>
        </p:spPr>
        <p:txBody>
          <a:bodyPr anchorCtr="0" anchor="ctr" bIns="63000" lIns="63000" spcFirstLastPara="1" rIns="63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34"/>
          </a:p>
        </p:txBody>
      </p:sp>
      <p:sp>
        <p:nvSpPr>
          <p:cNvPr id="285" name="Google Shape;285;p31"/>
          <p:cNvSpPr/>
          <p:nvPr/>
        </p:nvSpPr>
        <p:spPr>
          <a:xfrm flipH="1" rot="1798972">
            <a:off x="1344833" y="1999191"/>
            <a:ext cx="1854360" cy="1854360"/>
          </a:xfrm>
          <a:prstGeom prst="blockArc">
            <a:avLst>
              <a:gd fmla="val 17967225" name="adj1"/>
              <a:gd fmla="val 1529547" name="adj2"/>
              <a:gd fmla="val 9279" name="adj3"/>
            </a:avLst>
          </a:prstGeom>
          <a:solidFill>
            <a:srgbClr val="3C78D8"/>
          </a:solidFill>
          <a:ln>
            <a:noFill/>
          </a:ln>
          <a:effectLst>
            <a:outerShdw blurRad="49244" rotWithShape="0" algn="bl" dir="5400000" dist="6566">
              <a:srgbClr val="000000">
                <a:alpha val="40000"/>
              </a:srgbClr>
            </a:outerShdw>
          </a:effectLst>
        </p:spPr>
        <p:txBody>
          <a:bodyPr anchorCtr="0" anchor="ctr" bIns="63000" lIns="63000" spcFirstLastPara="1" rIns="63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34"/>
          </a:p>
        </p:txBody>
      </p:sp>
      <p:sp>
        <p:nvSpPr>
          <p:cNvPr id="286" name="Google Shape;286;p31"/>
          <p:cNvSpPr/>
          <p:nvPr/>
        </p:nvSpPr>
        <p:spPr>
          <a:xfrm rot="8100000">
            <a:off x="2987206" y="2796405"/>
            <a:ext cx="249892" cy="249892"/>
          </a:xfrm>
          <a:prstGeom prst="rtTriangl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63000" lIns="63000" spcFirstLastPara="1" rIns="63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34"/>
          </a:p>
        </p:txBody>
      </p:sp>
      <p:sp>
        <p:nvSpPr>
          <p:cNvPr id="287" name="Google Shape;287;p31"/>
          <p:cNvSpPr/>
          <p:nvPr/>
        </p:nvSpPr>
        <p:spPr>
          <a:xfrm rot="-2700000">
            <a:off x="1310562" y="2725072"/>
            <a:ext cx="249892" cy="249892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63000" lIns="63000" spcFirstLastPara="1" rIns="63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34"/>
          </a:p>
        </p:txBody>
      </p:sp>
      <p:sp>
        <p:nvSpPr>
          <p:cNvPr id="288" name="Google Shape;288;p31"/>
          <p:cNvSpPr/>
          <p:nvPr/>
        </p:nvSpPr>
        <p:spPr>
          <a:xfrm rot="2700000">
            <a:off x="2183795" y="1965457"/>
            <a:ext cx="249892" cy="249892"/>
          </a:xfrm>
          <a:prstGeom prst="rtTriangl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63000" lIns="63000" spcFirstLastPara="1" rIns="63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12"/>
          </a:p>
        </p:txBody>
      </p:sp>
      <p:sp>
        <p:nvSpPr>
          <p:cNvPr id="289" name="Google Shape;289;p31"/>
          <p:cNvSpPr/>
          <p:nvPr/>
        </p:nvSpPr>
        <p:spPr>
          <a:xfrm rot="2960940">
            <a:off x="2379185" y="2350556"/>
            <a:ext cx="1200092" cy="229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275" lIns="47275" spcFirstLastPara="1" rIns="47275" wrap="square" tIns="4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2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Frame</a:t>
            </a:r>
            <a:endParaRPr b="1" sz="1022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0" name="Google Shape;290;p31"/>
          <p:cNvSpPr/>
          <p:nvPr/>
        </p:nvSpPr>
        <p:spPr>
          <a:xfrm rot="-7954090">
            <a:off x="1163248" y="3306057"/>
            <a:ext cx="859909" cy="22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7275" lIns="47275" spcFirstLastPara="1" rIns="47275" wrap="square" tIns="4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2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Adapt</a:t>
            </a:r>
            <a:endParaRPr b="1" sz="1022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1" name="Google Shape;291;p31"/>
          <p:cNvSpPr/>
          <p:nvPr/>
        </p:nvSpPr>
        <p:spPr>
          <a:xfrm rot="-2903812">
            <a:off x="1409304" y="2254849"/>
            <a:ext cx="422461" cy="229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7275" lIns="47275" spcFirstLastPara="1" rIns="47275" wrap="square" tIns="4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2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Try</a:t>
            </a:r>
            <a:endParaRPr b="1" sz="1022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1513925" y="2590925"/>
            <a:ext cx="151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wave 1:</a:t>
            </a:r>
            <a:endParaRPr b="1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setting the foundation</a:t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 rot="-3098">
            <a:off x="2664349" y="3631924"/>
            <a:ext cx="9987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3000" lIns="63000" spcFirstLastPara="1" rIns="63000" wrap="square" tIns="63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Embed</a:t>
            </a:r>
            <a:endParaRPr b="1" sz="102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1"/>
          <p:cNvSpPr/>
          <p:nvPr/>
        </p:nvSpPr>
        <p:spPr>
          <a:xfrm>
            <a:off x="5832745" y="3618950"/>
            <a:ext cx="2088300" cy="30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155750" lIns="155750" spcFirstLastPara="1" rIns="155750" wrap="square" tIns="155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4"/>
          </a:p>
        </p:txBody>
      </p:sp>
      <p:sp>
        <p:nvSpPr>
          <p:cNvPr id="295" name="Google Shape;295;p31"/>
          <p:cNvSpPr/>
          <p:nvPr/>
        </p:nvSpPr>
        <p:spPr>
          <a:xfrm flipH="1" rot="8999583">
            <a:off x="4732568" y="2005606"/>
            <a:ext cx="1854810" cy="1854810"/>
          </a:xfrm>
          <a:prstGeom prst="blockArc">
            <a:avLst>
              <a:gd fmla="val 14348563" name="adj1"/>
              <a:gd fmla="val 19872341" name="adj2"/>
              <a:gd fmla="val 9100" name="adj3"/>
            </a:avLst>
          </a:prstGeom>
          <a:solidFill>
            <a:srgbClr val="A4C2F4"/>
          </a:solidFill>
          <a:ln>
            <a:noFill/>
          </a:ln>
          <a:effectLst>
            <a:outerShdw blurRad="49244" rotWithShape="0" algn="bl" dir="5400000" dist="6566">
              <a:srgbClr val="000000">
                <a:alpha val="40000"/>
              </a:srgbClr>
            </a:outerShdw>
          </a:effectLst>
        </p:spPr>
        <p:txBody>
          <a:bodyPr anchorCtr="0" anchor="ctr" bIns="63000" lIns="63000" spcFirstLastPara="1" rIns="63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34"/>
          </a:p>
        </p:txBody>
      </p:sp>
      <p:sp>
        <p:nvSpPr>
          <p:cNvPr id="296" name="Google Shape;296;p31"/>
          <p:cNvSpPr/>
          <p:nvPr/>
        </p:nvSpPr>
        <p:spPr>
          <a:xfrm rot="-8999583">
            <a:off x="4734353" y="2005606"/>
            <a:ext cx="1854810" cy="1854810"/>
          </a:xfrm>
          <a:prstGeom prst="blockArc">
            <a:avLst>
              <a:gd fmla="val 14545937" name="adj1"/>
              <a:gd fmla="val 19902139" name="adj2"/>
              <a:gd fmla="val 9115" name="adj3"/>
            </a:avLst>
          </a:prstGeom>
          <a:solidFill>
            <a:srgbClr val="1155CC"/>
          </a:solidFill>
          <a:ln>
            <a:noFill/>
          </a:ln>
          <a:effectLst>
            <a:outerShdw blurRad="49244" rotWithShape="0" algn="bl" dir="5400000" dist="6566">
              <a:srgbClr val="000000">
                <a:alpha val="40000"/>
              </a:srgbClr>
            </a:outerShdw>
          </a:effectLst>
        </p:spPr>
        <p:txBody>
          <a:bodyPr anchorCtr="0" anchor="ctr" bIns="63000" lIns="63000" spcFirstLastPara="1" rIns="63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34"/>
          </a:p>
        </p:txBody>
      </p:sp>
      <p:sp>
        <p:nvSpPr>
          <p:cNvPr id="297" name="Google Shape;297;p31"/>
          <p:cNvSpPr/>
          <p:nvPr/>
        </p:nvSpPr>
        <p:spPr>
          <a:xfrm rot="-1798972">
            <a:off x="4738606" y="2006429"/>
            <a:ext cx="1854360" cy="1854360"/>
          </a:xfrm>
          <a:prstGeom prst="blockArc">
            <a:avLst>
              <a:gd fmla="val 18041678" name="adj1"/>
              <a:gd fmla="val 1798478" name="adj2"/>
              <a:gd fmla="val 9595" name="adj3"/>
            </a:avLst>
          </a:prstGeom>
          <a:solidFill>
            <a:srgbClr val="6D9EEB"/>
          </a:solidFill>
          <a:ln>
            <a:noFill/>
          </a:ln>
          <a:effectLst>
            <a:outerShdw blurRad="49244" rotWithShape="0" algn="bl" dist="6566">
              <a:srgbClr val="000000">
                <a:alpha val="40000"/>
              </a:srgbClr>
            </a:outerShdw>
          </a:effectLst>
        </p:spPr>
        <p:txBody>
          <a:bodyPr anchorCtr="0" anchor="ctr" bIns="63000" lIns="63000" spcFirstLastPara="1" rIns="63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34"/>
          </a:p>
        </p:txBody>
      </p:sp>
      <p:sp>
        <p:nvSpPr>
          <p:cNvPr id="298" name="Google Shape;298;p31"/>
          <p:cNvSpPr/>
          <p:nvPr/>
        </p:nvSpPr>
        <p:spPr>
          <a:xfrm flipH="1" rot="1798972">
            <a:off x="4733529" y="2005912"/>
            <a:ext cx="1854360" cy="1854360"/>
          </a:xfrm>
          <a:prstGeom prst="blockArc">
            <a:avLst>
              <a:gd fmla="val 17967225" name="adj1"/>
              <a:gd fmla="val 1529547" name="adj2"/>
              <a:gd fmla="val 9279" name="adj3"/>
            </a:avLst>
          </a:prstGeom>
          <a:solidFill>
            <a:srgbClr val="3C78D8"/>
          </a:solidFill>
          <a:ln>
            <a:noFill/>
          </a:ln>
          <a:effectLst>
            <a:outerShdw blurRad="49244" rotWithShape="0" algn="bl" dir="5400000" dist="6566">
              <a:srgbClr val="000000">
                <a:alpha val="40000"/>
              </a:srgbClr>
            </a:outerShdw>
          </a:effectLst>
        </p:spPr>
        <p:txBody>
          <a:bodyPr anchorCtr="0" anchor="ctr" bIns="63000" lIns="63000" spcFirstLastPara="1" rIns="63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34"/>
          </a:p>
        </p:txBody>
      </p:sp>
      <p:sp>
        <p:nvSpPr>
          <p:cNvPr id="299" name="Google Shape;299;p31"/>
          <p:cNvSpPr/>
          <p:nvPr/>
        </p:nvSpPr>
        <p:spPr>
          <a:xfrm rot="8100000">
            <a:off x="6375903" y="2803125"/>
            <a:ext cx="249892" cy="249892"/>
          </a:xfrm>
          <a:prstGeom prst="rtTriangl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63000" lIns="63000" spcFirstLastPara="1" rIns="63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34"/>
          </a:p>
        </p:txBody>
      </p:sp>
      <p:sp>
        <p:nvSpPr>
          <p:cNvPr id="300" name="Google Shape;300;p31"/>
          <p:cNvSpPr/>
          <p:nvPr/>
        </p:nvSpPr>
        <p:spPr>
          <a:xfrm rot="-2700000">
            <a:off x="4699258" y="2731793"/>
            <a:ext cx="249892" cy="249892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63000" lIns="63000" spcFirstLastPara="1" rIns="63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34"/>
          </a:p>
        </p:txBody>
      </p:sp>
      <p:sp>
        <p:nvSpPr>
          <p:cNvPr id="301" name="Google Shape;301;p31"/>
          <p:cNvSpPr/>
          <p:nvPr/>
        </p:nvSpPr>
        <p:spPr>
          <a:xfrm rot="2700000">
            <a:off x="5572492" y="1972177"/>
            <a:ext cx="249892" cy="249892"/>
          </a:xfrm>
          <a:prstGeom prst="rtTriangl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63000" lIns="63000" spcFirstLastPara="1" rIns="63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12"/>
          </a:p>
        </p:txBody>
      </p:sp>
      <p:sp>
        <p:nvSpPr>
          <p:cNvPr id="302" name="Google Shape;302;p31"/>
          <p:cNvSpPr/>
          <p:nvPr/>
        </p:nvSpPr>
        <p:spPr>
          <a:xfrm rot="2960940">
            <a:off x="5767882" y="2357277"/>
            <a:ext cx="1200092" cy="229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275" lIns="47275" spcFirstLastPara="1" rIns="47275" wrap="square" tIns="4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2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Frame</a:t>
            </a:r>
            <a:endParaRPr b="1" sz="1022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3" name="Google Shape;303;p31"/>
          <p:cNvSpPr/>
          <p:nvPr/>
        </p:nvSpPr>
        <p:spPr>
          <a:xfrm rot="-7954090">
            <a:off x="4551944" y="3312778"/>
            <a:ext cx="859909" cy="22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7275" lIns="47275" spcFirstLastPara="1" rIns="47275" wrap="square" tIns="4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2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Adapt</a:t>
            </a:r>
            <a:endParaRPr b="1" sz="1022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4" name="Google Shape;304;p31"/>
          <p:cNvSpPr/>
          <p:nvPr/>
        </p:nvSpPr>
        <p:spPr>
          <a:xfrm rot="-2903812">
            <a:off x="4798001" y="2261569"/>
            <a:ext cx="422461" cy="229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7275" lIns="47275" spcFirstLastPara="1" rIns="47275" wrap="square" tIns="4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2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Try</a:t>
            </a:r>
            <a:endParaRPr b="1" sz="1022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4902621" y="2597646"/>
            <a:ext cx="151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wave 2:</a:t>
            </a:r>
            <a:endParaRPr b="1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proving the change</a:t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 rot="-3098">
            <a:off x="6322621" y="3638645"/>
            <a:ext cx="9987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3000" lIns="63000" spcFirstLastPara="1" rIns="63000" wrap="square" tIns="63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Embed</a:t>
            </a:r>
            <a:endParaRPr b="1" sz="102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1"/>
          <p:cNvSpPr/>
          <p:nvPr/>
        </p:nvSpPr>
        <p:spPr>
          <a:xfrm>
            <a:off x="9470499" y="3619475"/>
            <a:ext cx="2448900" cy="308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155CC"/>
          </a:solidFill>
          <a:ln>
            <a:noFill/>
          </a:ln>
        </p:spPr>
        <p:txBody>
          <a:bodyPr anchorCtr="0" anchor="ctr" bIns="155750" lIns="155750" spcFirstLastPara="1" rIns="155750" wrap="square" tIns="155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84"/>
          </a:p>
        </p:txBody>
      </p:sp>
      <p:sp>
        <p:nvSpPr>
          <p:cNvPr id="308" name="Google Shape;308;p31"/>
          <p:cNvSpPr/>
          <p:nvPr/>
        </p:nvSpPr>
        <p:spPr>
          <a:xfrm flipH="1" rot="8999583">
            <a:off x="8370322" y="2006131"/>
            <a:ext cx="1854810" cy="1854810"/>
          </a:xfrm>
          <a:prstGeom prst="blockArc">
            <a:avLst>
              <a:gd fmla="val 14348563" name="adj1"/>
              <a:gd fmla="val 19872341" name="adj2"/>
              <a:gd fmla="val 9100" name="adj3"/>
            </a:avLst>
          </a:prstGeom>
          <a:solidFill>
            <a:srgbClr val="A4C2F4"/>
          </a:solidFill>
          <a:ln>
            <a:noFill/>
          </a:ln>
          <a:effectLst>
            <a:outerShdw blurRad="49244" rotWithShape="0" algn="bl" dir="5400000" dist="6566">
              <a:srgbClr val="000000">
                <a:alpha val="40000"/>
              </a:srgbClr>
            </a:outerShdw>
          </a:effectLst>
        </p:spPr>
        <p:txBody>
          <a:bodyPr anchorCtr="0" anchor="ctr" bIns="63000" lIns="63000" spcFirstLastPara="1" rIns="63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34"/>
          </a:p>
        </p:txBody>
      </p:sp>
      <p:sp>
        <p:nvSpPr>
          <p:cNvPr id="309" name="Google Shape;309;p31"/>
          <p:cNvSpPr/>
          <p:nvPr/>
        </p:nvSpPr>
        <p:spPr>
          <a:xfrm rot="-8999583">
            <a:off x="8372107" y="2006131"/>
            <a:ext cx="1854810" cy="1854810"/>
          </a:xfrm>
          <a:prstGeom prst="blockArc">
            <a:avLst>
              <a:gd fmla="val 14545937" name="adj1"/>
              <a:gd fmla="val 19902139" name="adj2"/>
              <a:gd fmla="val 9115" name="adj3"/>
            </a:avLst>
          </a:prstGeom>
          <a:solidFill>
            <a:srgbClr val="1155CC"/>
          </a:solidFill>
          <a:ln>
            <a:noFill/>
          </a:ln>
          <a:effectLst>
            <a:outerShdw blurRad="49244" rotWithShape="0" algn="bl" dir="5400000" dist="6566">
              <a:srgbClr val="000000">
                <a:alpha val="40000"/>
              </a:srgbClr>
            </a:outerShdw>
          </a:effectLst>
        </p:spPr>
        <p:txBody>
          <a:bodyPr anchorCtr="0" anchor="ctr" bIns="63000" lIns="63000" spcFirstLastPara="1" rIns="63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34"/>
          </a:p>
        </p:txBody>
      </p:sp>
      <p:sp>
        <p:nvSpPr>
          <p:cNvPr id="310" name="Google Shape;310;p31"/>
          <p:cNvSpPr/>
          <p:nvPr/>
        </p:nvSpPr>
        <p:spPr>
          <a:xfrm rot="-1798972">
            <a:off x="8376360" y="2006954"/>
            <a:ext cx="1854360" cy="1854360"/>
          </a:xfrm>
          <a:prstGeom prst="blockArc">
            <a:avLst>
              <a:gd fmla="val 18041678" name="adj1"/>
              <a:gd fmla="val 1798478" name="adj2"/>
              <a:gd fmla="val 9595" name="adj3"/>
            </a:avLst>
          </a:prstGeom>
          <a:solidFill>
            <a:srgbClr val="6D9EEB"/>
          </a:solidFill>
          <a:ln>
            <a:noFill/>
          </a:ln>
          <a:effectLst>
            <a:outerShdw blurRad="49244" rotWithShape="0" algn="bl" dist="6566">
              <a:srgbClr val="000000">
                <a:alpha val="40000"/>
              </a:srgbClr>
            </a:outerShdw>
          </a:effectLst>
        </p:spPr>
        <p:txBody>
          <a:bodyPr anchorCtr="0" anchor="ctr" bIns="63000" lIns="63000" spcFirstLastPara="1" rIns="63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34"/>
          </a:p>
        </p:txBody>
      </p:sp>
      <p:sp>
        <p:nvSpPr>
          <p:cNvPr id="311" name="Google Shape;311;p31"/>
          <p:cNvSpPr/>
          <p:nvPr/>
        </p:nvSpPr>
        <p:spPr>
          <a:xfrm flipH="1" rot="1798972">
            <a:off x="8371283" y="2006437"/>
            <a:ext cx="1854360" cy="1854360"/>
          </a:xfrm>
          <a:prstGeom prst="blockArc">
            <a:avLst>
              <a:gd fmla="val 17967225" name="adj1"/>
              <a:gd fmla="val 1529547" name="adj2"/>
              <a:gd fmla="val 9279" name="adj3"/>
            </a:avLst>
          </a:prstGeom>
          <a:solidFill>
            <a:srgbClr val="3C78D8"/>
          </a:solidFill>
          <a:ln>
            <a:noFill/>
          </a:ln>
          <a:effectLst>
            <a:outerShdw blurRad="49244" rotWithShape="0" algn="bl" dir="5400000" dist="6566">
              <a:srgbClr val="000000">
                <a:alpha val="40000"/>
              </a:srgbClr>
            </a:outerShdw>
          </a:effectLst>
        </p:spPr>
        <p:txBody>
          <a:bodyPr anchorCtr="0" anchor="ctr" bIns="63000" lIns="63000" spcFirstLastPara="1" rIns="63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34"/>
          </a:p>
        </p:txBody>
      </p:sp>
      <p:sp>
        <p:nvSpPr>
          <p:cNvPr id="312" name="Google Shape;312;p31"/>
          <p:cNvSpPr/>
          <p:nvPr/>
        </p:nvSpPr>
        <p:spPr>
          <a:xfrm rot="8100000">
            <a:off x="10013656" y="2803650"/>
            <a:ext cx="249892" cy="249892"/>
          </a:xfrm>
          <a:prstGeom prst="rtTriangle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63000" lIns="63000" spcFirstLastPara="1" rIns="63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34"/>
          </a:p>
        </p:txBody>
      </p:sp>
      <p:sp>
        <p:nvSpPr>
          <p:cNvPr id="313" name="Google Shape;313;p31"/>
          <p:cNvSpPr/>
          <p:nvPr/>
        </p:nvSpPr>
        <p:spPr>
          <a:xfrm rot="-2700000">
            <a:off x="8337012" y="2732318"/>
            <a:ext cx="249892" cy="249892"/>
          </a:xfrm>
          <a:prstGeom prst="rtTriangle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63000" lIns="63000" spcFirstLastPara="1" rIns="63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34"/>
          </a:p>
        </p:txBody>
      </p:sp>
      <p:sp>
        <p:nvSpPr>
          <p:cNvPr id="314" name="Google Shape;314;p31"/>
          <p:cNvSpPr/>
          <p:nvPr/>
        </p:nvSpPr>
        <p:spPr>
          <a:xfrm rot="2700000">
            <a:off x="9210245" y="1972702"/>
            <a:ext cx="249892" cy="249892"/>
          </a:xfrm>
          <a:prstGeom prst="rtTriangl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63000" lIns="63000" spcFirstLastPara="1" rIns="63000" wrap="square" tIns="63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12"/>
          </a:p>
        </p:txBody>
      </p:sp>
      <p:sp>
        <p:nvSpPr>
          <p:cNvPr id="315" name="Google Shape;315;p31"/>
          <p:cNvSpPr/>
          <p:nvPr/>
        </p:nvSpPr>
        <p:spPr>
          <a:xfrm rot="2960940">
            <a:off x="9405635" y="2357802"/>
            <a:ext cx="1200092" cy="229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7275" lIns="47275" spcFirstLastPara="1" rIns="47275" wrap="square" tIns="4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2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Frame</a:t>
            </a:r>
            <a:endParaRPr b="1" sz="1022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6" name="Google Shape;316;p31"/>
          <p:cNvSpPr/>
          <p:nvPr/>
        </p:nvSpPr>
        <p:spPr>
          <a:xfrm rot="-7954090">
            <a:off x="8189698" y="3313303"/>
            <a:ext cx="859909" cy="226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7275" lIns="47275" spcFirstLastPara="1" rIns="47275" wrap="square" tIns="4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2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Adapt</a:t>
            </a:r>
            <a:endParaRPr b="1" sz="1022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7" name="Google Shape;317;p31"/>
          <p:cNvSpPr/>
          <p:nvPr/>
        </p:nvSpPr>
        <p:spPr>
          <a:xfrm rot="-2903812">
            <a:off x="8435754" y="2262094"/>
            <a:ext cx="422461" cy="2297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7275" lIns="47275" spcFirstLastPara="1" rIns="47275" wrap="square" tIns="47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2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Try</a:t>
            </a:r>
            <a:endParaRPr b="1" sz="1022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8540375" y="2598171"/>
            <a:ext cx="151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wave 3:</a:t>
            </a:r>
            <a:endParaRPr b="1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securing the future</a:t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9" name="Google Shape;319;p31"/>
          <p:cNvSpPr/>
          <p:nvPr/>
        </p:nvSpPr>
        <p:spPr>
          <a:xfrm>
            <a:off x="296950" y="3680825"/>
            <a:ext cx="2088300" cy="171900"/>
          </a:xfrm>
          <a:prstGeom prst="chevron">
            <a:avLst>
              <a:gd fmla="val 56719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1"/>
          <p:cNvSpPr txBox="1"/>
          <p:nvPr/>
        </p:nvSpPr>
        <p:spPr>
          <a:xfrm rot="-518577">
            <a:off x="1968460" y="3598367"/>
            <a:ext cx="924296" cy="250963"/>
          </a:xfrm>
          <a:prstGeom prst="rect">
            <a:avLst/>
          </a:prstGeom>
          <a:noFill/>
          <a:ln>
            <a:noFill/>
          </a:ln>
        </p:spPr>
        <p:txBody>
          <a:bodyPr anchorCtr="0" anchor="t" bIns="63000" lIns="63000" spcFirstLastPara="1" rIns="63000" wrap="square" tIns="63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2">
                <a:latin typeface="Roboto"/>
                <a:ea typeface="Roboto"/>
                <a:cs typeface="Roboto"/>
                <a:sym typeface="Roboto"/>
              </a:rPr>
              <a:t>Listen</a:t>
            </a:r>
            <a:endParaRPr b="1" sz="102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1"/>
          <p:cNvSpPr/>
          <p:nvPr/>
        </p:nvSpPr>
        <p:spPr>
          <a:xfrm>
            <a:off x="4209098" y="3680325"/>
            <a:ext cx="1623600" cy="171900"/>
          </a:xfrm>
          <a:prstGeom prst="chevron">
            <a:avLst>
              <a:gd fmla="val 56719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1"/>
          <p:cNvSpPr txBox="1"/>
          <p:nvPr/>
        </p:nvSpPr>
        <p:spPr>
          <a:xfrm rot="-518577">
            <a:off x="5357157" y="3605087"/>
            <a:ext cx="924296" cy="250963"/>
          </a:xfrm>
          <a:prstGeom prst="rect">
            <a:avLst/>
          </a:prstGeom>
          <a:noFill/>
          <a:ln>
            <a:noFill/>
          </a:ln>
        </p:spPr>
        <p:txBody>
          <a:bodyPr anchorCtr="0" anchor="t" bIns="63000" lIns="63000" spcFirstLastPara="1" rIns="63000" wrap="square" tIns="63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2">
                <a:latin typeface="Roboto"/>
                <a:ea typeface="Roboto"/>
                <a:cs typeface="Roboto"/>
                <a:sym typeface="Roboto"/>
              </a:rPr>
              <a:t>Listen</a:t>
            </a:r>
            <a:endParaRPr b="1" sz="102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1"/>
          <p:cNvSpPr/>
          <p:nvPr/>
        </p:nvSpPr>
        <p:spPr>
          <a:xfrm>
            <a:off x="7868900" y="3684400"/>
            <a:ext cx="1601400" cy="171900"/>
          </a:xfrm>
          <a:prstGeom prst="chevron">
            <a:avLst>
              <a:gd fmla="val 56719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1"/>
          <p:cNvSpPr txBox="1"/>
          <p:nvPr/>
        </p:nvSpPr>
        <p:spPr>
          <a:xfrm rot="-3098">
            <a:off x="10140091" y="3639170"/>
            <a:ext cx="9987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3000" lIns="63000" spcFirstLastPara="1" rIns="63000" wrap="square" tIns="63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2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Embed</a:t>
            </a:r>
            <a:endParaRPr b="1" sz="1022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1"/>
          <p:cNvSpPr txBox="1"/>
          <p:nvPr/>
        </p:nvSpPr>
        <p:spPr>
          <a:xfrm rot="-518577">
            <a:off x="8994910" y="3605612"/>
            <a:ext cx="924296" cy="250963"/>
          </a:xfrm>
          <a:prstGeom prst="rect">
            <a:avLst/>
          </a:prstGeom>
          <a:noFill/>
          <a:ln>
            <a:noFill/>
          </a:ln>
        </p:spPr>
        <p:txBody>
          <a:bodyPr anchorCtr="0" anchor="t" bIns="63000" lIns="63000" spcFirstLastPara="1" rIns="63000" wrap="square" tIns="63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2">
                <a:latin typeface="Roboto"/>
                <a:ea typeface="Roboto"/>
                <a:cs typeface="Roboto"/>
                <a:sym typeface="Roboto"/>
              </a:rPr>
              <a:t>Listen</a:t>
            </a:r>
            <a:endParaRPr b="1" sz="1022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1"/>
          <p:cNvSpPr txBox="1"/>
          <p:nvPr/>
        </p:nvSpPr>
        <p:spPr>
          <a:xfrm>
            <a:off x="450900" y="490825"/>
            <a:ext cx="114684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CF5947"/>
                </a:solidFill>
                <a:highlight>
                  <a:srgbClr val="FFFFFF"/>
                </a:highlight>
                <a:latin typeface="Public Sans"/>
                <a:ea typeface="Public Sans"/>
                <a:cs typeface="Public Sans"/>
                <a:sym typeface="Public Sans"/>
              </a:rPr>
              <a:t>How do we support societal transformation?</a:t>
            </a:r>
            <a:endParaRPr b="1" sz="2800">
              <a:solidFill>
                <a:srgbClr val="CF5947"/>
              </a:solidFill>
              <a:highlight>
                <a:srgbClr val="FFFFFF"/>
              </a:highlight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Public Sans Medium"/>
                <a:ea typeface="Public Sans Medium"/>
                <a:cs typeface="Public Sans Medium"/>
                <a:sym typeface="Public Sans Medium"/>
              </a:rPr>
              <a:t>We walk with you knowing transformation is not linear — it is iterative, builds on what came before, and moves forward in </a:t>
            </a:r>
            <a:r>
              <a:rPr i="1" lang="en-US" sz="1700">
                <a:solidFill>
                  <a:schemeClr val="dk1"/>
                </a:solidFill>
                <a:highlight>
                  <a:srgbClr val="FFFFFF"/>
                </a:highlight>
                <a:latin typeface="Public Sans Medium"/>
                <a:ea typeface="Public Sans Medium"/>
                <a:cs typeface="Public Sans Medium"/>
                <a:sym typeface="Public Sans Medium"/>
              </a:rPr>
              <a:t>waves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Public Sans Medium"/>
                <a:ea typeface="Public Sans Medium"/>
                <a:cs typeface="Public Sans Medium"/>
                <a:sym typeface="Public Sans Medium"/>
              </a:rPr>
              <a:t>.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/>
          <p:nvPr/>
        </p:nvSpPr>
        <p:spPr>
          <a:xfrm>
            <a:off x="18725" y="5205161"/>
            <a:ext cx="121920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808080"/>
                </a:solidFill>
                <a:latin typeface="Public Sans"/>
                <a:ea typeface="Public Sans"/>
                <a:cs typeface="Public Sans"/>
                <a:sym typeface="Public Sans"/>
              </a:rPr>
              <a:t>outcomes</a:t>
            </a:r>
            <a:endParaRPr i="1">
              <a:solidFill>
                <a:srgbClr val="80808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3241075" y="4955361"/>
            <a:ext cx="339600" cy="415500"/>
          </a:xfrm>
          <a:prstGeom prst="downArrow">
            <a:avLst>
              <a:gd fmla="val 34997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"/>
          <p:cNvSpPr/>
          <p:nvPr/>
        </p:nvSpPr>
        <p:spPr>
          <a:xfrm>
            <a:off x="5439400" y="4955361"/>
            <a:ext cx="339600" cy="415500"/>
          </a:xfrm>
          <a:prstGeom prst="downArrow">
            <a:avLst>
              <a:gd fmla="val 34997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7338250" y="4955361"/>
            <a:ext cx="339600" cy="415500"/>
          </a:xfrm>
          <a:prstGeom prst="downArrow">
            <a:avLst>
              <a:gd fmla="val 34997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9350925" y="4955361"/>
            <a:ext cx="339600" cy="415500"/>
          </a:xfrm>
          <a:prstGeom prst="downArrow">
            <a:avLst>
              <a:gd fmla="val 34997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11256175" y="4955361"/>
            <a:ext cx="339600" cy="415500"/>
          </a:xfrm>
          <a:prstGeom prst="downArrow">
            <a:avLst>
              <a:gd fmla="val 34997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-258575" y="2546711"/>
            <a:ext cx="12423000" cy="1305300"/>
          </a:xfrm>
          <a:prstGeom prst="rect">
            <a:avLst/>
          </a:prstGeom>
          <a:noFill/>
          <a:ln cap="flat" cmpd="sng" w="9525">
            <a:solidFill>
              <a:srgbClr val="F0FC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808080"/>
                </a:solidFill>
                <a:latin typeface="Public Sans"/>
                <a:ea typeface="Public Sans"/>
                <a:cs typeface="Public Sans"/>
                <a:sym typeface="Public Sans"/>
              </a:rPr>
              <a:t>objective</a:t>
            </a:r>
            <a:endParaRPr i="1">
              <a:solidFill>
                <a:srgbClr val="80808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8" name="Google Shape;338;p32"/>
          <p:cNvSpPr/>
          <p:nvPr/>
        </p:nvSpPr>
        <p:spPr>
          <a:xfrm>
            <a:off x="-133675" y="3829336"/>
            <a:ext cx="12298200" cy="139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rgbClr val="808080"/>
                </a:solidFill>
                <a:latin typeface="Public Sans"/>
                <a:ea typeface="Public Sans"/>
                <a:cs typeface="Public Sans"/>
                <a:sym typeface="Public Sans"/>
              </a:rPr>
              <a:t>activities</a:t>
            </a:r>
            <a:endParaRPr i="1">
              <a:solidFill>
                <a:srgbClr val="80808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39" name="Google Shape;339;p32"/>
          <p:cNvSpPr/>
          <p:nvPr/>
        </p:nvSpPr>
        <p:spPr>
          <a:xfrm>
            <a:off x="8416200" y="1944811"/>
            <a:ext cx="3891300" cy="891900"/>
          </a:xfrm>
          <a:prstGeom prst="chevron">
            <a:avLst>
              <a:gd fmla="val 50000" name="adj"/>
            </a:avLst>
          </a:prstGeom>
          <a:solidFill>
            <a:srgbClr val="D8372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Phase 5 &amp; 6: Operations &amp; Maintenance </a:t>
            </a:r>
            <a:endParaRPr b="1" sz="1500">
              <a:solidFill>
                <a:srgbClr val="FFF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" name="Google Shape;340;p32"/>
          <p:cNvSpPr txBox="1"/>
          <p:nvPr>
            <p:ph idx="12" type="sldNum"/>
          </p:nvPr>
        </p:nvSpPr>
        <p:spPr>
          <a:xfrm>
            <a:off x="11520869" y="6560649"/>
            <a:ext cx="5295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1" name="Google Shape;341;p32"/>
          <p:cNvPicPr preferRelativeResize="0"/>
          <p:nvPr/>
        </p:nvPicPr>
        <p:blipFill rotWithShape="1">
          <a:blip r:embed="rId3">
            <a:alphaModFix/>
          </a:blip>
          <a:srcRect b="25760" l="0" r="0" t="0"/>
          <a:stretch/>
        </p:blipFill>
        <p:spPr>
          <a:xfrm>
            <a:off x="11255267" y="80667"/>
            <a:ext cx="936733" cy="794732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32"/>
          <p:cNvSpPr/>
          <p:nvPr/>
        </p:nvSpPr>
        <p:spPr>
          <a:xfrm>
            <a:off x="0" y="1945099"/>
            <a:ext cx="2952600" cy="891900"/>
          </a:xfrm>
          <a:prstGeom prst="homePlate">
            <a:avLst>
              <a:gd fmla="val 50000" name="adj"/>
            </a:avLst>
          </a:prstGeom>
          <a:solidFill>
            <a:srgbClr val="EDA29B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Phase 1: </a:t>
            </a:r>
            <a:endParaRPr b="1" sz="15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Conception &amp; Scoping</a:t>
            </a:r>
            <a:endParaRPr b="1" sz="15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3" name="Google Shape;343;p32"/>
          <p:cNvSpPr/>
          <p:nvPr/>
        </p:nvSpPr>
        <p:spPr>
          <a:xfrm>
            <a:off x="2451050" y="1944811"/>
            <a:ext cx="2553900" cy="891900"/>
          </a:xfrm>
          <a:prstGeom prst="chevron">
            <a:avLst>
              <a:gd fmla="val 50000" name="adj"/>
            </a:avLst>
          </a:prstGeom>
          <a:solidFill>
            <a:srgbClr val="EDA29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Phase 2: Strategy &amp; Design</a:t>
            </a:r>
            <a:endParaRPr b="1" sz="15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4536475" y="1944811"/>
            <a:ext cx="2381400" cy="891900"/>
          </a:xfrm>
          <a:prstGeom prst="chevron">
            <a:avLst>
              <a:gd fmla="val 50000" name="adj"/>
            </a:avLst>
          </a:prstGeom>
          <a:solidFill>
            <a:srgbClr val="EDA29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Phase 3: Development</a:t>
            </a:r>
            <a:endParaRPr b="1" sz="15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5" name="Google Shape;345;p32"/>
          <p:cNvSpPr txBox="1"/>
          <p:nvPr/>
        </p:nvSpPr>
        <p:spPr>
          <a:xfrm>
            <a:off x="4604800" y="2872661"/>
            <a:ext cx="2137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latin typeface="Public Sans"/>
                <a:ea typeface="Public Sans"/>
                <a:cs typeface="Public Sans"/>
                <a:sym typeface="Public Sans"/>
              </a:rPr>
              <a:t>Establish governance, architecture, and pilot plans</a:t>
            </a:r>
            <a:endParaRPr sz="1200"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6" name="Google Shape;346;p32"/>
          <p:cNvSpPr/>
          <p:nvPr/>
        </p:nvSpPr>
        <p:spPr>
          <a:xfrm>
            <a:off x="6469751" y="1944811"/>
            <a:ext cx="2381400" cy="891900"/>
          </a:xfrm>
          <a:prstGeom prst="chevron">
            <a:avLst>
              <a:gd fmla="val 50000" name="adj"/>
            </a:avLst>
          </a:prstGeom>
          <a:solidFill>
            <a:srgbClr val="EDA29B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Phase 4: Deployment</a:t>
            </a:r>
            <a:endParaRPr b="1" sz="15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7" name="Google Shape;347;p32"/>
          <p:cNvSpPr txBox="1"/>
          <p:nvPr/>
        </p:nvSpPr>
        <p:spPr>
          <a:xfrm>
            <a:off x="6596225" y="2872661"/>
            <a:ext cx="18831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latin typeface="Public Sans"/>
                <a:ea typeface="Public Sans"/>
                <a:cs typeface="Public Sans"/>
                <a:sym typeface="Public Sans"/>
              </a:rPr>
              <a:t>Test, adapt, and validate through real-world pilots</a:t>
            </a:r>
            <a:endParaRPr i="1" sz="1200"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>
            <a:off x="2537200" y="2872654"/>
            <a:ext cx="21660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latin typeface="Public Sans"/>
                <a:ea typeface="Public Sans"/>
                <a:cs typeface="Public Sans"/>
                <a:sym typeface="Public Sans"/>
              </a:rPr>
              <a:t>Co-create inclusive vision and architecture</a:t>
            </a:r>
            <a:endParaRPr i="1" sz="1200"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164675" y="6603261"/>
            <a:ext cx="1173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Methodology benchmarked to UNDP DPI Safeguards, World Bank DPI Principles, DPGA Guidelines</a:t>
            </a:r>
            <a:endParaRPr i="1" sz="1000"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0" name="Google Shape;350;p32"/>
          <p:cNvSpPr/>
          <p:nvPr/>
        </p:nvSpPr>
        <p:spPr>
          <a:xfrm>
            <a:off x="1042750" y="4955361"/>
            <a:ext cx="339600" cy="415500"/>
          </a:xfrm>
          <a:prstGeom prst="downArrow">
            <a:avLst>
              <a:gd fmla="val 34997" name="adj1"/>
              <a:gd fmla="val 5000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315400" y="5303511"/>
            <a:ext cx="1889400" cy="8919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0FC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 txBox="1"/>
          <p:nvPr/>
        </p:nvSpPr>
        <p:spPr>
          <a:xfrm>
            <a:off x="431650" y="5275911"/>
            <a:ext cx="16569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Clear PROBLEM and IMPACT definition</a:t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3" name="Google Shape;353;p32"/>
          <p:cNvSpPr txBox="1"/>
          <p:nvPr/>
        </p:nvSpPr>
        <p:spPr>
          <a:xfrm>
            <a:off x="110800" y="2872661"/>
            <a:ext cx="22962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Define public purpose &amp; societal value</a:t>
            </a:r>
            <a:endParaRPr sz="1200"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4" name="Google Shape;354;p32"/>
          <p:cNvSpPr txBox="1"/>
          <p:nvPr/>
        </p:nvSpPr>
        <p:spPr>
          <a:xfrm>
            <a:off x="279250" y="3923636"/>
            <a:ext cx="18894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Early consultations • Map </a:t>
            </a:r>
            <a:r>
              <a:rPr b="1" lang="en-US" sz="1200">
                <a:solidFill>
                  <a:srgbClr val="CF5947"/>
                </a:solidFill>
                <a:latin typeface="Public Sans"/>
                <a:ea typeface="Public Sans"/>
                <a:cs typeface="Public Sans"/>
                <a:sym typeface="Public Sans"/>
              </a:rPr>
              <a:t>high-value use cases •</a:t>
            </a:r>
            <a:r>
              <a:rPr lang="en-US"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 Initial alignment</a:t>
            </a:r>
            <a:endParaRPr sz="12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5" name="Google Shape;355;p32"/>
          <p:cNvSpPr txBox="1"/>
          <p:nvPr/>
        </p:nvSpPr>
        <p:spPr>
          <a:xfrm>
            <a:off x="2556325" y="3771236"/>
            <a:ext cx="1889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F5947"/>
                </a:solidFill>
                <a:latin typeface="Public Sans"/>
                <a:ea typeface="Public Sans"/>
                <a:cs typeface="Public Sans"/>
                <a:sym typeface="Public Sans"/>
              </a:rPr>
              <a:t>Policy, rollout  &amp; </a:t>
            </a:r>
            <a:r>
              <a:rPr b="1" lang="en-US" sz="1200">
                <a:solidFill>
                  <a:srgbClr val="CF5947"/>
                </a:solidFill>
                <a:latin typeface="Public Sans"/>
                <a:ea typeface="Public Sans"/>
                <a:cs typeface="Public Sans"/>
                <a:sym typeface="Public Sans"/>
              </a:rPr>
              <a:t>technical</a:t>
            </a:r>
            <a:r>
              <a:rPr b="1" lang="en-US" sz="1200">
                <a:solidFill>
                  <a:srgbClr val="CF5947"/>
                </a:solidFill>
                <a:latin typeface="Public Sans"/>
                <a:ea typeface="Public Sans"/>
                <a:cs typeface="Public Sans"/>
                <a:sym typeface="Public Sans"/>
              </a:rPr>
              <a:t> workshops </a:t>
            </a:r>
            <a:r>
              <a:rPr lang="en-US"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• Draft blueprint for tech, policy and rollout• </a:t>
            </a:r>
            <a:r>
              <a:rPr lang="en-US"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Secure funding &amp; partners</a:t>
            </a:r>
            <a:endParaRPr sz="12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6" name="Google Shape;356;p32"/>
          <p:cNvSpPr txBox="1"/>
          <p:nvPr/>
        </p:nvSpPr>
        <p:spPr>
          <a:xfrm>
            <a:off x="4649313" y="3809111"/>
            <a:ext cx="1889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Define governance • </a:t>
            </a:r>
            <a:r>
              <a:rPr b="1" lang="en-US" sz="1200">
                <a:solidFill>
                  <a:srgbClr val="CF5947"/>
                </a:solidFill>
                <a:latin typeface="Public Sans"/>
                <a:ea typeface="Public Sans"/>
                <a:cs typeface="Public Sans"/>
                <a:sym typeface="Public Sans"/>
              </a:rPr>
              <a:t>Build architecture (tech, policy and rollout) </a:t>
            </a:r>
            <a:r>
              <a:rPr lang="en-US"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• Align ecosystem and partners </a:t>
            </a:r>
            <a:r>
              <a:rPr lang="en-US"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• Baseline metrics</a:t>
            </a:r>
            <a:endParaRPr sz="12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7" name="Google Shape;357;p32"/>
          <p:cNvSpPr txBox="1"/>
          <p:nvPr/>
        </p:nvSpPr>
        <p:spPr>
          <a:xfrm>
            <a:off x="6742323" y="3923636"/>
            <a:ext cx="15279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F5947"/>
                </a:solidFill>
                <a:latin typeface="Public Sans"/>
                <a:ea typeface="Public Sans"/>
                <a:cs typeface="Public Sans"/>
                <a:sym typeface="Public Sans"/>
              </a:rPr>
              <a:t>Execute pilots • </a:t>
            </a:r>
            <a:r>
              <a:rPr lang="en-US"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Monitor &amp; refine • Capture lessons</a:t>
            </a:r>
            <a:endParaRPr sz="12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8" name="Google Shape;358;p32"/>
          <p:cNvSpPr txBox="1"/>
          <p:nvPr/>
        </p:nvSpPr>
        <p:spPr>
          <a:xfrm>
            <a:off x="8339988" y="3893411"/>
            <a:ext cx="18894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CE5948"/>
                </a:solidFill>
                <a:latin typeface="Public Sans"/>
                <a:ea typeface="Public Sans"/>
                <a:cs typeface="Public Sans"/>
                <a:sym typeface="Public Sans"/>
              </a:rPr>
              <a:t>National rollout •</a:t>
            </a:r>
            <a:r>
              <a:rPr lang="en-US" sz="1200">
                <a:solidFill>
                  <a:srgbClr val="CE5948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Inclusion campaigns • Infrastructure readiness</a:t>
            </a:r>
            <a:endParaRPr sz="12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59" name="Google Shape;359;p32"/>
          <p:cNvSpPr txBox="1"/>
          <p:nvPr/>
        </p:nvSpPr>
        <p:spPr>
          <a:xfrm>
            <a:off x="8403125" y="2796461"/>
            <a:ext cx="1883100" cy="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latin typeface="Public Sans"/>
                <a:ea typeface="Public Sans"/>
                <a:cs typeface="Public Sans"/>
                <a:sym typeface="Public Sans"/>
              </a:rPr>
              <a:t>Expand inclusively with strong governance</a:t>
            </a:r>
            <a:endParaRPr i="1" sz="1200"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F5947"/>
                </a:solidFill>
                <a:latin typeface="Public Sans"/>
                <a:ea typeface="Public Sans"/>
                <a:cs typeface="Public Sans"/>
                <a:sym typeface="Public Sans"/>
              </a:rPr>
              <a:t> (scale)</a:t>
            </a:r>
            <a:endParaRPr sz="1200">
              <a:solidFill>
                <a:srgbClr val="CF5947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0" name="Google Shape;360;p32"/>
          <p:cNvSpPr txBox="1"/>
          <p:nvPr/>
        </p:nvSpPr>
        <p:spPr>
          <a:xfrm>
            <a:off x="10175225" y="2796461"/>
            <a:ext cx="18831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latin typeface="Public Sans"/>
                <a:ea typeface="Public Sans"/>
                <a:cs typeface="Public Sans"/>
                <a:sym typeface="Public Sans"/>
              </a:rPr>
              <a:t>Institutionalize ownership for the long term</a:t>
            </a:r>
            <a:endParaRPr i="1" sz="1200"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D83729"/>
                </a:solidFill>
                <a:latin typeface="Public Sans"/>
                <a:ea typeface="Public Sans"/>
                <a:cs typeface="Public Sans"/>
                <a:sym typeface="Public Sans"/>
              </a:rPr>
              <a:t>(sustain)</a:t>
            </a:r>
            <a:endParaRPr sz="1200">
              <a:solidFill>
                <a:srgbClr val="D83729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1" name="Google Shape;361;p32"/>
          <p:cNvSpPr txBox="1"/>
          <p:nvPr/>
        </p:nvSpPr>
        <p:spPr>
          <a:xfrm>
            <a:off x="10172063" y="3930436"/>
            <a:ext cx="18894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Transition to national entities • Build capacity • </a:t>
            </a:r>
            <a:r>
              <a:rPr b="1" lang="en-US" sz="1200">
                <a:solidFill>
                  <a:srgbClr val="CF5947"/>
                </a:solidFill>
                <a:latin typeface="Public Sans"/>
                <a:ea typeface="Public Sans"/>
                <a:cs typeface="Public Sans"/>
                <a:sym typeface="Public Sans"/>
              </a:rPr>
              <a:t>Document learnings</a:t>
            </a:r>
            <a:endParaRPr b="1" sz="1200">
              <a:solidFill>
                <a:srgbClr val="CF5947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2" name="Google Shape;362;p32"/>
          <p:cNvSpPr/>
          <p:nvPr/>
        </p:nvSpPr>
        <p:spPr>
          <a:xfrm>
            <a:off x="2556325" y="5402511"/>
            <a:ext cx="1889400" cy="8919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0FC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2"/>
          <p:cNvSpPr txBox="1"/>
          <p:nvPr/>
        </p:nvSpPr>
        <p:spPr>
          <a:xfrm>
            <a:off x="2672575" y="5374911"/>
            <a:ext cx="16569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BLUEPRINT  approved</a:t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4700150" y="5374599"/>
            <a:ext cx="1889400" cy="8919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0FC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"/>
          <p:cNvSpPr txBox="1"/>
          <p:nvPr/>
        </p:nvSpPr>
        <p:spPr>
          <a:xfrm>
            <a:off x="4816400" y="5346999"/>
            <a:ext cx="16569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Pilot plan VALIDATED &amp; resourced</a:t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6" name="Google Shape;366;p32"/>
          <p:cNvSpPr/>
          <p:nvPr/>
        </p:nvSpPr>
        <p:spPr>
          <a:xfrm>
            <a:off x="6742325" y="5402499"/>
            <a:ext cx="1889400" cy="8919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0FC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"/>
          <p:cNvSpPr txBox="1"/>
          <p:nvPr/>
        </p:nvSpPr>
        <p:spPr>
          <a:xfrm>
            <a:off x="6858575" y="5374899"/>
            <a:ext cx="16569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EVIDENCE from pilots to move to scale</a:t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8" name="Google Shape;368;p32"/>
          <p:cNvSpPr/>
          <p:nvPr/>
        </p:nvSpPr>
        <p:spPr>
          <a:xfrm>
            <a:off x="8631725" y="5402499"/>
            <a:ext cx="1889400" cy="8919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0FC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"/>
          <p:cNvSpPr txBox="1"/>
          <p:nvPr/>
        </p:nvSpPr>
        <p:spPr>
          <a:xfrm>
            <a:off x="8747975" y="5374899"/>
            <a:ext cx="16569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Nationwide ADOPTION secured</a:t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10521125" y="5402499"/>
            <a:ext cx="1889400" cy="8919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0FC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2"/>
          <p:cNvSpPr txBox="1"/>
          <p:nvPr/>
        </p:nvSpPr>
        <p:spPr>
          <a:xfrm>
            <a:off x="10637375" y="5374899"/>
            <a:ext cx="1656900" cy="7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SUSTAINABILITY validated</a:t>
            </a:r>
            <a:endParaRPr sz="13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72" name="Google Shape;372;p32"/>
          <p:cNvSpPr txBox="1"/>
          <p:nvPr/>
        </p:nvSpPr>
        <p:spPr>
          <a:xfrm>
            <a:off x="450900" y="490825"/>
            <a:ext cx="11449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CF5947"/>
                </a:solidFill>
                <a:highlight>
                  <a:srgbClr val="FFFFFF"/>
                </a:highlight>
                <a:latin typeface="Public Sans"/>
                <a:ea typeface="Public Sans"/>
                <a:cs typeface="Public Sans"/>
                <a:sym typeface="Public Sans"/>
              </a:rPr>
              <a:t>How do we support societal transformation?</a:t>
            </a:r>
            <a:endParaRPr b="1" sz="2800">
              <a:solidFill>
                <a:srgbClr val="CF5947"/>
              </a:solidFill>
              <a:highlight>
                <a:srgbClr val="FFFFFF"/>
              </a:highlight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Public Sans Medium"/>
                <a:ea typeface="Public Sans Medium"/>
                <a:cs typeface="Public Sans Medium"/>
                <a:sym typeface="Public Sans Medium"/>
              </a:rPr>
              <a:t>Together we bring execution rigour to design and delivery, ensuring transformation moves from vision to scale.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373" name="Google Shape;373;p32"/>
          <p:cNvSpPr/>
          <p:nvPr/>
        </p:nvSpPr>
        <p:spPr>
          <a:xfrm>
            <a:off x="110800" y="1339511"/>
            <a:ext cx="4142675" cy="605600"/>
          </a:xfrm>
          <a:prstGeom prst="flowChartPunchedTape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wave 1: setting the foundation</a:t>
            </a:r>
            <a:endParaRPr b="1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74" name="Google Shape;374;p32"/>
          <p:cNvSpPr/>
          <p:nvPr/>
        </p:nvSpPr>
        <p:spPr>
          <a:xfrm>
            <a:off x="4700150" y="1339511"/>
            <a:ext cx="3554000" cy="605600"/>
          </a:xfrm>
          <a:prstGeom prst="flowChartPunchedTape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wave 2: proving the change</a:t>
            </a:r>
            <a:endParaRPr b="1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75" name="Google Shape;375;p32"/>
          <p:cNvSpPr/>
          <p:nvPr/>
        </p:nvSpPr>
        <p:spPr>
          <a:xfrm>
            <a:off x="8515475" y="1339511"/>
            <a:ext cx="3554000" cy="605600"/>
          </a:xfrm>
          <a:prstGeom prst="flowChartPunchedTape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wave 3: securing the future</a:t>
            </a:r>
            <a:endParaRPr b="1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/>
          <p:nvPr/>
        </p:nvSpPr>
        <p:spPr>
          <a:xfrm>
            <a:off x="6708038" y="1198250"/>
            <a:ext cx="936600" cy="908100"/>
          </a:xfrm>
          <a:prstGeom prst="ellipse">
            <a:avLst/>
          </a:prstGeom>
          <a:solidFill>
            <a:srgbClr val="F0FCF0"/>
          </a:solidFill>
          <a:ln cap="flat" cmpd="sng" w="28575">
            <a:solidFill>
              <a:srgbClr val="CE59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1" name="Google Shape;381;p33"/>
          <p:cNvCxnSpPr/>
          <p:nvPr/>
        </p:nvCxnSpPr>
        <p:spPr>
          <a:xfrm flipH="1" rot="10800000">
            <a:off x="1616600" y="1650350"/>
            <a:ext cx="2898300" cy="3900"/>
          </a:xfrm>
          <a:prstGeom prst="straightConnector1">
            <a:avLst/>
          </a:prstGeom>
          <a:noFill/>
          <a:ln cap="flat" cmpd="sng" w="28575">
            <a:solidFill>
              <a:srgbClr val="CE594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33"/>
          <p:cNvSpPr/>
          <p:nvPr/>
        </p:nvSpPr>
        <p:spPr>
          <a:xfrm>
            <a:off x="603788" y="1198250"/>
            <a:ext cx="936600" cy="908100"/>
          </a:xfrm>
          <a:prstGeom prst="ellipse">
            <a:avLst/>
          </a:prstGeom>
          <a:solidFill>
            <a:srgbClr val="F1FCF0"/>
          </a:solidFill>
          <a:ln cap="flat" cmpd="sng" w="28575">
            <a:solidFill>
              <a:srgbClr val="CE59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33"/>
          <p:cNvPicPr preferRelativeResize="0"/>
          <p:nvPr/>
        </p:nvPicPr>
        <p:blipFill rotWithShape="1">
          <a:blip r:embed="rId3">
            <a:alphaModFix/>
          </a:blip>
          <a:srcRect b="25760" l="0" r="0" t="0"/>
          <a:stretch/>
        </p:blipFill>
        <p:spPr>
          <a:xfrm>
            <a:off x="11255267" y="80667"/>
            <a:ext cx="936733" cy="794732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3"/>
          <p:cNvSpPr txBox="1"/>
          <p:nvPr/>
        </p:nvSpPr>
        <p:spPr>
          <a:xfrm>
            <a:off x="1565750" y="11586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COSS-led Engagements</a:t>
            </a:r>
            <a:endParaRPr b="1" sz="17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85" name="Google Shape;385;p33"/>
          <p:cNvSpPr txBox="1"/>
          <p:nvPr/>
        </p:nvSpPr>
        <p:spPr>
          <a:xfrm>
            <a:off x="7683675" y="115865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Partner</a:t>
            </a:r>
            <a:r>
              <a:rPr b="1" lang="en-US" sz="17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-led Engagements</a:t>
            </a:r>
            <a:endParaRPr b="1" sz="17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386" name="Google Shape;386;p33"/>
          <p:cNvCxnSpPr/>
          <p:nvPr/>
        </p:nvCxnSpPr>
        <p:spPr>
          <a:xfrm flipH="1" rot="10800000">
            <a:off x="7734525" y="1650350"/>
            <a:ext cx="2898300" cy="3900"/>
          </a:xfrm>
          <a:prstGeom prst="straightConnector1">
            <a:avLst/>
          </a:prstGeom>
          <a:noFill/>
          <a:ln cap="flat" cmpd="sng" w="28575">
            <a:solidFill>
              <a:srgbClr val="CE594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33"/>
          <p:cNvSpPr/>
          <p:nvPr/>
        </p:nvSpPr>
        <p:spPr>
          <a:xfrm>
            <a:off x="754700" y="1924700"/>
            <a:ext cx="4776000" cy="48063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</a:pPr>
            <a:r>
              <a:rPr b="1"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COSS steers the full transformation journey end-to-end</a:t>
            </a:r>
            <a:endParaRPr b="1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</a:pPr>
            <a:r>
              <a:rPr b="1"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Aligns policy, program, and technology from day one</a:t>
            </a:r>
            <a:endParaRPr b="1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</a:pPr>
            <a:r>
              <a:rPr b="1"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Provides playbook, safeguards, and program management</a:t>
            </a:r>
            <a:endParaRPr b="1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</a:pPr>
            <a:r>
              <a:rPr b="1"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Brings in partners as contributors within the COSS framework</a:t>
            </a:r>
            <a:endParaRPr b="1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best when countries need end-to-end orchestration. Ensures neutral stewardship, credibility, and faster scale.</a:t>
            </a:r>
            <a:endParaRPr i="1" sz="1700">
              <a:solidFill>
                <a:schemeClr val="dk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pic>
        <p:nvPicPr>
          <p:cNvPr id="388" name="Google Shape;388;p33" title="explore_100dp_1F1F1F_FILL0_wght400_GRAD0_opsz4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050" y="1287225"/>
            <a:ext cx="730100" cy="7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3" title="diversity_2_100dp_1F1F1F_FILL0_wght400_GRAD0_opsz4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3950" y="1379900"/>
            <a:ext cx="544800" cy="5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3"/>
          <p:cNvSpPr/>
          <p:nvPr/>
        </p:nvSpPr>
        <p:spPr>
          <a:xfrm>
            <a:off x="6903950" y="1924700"/>
            <a:ext cx="4776000" cy="45624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</a:pPr>
            <a: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A global partner (e.g., SI, consulting firm, Cloud Service Provider, other) leads delivery</a:t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</a:pPr>
            <a: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COSS plays an advisory and neutral role</a:t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</a:pPr>
            <a: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Relationship: Partner delivers; COSS legitimizes with credibility, methodology, and ecosystem access</a:t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</a:pPr>
            <a: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Ensures openness, interoperability, and alignment with global standards</a:t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best when a delivery partner is already engaged. COSS ensures safeguards, sustainability, and global recognition.</a:t>
            </a:r>
            <a:endParaRPr i="1">
              <a:solidFill>
                <a:schemeClr val="dk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391" name="Google Shape;391;p33"/>
          <p:cNvSpPr txBox="1"/>
          <p:nvPr/>
        </p:nvSpPr>
        <p:spPr>
          <a:xfrm>
            <a:off x="567125" y="274225"/>
            <a:ext cx="111129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CF5947"/>
                </a:solidFill>
                <a:highlight>
                  <a:srgbClr val="FFFFFF"/>
                </a:highlight>
                <a:latin typeface="Public Sans Medium"/>
                <a:ea typeface="Public Sans Medium"/>
                <a:cs typeface="Public Sans Medium"/>
                <a:sym typeface="Public Sans Medium"/>
              </a:rPr>
              <a:t>Models of engagement</a:t>
            </a:r>
            <a:endParaRPr sz="2800">
              <a:solidFill>
                <a:srgbClr val="CF5947"/>
              </a:solidFill>
              <a:highlight>
                <a:srgbClr val="FFFFFF"/>
              </a:highlight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600">
                <a:highlight>
                  <a:srgbClr val="FFFFFF"/>
                </a:highlight>
                <a:latin typeface="Public Sans Medium"/>
                <a:ea typeface="Public Sans Medium"/>
                <a:cs typeface="Public Sans Medium"/>
                <a:sym typeface="Public Sans Medium"/>
              </a:rPr>
              <a:t>COSS walks with you flexibly, ensuring safeguards and credibility whichever model you choose</a:t>
            </a:r>
            <a:endParaRPr sz="1600">
              <a:highlight>
                <a:srgbClr val="FFFFFF"/>
              </a:highlight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CF0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/>
          <p:nvPr/>
        </p:nvSpPr>
        <p:spPr>
          <a:xfrm>
            <a:off x="8183925" y="1619350"/>
            <a:ext cx="3710700" cy="45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3. Resources and capacity</a:t>
            </a:r>
            <a:endParaRPr b="1" sz="16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</a:pPr>
            <a: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What budgetary commitments or funding pathways are available?</a:t>
            </a:r>
            <a:b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</a:b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</a:pPr>
            <a: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What local institutions, partners, or SIs can be mobilized?</a:t>
            </a:r>
            <a:b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</a:b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</a:pPr>
            <a: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What skills or capacity gaps do you see — policy, technical and programmatic?</a:t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Public Sans"/>
              <a:buChar char="●"/>
            </a:pPr>
            <a: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Do we have existing structures, frameworks institutions and governance mechanism to implement, manage and evolve this transformation? Or do we need to create new ones?</a:t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97" name="Google Shape;397;p34"/>
          <p:cNvSpPr txBox="1"/>
          <p:nvPr/>
        </p:nvSpPr>
        <p:spPr>
          <a:xfrm>
            <a:off x="918800" y="1619350"/>
            <a:ext cx="3249300" cy="4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1. Vision &amp; Sponsorship</a:t>
            </a:r>
            <a:endParaRPr b="1" sz="16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</a:pPr>
            <a: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What national priorities or problems are you seeking to address through DPI and what impact do you desire?</a:t>
            </a:r>
            <a:b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</a:b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</a:pPr>
            <a: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Who will be the key political and institutional sponsors for this initiative?</a:t>
            </a:r>
            <a:b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</a:b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</a:pPr>
            <a: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How do you see DPI/DPGs fitting into your broader digital strategy?</a:t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98" name="Google Shape;398;p34"/>
          <p:cNvSpPr txBox="1"/>
          <p:nvPr/>
        </p:nvSpPr>
        <p:spPr>
          <a:xfrm>
            <a:off x="4519725" y="1619350"/>
            <a:ext cx="3370800" cy="4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  <a:r>
              <a:rPr b="1" lang="en-US" sz="16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. Current readiness</a:t>
            </a:r>
            <a:endParaRPr b="1" sz="16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</a:pPr>
            <a: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What is the current government policy and does it support current as-is/transformation you are envisioning?</a:t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</a:pPr>
            <a: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What existing digital infrastructure or systems should be leveraged/factored in?</a:t>
            </a:r>
            <a:b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</a:b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</a:pPr>
            <a: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What challenges have you faced with scale, interoperability, or vendor lock-in?</a:t>
            </a:r>
            <a:b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</a:b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</a:pPr>
            <a: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What early wins or use-cases would build momentum in your context?</a:t>
            </a:r>
            <a:br>
              <a:rPr lang="en-US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</a:b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99" name="Google Shape;399;p34"/>
          <p:cNvSpPr txBox="1"/>
          <p:nvPr/>
        </p:nvSpPr>
        <p:spPr>
          <a:xfrm>
            <a:off x="918797" y="536650"/>
            <a:ext cx="114396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n-US" sz="2700">
                <a:solidFill>
                  <a:srgbClr val="CF5947"/>
                </a:solidFill>
                <a:latin typeface="Public Sans"/>
                <a:ea typeface="Public Sans"/>
                <a:cs typeface="Public Sans"/>
                <a:sym typeface="Public Sans"/>
              </a:rPr>
              <a:t>Key discussion points (indicative)</a:t>
            </a:r>
            <a:endParaRPr b="1" sz="2700">
              <a:solidFill>
                <a:srgbClr val="CF5947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Let’s get started with a few </a:t>
            </a:r>
            <a:r>
              <a:rPr lang="en-US" sz="18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questions </a:t>
            </a:r>
            <a:r>
              <a:rPr lang="en-US" sz="18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to frame priorities and mobilize support!</a:t>
            </a:r>
            <a:endParaRPr sz="18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400" name="Google Shape;400;p34"/>
          <p:cNvPicPr preferRelativeResize="0"/>
          <p:nvPr/>
        </p:nvPicPr>
        <p:blipFill rotWithShape="1">
          <a:blip r:embed="rId3">
            <a:alphaModFix/>
          </a:blip>
          <a:srcRect b="25760" l="0" r="0" t="0"/>
          <a:stretch/>
        </p:blipFill>
        <p:spPr>
          <a:xfrm>
            <a:off x="11255267" y="80667"/>
            <a:ext cx="936733" cy="794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