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7" r:id="rId4"/>
    <p:sldId id="268" r:id="rId5"/>
    <p:sldId id="269" r:id="rId6"/>
    <p:sldId id="270" r:id="rId7"/>
    <p:sldId id="271" r:id="rId8"/>
    <p:sldId id="272" r:id="rId9"/>
    <p:sldId id="273" r:id="rId10"/>
    <p:sldId id="274"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20" d="100"/>
          <a:sy n="120" d="100"/>
        </p:scale>
        <p:origin x="17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9/6/2020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9/6/2020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9/6/2020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9/6/2020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9/6/2020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9/6/2020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9/6/2020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9/6/2020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rchive.ics.uci.edu/ml/about.html" TargetMode="External"/><Relationship Id="rId3" Type="http://schemas.openxmlformats.org/officeDocument/2006/relationships/hyperlink" Target="http://ncs.io/Cyberpunk" TargetMode="External"/><Relationship Id="rId7" Type="http://schemas.openxmlformats.org/officeDocument/2006/relationships/hyperlink" Target="https://archive.org/search.php?query=Apollo%2011%20MOCR%20ACR%20Collection" TargetMode="External"/><Relationship Id="rId2" Type="http://schemas.openxmlformats.org/officeDocument/2006/relationships/hyperlink" Target="https://youtu.be/iqoNoU-rm14" TargetMode="External"/><Relationship Id="rId1" Type="http://schemas.openxmlformats.org/officeDocument/2006/relationships/slideLayout" Target="../slideLayouts/slideLayout6.xml"/><Relationship Id="rId6" Type="http://schemas.openxmlformats.org/officeDocument/2006/relationships/hyperlink" Target="https://www.nasa.gov/feature/nasa-university-of-texas-at-dallas-reveal-apollo-11-behind-the-scenes-audio" TargetMode="External"/><Relationship Id="rId5" Type="http://schemas.openxmlformats.org/officeDocument/2006/relationships/hyperlink" Target="https://www.nasa.gov/mission_pages/apollo/apollo11_audio.html" TargetMode="External"/><Relationship Id="rId4" Type="http://schemas.openxmlformats.org/officeDocument/2006/relationships/hyperlink" Target="https://www.youtube.com/watch?v=LmqvNegW7y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iqoNoU-rm14"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hyperlink" Target="https://www.nasa.gov/mission_pages/apollo/apollo11_audio.html" TargetMode="External"/><Relationship Id="rId4" Type="http://schemas.openxmlformats.org/officeDocument/2006/relationships/hyperlink" Target="https://www.youtube.com/watch?v=LmqvNegW7y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Emotion of the Heart</a:t>
            </a:r>
          </a:p>
        </p:txBody>
      </p:sp>
      <p:sp>
        <p:nvSpPr>
          <p:cNvPr id="3" name="Subtitle 2"/>
          <p:cNvSpPr>
            <a:spLocks noGrp="1"/>
          </p:cNvSpPr>
          <p:nvPr>
            <p:ph type="subTitle" idx="1"/>
          </p:nvPr>
        </p:nvSpPr>
        <p:spPr/>
        <p:txBody>
          <a:bodyPr/>
          <a:lstStyle/>
          <a:p>
            <a:r>
              <a:rPr lang="en-US" dirty="0"/>
              <a:t>learning the language of the heart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77DC-29C4-4D94-BFD2-FD475720706B}"/>
              </a:ext>
            </a:extLst>
          </p:cNvPr>
          <p:cNvSpPr>
            <a:spLocks noGrp="1"/>
          </p:cNvSpPr>
          <p:nvPr>
            <p:ph type="title"/>
          </p:nvPr>
        </p:nvSpPr>
        <p:spPr/>
        <p:txBody>
          <a:bodyPr/>
          <a:lstStyle/>
          <a:p>
            <a:r>
              <a:rPr lang="en-US" dirty="0"/>
              <a:t>Areas for Exploration/Research</a:t>
            </a:r>
          </a:p>
        </p:txBody>
      </p:sp>
      <p:sp>
        <p:nvSpPr>
          <p:cNvPr id="3" name="Content Placeholder 2">
            <a:extLst>
              <a:ext uri="{FF2B5EF4-FFF2-40B4-BE49-F238E27FC236}">
                <a16:creationId xmlns:a16="http://schemas.microsoft.com/office/drawing/2014/main" id="{7328E071-E6DC-4BFC-A4A5-06E74E22B705}"/>
              </a:ext>
            </a:extLst>
          </p:cNvPr>
          <p:cNvSpPr>
            <a:spLocks noGrp="1"/>
          </p:cNvSpPr>
          <p:nvPr>
            <p:ph idx="1"/>
          </p:nvPr>
        </p:nvSpPr>
        <p:spPr>
          <a:xfrm>
            <a:off x="1524000" y="1828799"/>
            <a:ext cx="9829800" cy="4929981"/>
          </a:xfrm>
        </p:spPr>
        <p:txBody>
          <a:bodyPr>
            <a:normAutofit fontScale="70000" lnSpcReduction="20000"/>
          </a:bodyPr>
          <a:lstStyle/>
          <a:p>
            <a:r>
              <a:rPr lang="en-US" dirty="0"/>
              <a:t>Music isn’t harmful to most patients, as long as volume levels are limited and so the research population that can be sampled from is large. There is low risk to patient health.</a:t>
            </a:r>
          </a:p>
          <a:p>
            <a:r>
              <a:rPr lang="en-US" dirty="0"/>
              <a:t>The solution of an </a:t>
            </a:r>
            <a:r>
              <a:rPr lang="en-US" dirty="0" err="1"/>
              <a:t>rPi</a:t>
            </a:r>
            <a:r>
              <a:rPr lang="en-US" dirty="0"/>
              <a:t> is portable and so can be used by patients outside of a hospital setting as long as a battery pack and chest strap is worn or while near a wall outlet, but it could also be built into the personal HR/Pulse monitor at hospitals and that monitor would have room for a built in speaker.</a:t>
            </a:r>
          </a:p>
          <a:p>
            <a:r>
              <a:rPr lang="en-US" dirty="0"/>
              <a:t>Because the concept of music is not limited  to a single culture or people. this device can be used across the world and if aggregate data is shared across nations, it can help build better cultural awareness between doctors and patients from different backgrounds</a:t>
            </a:r>
          </a:p>
          <a:p>
            <a:r>
              <a:rPr lang="en-US" dirty="0"/>
              <a:t>Having logs of when the model triggers a certain song might help patients better understand what events may have lead to an elevated HR</a:t>
            </a:r>
          </a:p>
          <a:p>
            <a:r>
              <a:rPr lang="en-US" dirty="0"/>
              <a:t>There is no reason that the model has to be limited to relaxing music, patients who suffer from depression may be helped by being suggested songs that bring their heart rate back to baseline</a:t>
            </a:r>
          </a:p>
          <a:p>
            <a:r>
              <a:rPr lang="en-US" dirty="0"/>
              <a:t>Another application of this model can do the opposite when used during exercise to suggest songs that motivate/increase HR if it sees the HR is lowering by playing higher tempo music. </a:t>
            </a:r>
          </a:p>
          <a:p>
            <a:pPr lvl="1"/>
            <a:r>
              <a:rPr lang="en-US" dirty="0"/>
              <a:t>However that would need an assessment if the HR increased by music was for good vs bad reasons</a:t>
            </a:r>
          </a:p>
        </p:txBody>
      </p:sp>
    </p:spTree>
    <p:extLst>
      <p:ext uri="{BB962C8B-B14F-4D97-AF65-F5344CB8AC3E}">
        <p14:creationId xmlns:p14="http://schemas.microsoft.com/office/powerpoint/2010/main" val="13170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31BA-C7C8-4A6B-B90C-6A0A1F9BBEB0}"/>
              </a:ext>
            </a:extLst>
          </p:cNvPr>
          <p:cNvSpPr>
            <a:spLocks noGrp="1"/>
          </p:cNvSpPr>
          <p:nvPr>
            <p:ph type="title"/>
          </p:nvPr>
        </p:nvSpPr>
        <p:spPr/>
        <p:txBody>
          <a:bodyPr>
            <a:normAutofit/>
          </a:bodyPr>
          <a:lstStyle/>
          <a:p>
            <a:r>
              <a:rPr lang="en-US" sz="4400" dirty="0"/>
              <a:t>Citations</a:t>
            </a:r>
          </a:p>
        </p:txBody>
      </p:sp>
      <p:sp>
        <p:nvSpPr>
          <p:cNvPr id="4" name="TextBox 3">
            <a:extLst>
              <a:ext uri="{FF2B5EF4-FFF2-40B4-BE49-F238E27FC236}">
                <a16:creationId xmlns:a16="http://schemas.microsoft.com/office/drawing/2014/main" id="{DD0916EF-1DC6-4050-A0CD-604B183D1668}"/>
              </a:ext>
            </a:extLst>
          </p:cNvPr>
          <p:cNvSpPr txBox="1"/>
          <p:nvPr/>
        </p:nvSpPr>
        <p:spPr>
          <a:xfrm>
            <a:off x="1333831" y="1688067"/>
            <a:ext cx="6858000" cy="1077218"/>
          </a:xfrm>
          <a:prstGeom prst="rect">
            <a:avLst/>
          </a:prstGeom>
          <a:noFill/>
        </p:spPr>
        <p:txBody>
          <a:bodyPr wrap="square">
            <a:spAutoFit/>
          </a:bodyPr>
          <a:lstStyle/>
          <a:p>
            <a:r>
              <a:rPr lang="en-US" sz="1600" b="0" i="0" dirty="0">
                <a:solidFill>
                  <a:srgbClr val="222222"/>
                </a:solidFill>
                <a:effectLst/>
                <a:latin typeface="Arial" panose="020B0604020202020204" pitchFamily="34" charset="0"/>
              </a:rPr>
              <a:t>Knight, W.E. and Rickard, N.S., 2001. Relaxing music prevents stress-induced increases in subjective anxiety, systolic blood pressure, and heart rate in healthy males and females. </a:t>
            </a:r>
            <a:r>
              <a:rPr lang="en-US" sz="1600" b="0" i="1" dirty="0">
                <a:solidFill>
                  <a:srgbClr val="222222"/>
                </a:solidFill>
                <a:effectLst/>
                <a:latin typeface="Arial" panose="020B0604020202020204" pitchFamily="34" charset="0"/>
              </a:rPr>
              <a:t>Journal of music therapy</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38</a:t>
            </a:r>
            <a:r>
              <a:rPr lang="en-US" sz="1600" b="0" i="0" dirty="0">
                <a:solidFill>
                  <a:srgbClr val="222222"/>
                </a:solidFill>
                <a:effectLst/>
                <a:latin typeface="Arial" panose="020B0604020202020204" pitchFamily="34" charset="0"/>
              </a:rPr>
              <a:t>(4), pp.254-272.</a:t>
            </a:r>
            <a:endParaRPr lang="en-US" sz="1600" dirty="0"/>
          </a:p>
        </p:txBody>
      </p:sp>
      <p:sp>
        <p:nvSpPr>
          <p:cNvPr id="5" name="TextBox 4">
            <a:extLst>
              <a:ext uri="{FF2B5EF4-FFF2-40B4-BE49-F238E27FC236}">
                <a16:creationId xmlns:a16="http://schemas.microsoft.com/office/drawing/2014/main" id="{7BEB9712-293C-468F-9E8B-283766F0E42C}"/>
              </a:ext>
            </a:extLst>
          </p:cNvPr>
          <p:cNvSpPr txBox="1"/>
          <p:nvPr/>
        </p:nvSpPr>
        <p:spPr>
          <a:xfrm>
            <a:off x="914400" y="2122566"/>
            <a:ext cx="914400" cy="338554"/>
          </a:xfrm>
          <a:prstGeom prst="rect">
            <a:avLst/>
          </a:prstGeom>
          <a:noFill/>
        </p:spPr>
        <p:txBody>
          <a:bodyPr wrap="square" rtlCol="0">
            <a:spAutoFit/>
          </a:bodyPr>
          <a:lstStyle/>
          <a:p>
            <a:r>
              <a:rPr lang="en-US" sz="1600" dirty="0"/>
              <a:t>[1]</a:t>
            </a:r>
          </a:p>
        </p:txBody>
      </p:sp>
      <p:sp>
        <p:nvSpPr>
          <p:cNvPr id="6" name="TextBox 5">
            <a:extLst>
              <a:ext uri="{FF2B5EF4-FFF2-40B4-BE49-F238E27FC236}">
                <a16:creationId xmlns:a16="http://schemas.microsoft.com/office/drawing/2014/main" id="{07D57986-B27C-49EA-BF9C-DF988E584250}"/>
              </a:ext>
            </a:extLst>
          </p:cNvPr>
          <p:cNvSpPr txBox="1"/>
          <p:nvPr/>
        </p:nvSpPr>
        <p:spPr>
          <a:xfrm>
            <a:off x="1323892" y="2741682"/>
            <a:ext cx="6858000"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Track: Max </a:t>
            </a:r>
            <a:r>
              <a:rPr lang="en-US" sz="1600" dirty="0" err="1">
                <a:latin typeface="Arial" panose="020B0604020202020204" pitchFamily="34" charset="0"/>
                <a:cs typeface="Arial" panose="020B0604020202020204" pitchFamily="34" charset="0"/>
              </a:rPr>
              <a:t>Brhon</a:t>
            </a:r>
            <a:r>
              <a:rPr lang="en-US" sz="1600" dirty="0">
                <a:latin typeface="Arial" panose="020B0604020202020204" pitchFamily="34" charset="0"/>
                <a:cs typeface="Arial" panose="020B0604020202020204" pitchFamily="34" charset="0"/>
              </a:rPr>
              <a:t> - Cyberpunk [NCS Release]</a:t>
            </a:r>
          </a:p>
          <a:p>
            <a:r>
              <a:rPr lang="en-US" sz="1600" dirty="0">
                <a:latin typeface="Arial" panose="020B0604020202020204" pitchFamily="34" charset="0"/>
                <a:cs typeface="Arial" panose="020B0604020202020204" pitchFamily="34" charset="0"/>
              </a:rPr>
              <a:t>Music provided by </a:t>
            </a:r>
            <a:r>
              <a:rPr lang="en-US" sz="1600" dirty="0" err="1">
                <a:latin typeface="Arial" panose="020B0604020202020204" pitchFamily="34" charset="0"/>
                <a:cs typeface="Arial" panose="020B0604020202020204" pitchFamily="34" charset="0"/>
              </a:rPr>
              <a:t>NoCopyrightSounds</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Watch: </a:t>
            </a:r>
            <a:r>
              <a:rPr lang="en-US" sz="1600" dirty="0">
                <a:latin typeface="Arial" panose="020B0604020202020204" pitchFamily="34" charset="0"/>
                <a:cs typeface="Arial" panose="020B0604020202020204" pitchFamily="34" charset="0"/>
                <a:hlinkClick r:id="rId2"/>
              </a:rPr>
              <a:t>https://youtu.be/iqoNoU-rm14</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Free Download / Stream: </a:t>
            </a:r>
            <a:r>
              <a:rPr lang="en-US" sz="1600" dirty="0">
                <a:latin typeface="Arial" panose="020B0604020202020204" pitchFamily="34" charset="0"/>
                <a:cs typeface="Arial" panose="020B0604020202020204" pitchFamily="34" charset="0"/>
                <a:hlinkClick r:id="rId3"/>
              </a:rPr>
              <a:t>http://ncs.io/Cyberpunk</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E6BE933-1B69-4551-ACA3-E64D68FACA4D}"/>
              </a:ext>
            </a:extLst>
          </p:cNvPr>
          <p:cNvSpPr txBox="1"/>
          <p:nvPr/>
        </p:nvSpPr>
        <p:spPr>
          <a:xfrm>
            <a:off x="1333831" y="3821315"/>
            <a:ext cx="5943600"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Elevator Music, Lift Music, No Copyright, Sound Effects Library, Royalty Free Sounds</a:t>
            </a:r>
          </a:p>
          <a:p>
            <a:r>
              <a:rPr lang="en-US" sz="1600" dirty="0">
                <a:latin typeface="Arial" panose="020B0604020202020204" pitchFamily="34" charset="0"/>
                <a:cs typeface="Arial" panose="020B0604020202020204" pitchFamily="34" charset="0"/>
              </a:rPr>
              <a:t>Creative Commons Attribution license (reuse allowed)</a:t>
            </a:r>
          </a:p>
          <a:p>
            <a:r>
              <a:rPr lang="en-US" sz="1600" dirty="0">
                <a:latin typeface="Arial" panose="020B0604020202020204" pitchFamily="34" charset="0"/>
                <a:cs typeface="Arial" panose="020B0604020202020204" pitchFamily="34" charset="0"/>
                <a:hlinkClick r:id="rId4"/>
              </a:rPr>
              <a:t>https://www.youtube.com/watch?v=LmqvNegW7yY</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1D141BD-8CBD-4E0B-9CF0-BB68B8E94E55}"/>
              </a:ext>
            </a:extLst>
          </p:cNvPr>
          <p:cNvSpPr txBox="1"/>
          <p:nvPr/>
        </p:nvSpPr>
        <p:spPr>
          <a:xfrm>
            <a:off x="1371600" y="4940167"/>
            <a:ext cx="6896431"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Nasa "The Eagle has landed":</a:t>
            </a:r>
            <a:endParaRPr lang="en-US" sz="1600" dirty="0">
              <a:latin typeface="Arial" panose="020B0604020202020204" pitchFamily="34" charset="0"/>
              <a:cs typeface="Arial" panose="020B0604020202020204" pitchFamily="34" charset="0"/>
              <a:hlinkClick r:id="rId5"/>
            </a:endParaRPr>
          </a:p>
          <a:p>
            <a:r>
              <a:rPr lang="en-US" sz="1600" dirty="0">
                <a:latin typeface="Arial" panose="020B0604020202020204" pitchFamily="34" charset="0"/>
                <a:cs typeface="Arial" panose="020B0604020202020204" pitchFamily="34" charset="0"/>
                <a:hlinkClick r:id="rId5"/>
              </a:rPr>
              <a:t>https://www.nasa.gov/mission_pages/apollo/apollo11_audio.html</a:t>
            </a:r>
            <a:endParaRPr lang="en-US"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037E733-3284-4A79-A27E-795E5C8105B0}"/>
              </a:ext>
            </a:extLst>
          </p:cNvPr>
          <p:cNvSpPr txBox="1"/>
          <p:nvPr/>
        </p:nvSpPr>
        <p:spPr>
          <a:xfrm>
            <a:off x="1371600" y="5562600"/>
            <a:ext cx="8001000" cy="1077218"/>
          </a:xfrm>
          <a:prstGeom prst="rect">
            <a:avLst/>
          </a:prstGeom>
          <a:noFill/>
        </p:spPr>
        <p:txBody>
          <a:bodyPr wrap="square" rtlCol="0">
            <a:spAutoFit/>
          </a:bodyPr>
          <a:lstStyle/>
          <a:p>
            <a:r>
              <a:rPr lang="en-US" sz="1600" b="0" i="0" dirty="0">
                <a:solidFill>
                  <a:srgbClr val="000000"/>
                </a:solidFill>
                <a:effectLst/>
                <a:latin typeface="Arial" panose="020B0604020202020204" pitchFamily="34" charset="0"/>
                <a:cs typeface="Arial" panose="020B0604020202020204" pitchFamily="34" charset="0"/>
              </a:rPr>
              <a:t>NASA Audio Collection </a:t>
            </a:r>
            <a:r>
              <a:rPr lang="en-US" sz="1600" b="0" i="0" dirty="0">
                <a:solidFill>
                  <a:srgbClr val="000000"/>
                </a:solidFill>
                <a:effectLst/>
                <a:latin typeface="Arial" panose="020B0604020202020204" pitchFamily="34" charset="0"/>
                <a:cs typeface="Arial" panose="020B0604020202020204" pitchFamily="34" charset="0"/>
                <a:hlinkClick r:id="rId6"/>
              </a:rPr>
              <a:t>https://www.nasa.gov/feature/nasa-university-of-texas-at-dallas-reveal-apollo-11-behind-the-scenes-audio</a:t>
            </a:r>
            <a:endParaRPr lang="en-US" sz="1600" b="0" i="0" dirty="0">
              <a:solidFill>
                <a:srgbClr val="000000"/>
              </a:solidFill>
              <a:effectLst/>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hlinkClick r:id="rId7"/>
              </a:rPr>
              <a:t>https://archive.org/search.php?query=Apollo%2011%20MOCR%20ACR%20Collection</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541FB2F-B308-4DF6-B609-9B1CF785F9AF}"/>
              </a:ext>
            </a:extLst>
          </p:cNvPr>
          <p:cNvSpPr txBox="1"/>
          <p:nvPr/>
        </p:nvSpPr>
        <p:spPr>
          <a:xfrm>
            <a:off x="9296400" y="2057400"/>
            <a:ext cx="2590800" cy="2585323"/>
          </a:xfrm>
          <a:prstGeom prst="rect">
            <a:avLst/>
          </a:prstGeom>
          <a:noFill/>
        </p:spPr>
        <p:txBody>
          <a:bodyPr wrap="square" rtlCol="0">
            <a:spAutoFit/>
          </a:bodyPr>
          <a:lstStyle/>
          <a:p>
            <a:r>
              <a:rPr lang="en-US" dirty="0"/>
              <a:t>All heart rate data recording is my own that I collected myself and I release it to the public in a way, similar to </a:t>
            </a:r>
            <a:r>
              <a:rPr lang="en-US" dirty="0">
                <a:hlinkClick r:id="rId8"/>
              </a:rPr>
              <a:t>https://archive.ics.uci.edu/ml/about.html</a:t>
            </a:r>
            <a:r>
              <a:rPr lang="en-US" dirty="0"/>
              <a:t> but not standardized at all.</a:t>
            </a:r>
          </a:p>
          <a:p>
            <a:endParaRPr lang="en-US" dirty="0"/>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Predictive Models to Choose Music Based on Heart Rate</a:t>
            </a:r>
          </a:p>
        </p:txBody>
      </p:sp>
      <p:sp>
        <p:nvSpPr>
          <p:cNvPr id="3" name="Content Placeholder 2"/>
          <p:cNvSpPr>
            <a:spLocks noGrp="1"/>
          </p:cNvSpPr>
          <p:nvPr>
            <p:ph idx="1"/>
          </p:nvPr>
        </p:nvSpPr>
        <p:spPr/>
        <p:txBody>
          <a:bodyPr/>
          <a:lstStyle/>
          <a:p>
            <a:r>
              <a:rPr lang="en-US" dirty="0"/>
              <a:t>Heart Rate among other body responses is directly influenced by the type of music being heard. [1] </a:t>
            </a:r>
          </a:p>
          <a:p>
            <a:pPr lvl="1"/>
            <a:r>
              <a:rPr lang="en-US" dirty="0"/>
              <a:t>“The stressor caused significant increases in subjective anxiety, heart rate, and systolic blood pressure in male and female controls. These stress-induced increases were each prevented by exposure to music, and this effect was independent of gender</a:t>
            </a:r>
          </a:p>
          <a:p>
            <a:pPr lvl="1"/>
            <a:endParaRPr lang="en-US" dirty="0"/>
          </a:p>
          <a:p>
            <a:pPr lvl="1"/>
            <a:r>
              <a:rPr lang="en-US" dirty="0"/>
              <a:t>Study by Wendy E. J. Knight Nikki S. Rickard, PhD Monash University </a:t>
            </a:r>
          </a:p>
          <a:p>
            <a:pPr lvl="1"/>
            <a:r>
              <a:rPr lang="en-US" dirty="0"/>
              <a:t>The method described using Pachelbel's Canon in D major</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Methodology, The Data Driven Way</a:t>
            </a:r>
          </a:p>
        </p:txBody>
      </p:sp>
      <p:sp>
        <p:nvSpPr>
          <p:cNvPr id="3" name="Content Placeholder 2"/>
          <p:cNvSpPr>
            <a:spLocks noGrp="1"/>
          </p:cNvSpPr>
          <p:nvPr>
            <p:ph idx="1"/>
          </p:nvPr>
        </p:nvSpPr>
        <p:spPr/>
        <p:txBody>
          <a:bodyPr/>
          <a:lstStyle/>
          <a:p>
            <a:r>
              <a:rPr lang="en-US" sz="3200" dirty="0"/>
              <a:t>Music tastes of individuals is based on the culture an individual grows up in, while listening to music may be universal, the type of music is not</a:t>
            </a:r>
          </a:p>
          <a:p>
            <a:r>
              <a:rPr lang="en-US" sz="3200" dirty="0"/>
              <a:t>Using a heart rate monitor and a classification algorithm, an individualized intervention can be used to aid a patient or user of this product</a:t>
            </a:r>
          </a:p>
          <a:p>
            <a:pPr marL="0" indent="0">
              <a:buNone/>
            </a:pPr>
            <a:endParaRPr lang="en-US" dirty="0"/>
          </a:p>
        </p:txBody>
      </p:sp>
    </p:spTree>
    <p:extLst>
      <p:ext uri="{BB962C8B-B14F-4D97-AF65-F5344CB8AC3E}">
        <p14:creationId xmlns:p14="http://schemas.microsoft.com/office/powerpoint/2010/main" val="2703120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A10-A90D-4CA8-83AE-0957F1B4E2F9}"/>
              </a:ext>
            </a:extLst>
          </p:cNvPr>
          <p:cNvSpPr>
            <a:spLocks noGrp="1"/>
          </p:cNvSpPr>
          <p:nvPr>
            <p:ph type="title"/>
          </p:nvPr>
        </p:nvSpPr>
        <p:spPr/>
        <p:txBody>
          <a:bodyPr/>
          <a:lstStyle/>
          <a:p>
            <a:r>
              <a:rPr lang="en-US" dirty="0"/>
              <a:t>Technology Detailed</a:t>
            </a:r>
          </a:p>
        </p:txBody>
      </p:sp>
      <p:pic>
        <p:nvPicPr>
          <p:cNvPr id="5" name="Content Placeholder 4">
            <a:extLst>
              <a:ext uri="{FF2B5EF4-FFF2-40B4-BE49-F238E27FC236}">
                <a16:creationId xmlns:a16="http://schemas.microsoft.com/office/drawing/2014/main" id="{5357574F-5BF8-4B8A-AE26-692C69CE9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00" y="1676400"/>
            <a:ext cx="4834960" cy="3505200"/>
          </a:xfrm>
        </p:spPr>
      </p:pic>
      <p:sp>
        <p:nvSpPr>
          <p:cNvPr id="6" name="TextBox 5">
            <a:extLst>
              <a:ext uri="{FF2B5EF4-FFF2-40B4-BE49-F238E27FC236}">
                <a16:creationId xmlns:a16="http://schemas.microsoft.com/office/drawing/2014/main" id="{6A36A637-AE6A-4696-B0C2-D3B6FEE4AEFB}"/>
              </a:ext>
            </a:extLst>
          </p:cNvPr>
          <p:cNvSpPr txBox="1"/>
          <p:nvPr/>
        </p:nvSpPr>
        <p:spPr>
          <a:xfrm>
            <a:off x="76200" y="1600200"/>
            <a:ext cx="6897094" cy="3631763"/>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is a </a:t>
            </a:r>
            <a:r>
              <a:rPr lang="en-US" sz="1600" b="1" dirty="0"/>
              <a:t>Raspberry Pi 3b+ </a:t>
            </a:r>
            <a:r>
              <a:rPr lang="en-US" sz="1600" dirty="0"/>
              <a:t>(</a:t>
            </a:r>
            <a:r>
              <a:rPr lang="en-US" sz="1600" dirty="0" err="1"/>
              <a:t>rPI</a:t>
            </a:r>
            <a:r>
              <a:rPr lang="en-US" sz="1600" dirty="0"/>
              <a:t>) running the open source operating system Raspbian with a </a:t>
            </a:r>
            <a:r>
              <a:rPr lang="en-US" sz="1600" b="1" dirty="0"/>
              <a:t>32gb </a:t>
            </a:r>
            <a:r>
              <a:rPr lang="en-US" sz="1600" b="1" dirty="0" err="1"/>
              <a:t>sd</a:t>
            </a:r>
            <a:r>
              <a:rPr lang="en-US" sz="1600" b="1" dirty="0"/>
              <a:t> </a:t>
            </a:r>
            <a:r>
              <a:rPr lang="en-US" sz="1600" dirty="0"/>
              <a:t>card for storage of files and music that will not need internet</a:t>
            </a:r>
          </a:p>
          <a:p>
            <a:pPr marL="285750" indent="-285750">
              <a:buFont typeface="Arial" panose="020B0604020202020204" pitchFamily="34" charset="0"/>
              <a:buChar char="•"/>
            </a:pPr>
            <a:r>
              <a:rPr lang="en-US" sz="1600" dirty="0"/>
              <a:t>The </a:t>
            </a:r>
            <a:r>
              <a:rPr lang="en-US" sz="1600" dirty="0" err="1"/>
              <a:t>rPi</a:t>
            </a:r>
            <a:r>
              <a:rPr lang="en-US" sz="1600" dirty="0"/>
              <a:t> currently has an ANT+ </a:t>
            </a:r>
            <a:r>
              <a:rPr lang="en-US" sz="1600" dirty="0" err="1"/>
              <a:t>usb</a:t>
            </a:r>
            <a:r>
              <a:rPr lang="en-US" sz="1600" dirty="0"/>
              <a:t> adapter attached, which is reading heart rate data from a chest strap</a:t>
            </a:r>
          </a:p>
          <a:p>
            <a:pPr marL="285750" indent="-285750">
              <a:buFont typeface="Arial" panose="020B0604020202020204" pitchFamily="34" charset="0"/>
              <a:buChar char="•"/>
            </a:pPr>
            <a:r>
              <a:rPr lang="en-US" sz="1600" dirty="0"/>
              <a:t>A script running on the </a:t>
            </a:r>
            <a:r>
              <a:rPr lang="en-US" sz="1600" dirty="0" err="1"/>
              <a:t>rPi</a:t>
            </a:r>
            <a:r>
              <a:rPr lang="en-US" sz="1600" dirty="0"/>
              <a:t> then returns and updates the current HR at approximately 0.3 second intervals</a:t>
            </a:r>
          </a:p>
          <a:p>
            <a:pPr marL="285750" indent="-285750">
              <a:buFont typeface="Arial" panose="020B0604020202020204" pitchFamily="34" charset="0"/>
              <a:buChar char="•"/>
            </a:pPr>
            <a:r>
              <a:rPr lang="en-US" sz="1600" dirty="0"/>
              <a:t>The model can then queue the next song based on the read HR</a:t>
            </a:r>
          </a:p>
          <a:p>
            <a:pPr marL="285750" indent="-285750">
              <a:buFont typeface="Arial" panose="020B0604020202020204" pitchFamily="34" charset="0"/>
              <a:buChar char="•"/>
            </a:pPr>
            <a:r>
              <a:rPr lang="en-US" sz="1600" dirty="0"/>
              <a:t>There is also an optional Bluetooth adapter attached in order to stream to a separate speaker, but headphones can be plugged directly into the 3.5mm jack</a:t>
            </a:r>
          </a:p>
          <a:p>
            <a:pPr marL="285750" indent="-285750">
              <a:buFont typeface="Arial" panose="020B0604020202020204" pitchFamily="34" charset="0"/>
              <a:buChar char="•"/>
            </a:pPr>
            <a:r>
              <a:rPr lang="en-US" sz="1600" dirty="0"/>
              <a:t>Once this is set up, there is no need for any sort of display</a:t>
            </a:r>
          </a:p>
          <a:p>
            <a:pPr marL="742950" lvl="1" indent="-285750">
              <a:buFont typeface="Arial" panose="020B0604020202020204" pitchFamily="34" charset="0"/>
              <a:buChar char="•"/>
            </a:pPr>
            <a:r>
              <a:rPr lang="en-US" sz="1600" dirty="0"/>
              <a:t>Setup includes the script as well as loading the music and trained model that will pick tracks</a:t>
            </a:r>
          </a:p>
        </p:txBody>
      </p:sp>
      <p:sp>
        <p:nvSpPr>
          <p:cNvPr id="7" name="TextBox 6">
            <a:extLst>
              <a:ext uri="{FF2B5EF4-FFF2-40B4-BE49-F238E27FC236}">
                <a16:creationId xmlns:a16="http://schemas.microsoft.com/office/drawing/2014/main" id="{CD4D874B-E226-421B-8A40-1DA8428788E6}"/>
              </a:ext>
            </a:extLst>
          </p:cNvPr>
          <p:cNvSpPr txBox="1"/>
          <p:nvPr/>
        </p:nvSpPr>
        <p:spPr>
          <a:xfrm>
            <a:off x="248147" y="5231963"/>
            <a:ext cx="6553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dirty="0" err="1"/>
              <a:t>wifi</a:t>
            </a:r>
            <a:r>
              <a:rPr lang="en-US" dirty="0"/>
              <a:t> adapter was used as well but only for setup</a:t>
            </a:r>
          </a:p>
          <a:p>
            <a:pPr marL="285750" indent="-285750">
              <a:buFont typeface="Arial" panose="020B0604020202020204" pitchFamily="34" charset="0"/>
              <a:buChar char="•"/>
            </a:pPr>
            <a:r>
              <a:rPr lang="en-US" dirty="0"/>
              <a:t>A newer, faster, model of the </a:t>
            </a:r>
            <a:r>
              <a:rPr lang="en-US" dirty="0" err="1"/>
              <a:t>rPi</a:t>
            </a:r>
            <a:r>
              <a:rPr lang="en-US" dirty="0"/>
              <a:t> has come out that has a </a:t>
            </a:r>
            <a:r>
              <a:rPr lang="en-US" dirty="0" err="1"/>
              <a:t>wifi</a:t>
            </a:r>
            <a:r>
              <a:rPr lang="en-US" dirty="0"/>
              <a:t> and Bluetooth chip built in. (35$ for board, 10$ for ant+ sensor, 55$ for chest strap, 15$ for 32gb </a:t>
            </a:r>
            <a:r>
              <a:rPr lang="en-US" dirty="0" err="1"/>
              <a:t>microsd</a:t>
            </a:r>
            <a:r>
              <a:rPr lang="en-US" dirty="0"/>
              <a:t> card, and 12$ for power cable) but it also will use more battery.</a:t>
            </a:r>
          </a:p>
        </p:txBody>
      </p:sp>
      <p:pic>
        <p:nvPicPr>
          <p:cNvPr id="9" name="Picture 8">
            <a:extLst>
              <a:ext uri="{FF2B5EF4-FFF2-40B4-BE49-F238E27FC236}">
                <a16:creationId xmlns:a16="http://schemas.microsoft.com/office/drawing/2014/main" id="{2FB8BFCB-2F4A-43EC-ABEC-35C8A307D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136" y="5279320"/>
            <a:ext cx="4281488" cy="1462088"/>
          </a:xfrm>
          <a:prstGeom prst="rect">
            <a:avLst/>
          </a:prstGeom>
        </p:spPr>
      </p:pic>
    </p:spTree>
    <p:extLst>
      <p:ext uri="{BB962C8B-B14F-4D97-AF65-F5344CB8AC3E}">
        <p14:creationId xmlns:p14="http://schemas.microsoft.com/office/powerpoint/2010/main" val="311149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A10-A90D-4CA8-83AE-0957F1B4E2F9}"/>
              </a:ext>
            </a:extLst>
          </p:cNvPr>
          <p:cNvSpPr>
            <a:spLocks noGrp="1"/>
          </p:cNvSpPr>
          <p:nvPr>
            <p:ph type="title"/>
          </p:nvPr>
        </p:nvSpPr>
        <p:spPr/>
        <p:txBody>
          <a:bodyPr/>
          <a:lstStyle/>
          <a:p>
            <a:r>
              <a:rPr lang="en-US" dirty="0"/>
              <a:t>Technology Considerations/Expansions</a:t>
            </a:r>
          </a:p>
        </p:txBody>
      </p:sp>
      <p:pic>
        <p:nvPicPr>
          <p:cNvPr id="5" name="Content Placeholder 4">
            <a:extLst>
              <a:ext uri="{FF2B5EF4-FFF2-40B4-BE49-F238E27FC236}">
                <a16:creationId xmlns:a16="http://schemas.microsoft.com/office/drawing/2014/main" id="{5357574F-5BF8-4B8A-AE26-692C69CE9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00" y="1676400"/>
            <a:ext cx="4834960" cy="3505200"/>
          </a:xfrm>
        </p:spPr>
      </p:pic>
      <p:sp>
        <p:nvSpPr>
          <p:cNvPr id="6" name="TextBox 5">
            <a:extLst>
              <a:ext uri="{FF2B5EF4-FFF2-40B4-BE49-F238E27FC236}">
                <a16:creationId xmlns:a16="http://schemas.microsoft.com/office/drawing/2014/main" id="{6A36A637-AE6A-4696-B0C2-D3B6FEE4AEFB}"/>
              </a:ext>
            </a:extLst>
          </p:cNvPr>
          <p:cNvSpPr txBox="1"/>
          <p:nvPr/>
        </p:nvSpPr>
        <p:spPr>
          <a:xfrm>
            <a:off x="533400" y="1669774"/>
            <a:ext cx="6096000" cy="3970318"/>
          </a:xfrm>
          <a:prstGeom prst="rect">
            <a:avLst/>
          </a:prstGeom>
          <a:noFill/>
        </p:spPr>
        <p:txBody>
          <a:bodyPr wrap="square" rtlCol="0">
            <a:spAutoFit/>
          </a:bodyPr>
          <a:lstStyle/>
          <a:p>
            <a:pPr marL="742950" lvl="1" indent="-285750">
              <a:buFont typeface="Arial" panose="020B0604020202020204" pitchFamily="34" charset="0"/>
              <a:buChar char="•"/>
            </a:pPr>
            <a:r>
              <a:rPr lang="en-US" dirty="0"/>
              <a:t>The current method is to use the data from an ANT+ sensor directly for prototyping but can incorporate and read from current HR/Pulse monitors with some work using the GPIO pins.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Adding music manually can be difficult and so an option is to use a software called </a:t>
            </a:r>
            <a:r>
              <a:rPr lang="en-US" dirty="0" err="1"/>
              <a:t>Youtube</a:t>
            </a:r>
            <a:r>
              <a:rPr lang="en-US" dirty="0"/>
              <a:t>-dl or Spotify to search for songs based on genres/moods or tempo and play them.</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power consumption of this device is very low, the HRM strap used uses a coin cell battery that lasts over a year and the </a:t>
            </a:r>
            <a:r>
              <a:rPr lang="en-US" dirty="0" err="1"/>
              <a:t>rPi</a:t>
            </a:r>
            <a:r>
              <a:rPr lang="en-US" dirty="0"/>
              <a:t> uses about the same energy as charging a cell phone (500 - 700ma/</a:t>
            </a:r>
            <a:r>
              <a:rPr lang="en-US" dirty="0" err="1"/>
              <a:t>hr</a:t>
            </a:r>
            <a:r>
              <a:rPr lang="en-US" dirty="0"/>
              <a:t>)</a:t>
            </a:r>
          </a:p>
        </p:txBody>
      </p:sp>
      <p:pic>
        <p:nvPicPr>
          <p:cNvPr id="4" name="Picture 3">
            <a:extLst>
              <a:ext uri="{FF2B5EF4-FFF2-40B4-BE49-F238E27FC236}">
                <a16:creationId xmlns:a16="http://schemas.microsoft.com/office/drawing/2014/main" id="{3B99C4EF-66F7-4AF2-8B66-868CBFEDE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148" y="5113251"/>
            <a:ext cx="4953000" cy="1655468"/>
          </a:xfrm>
          <a:prstGeom prst="rect">
            <a:avLst/>
          </a:prstGeom>
        </p:spPr>
      </p:pic>
    </p:spTree>
    <p:extLst>
      <p:ext uri="{BB962C8B-B14F-4D97-AF65-F5344CB8AC3E}">
        <p14:creationId xmlns:p14="http://schemas.microsoft.com/office/powerpoint/2010/main" val="339098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A10-A90D-4CA8-83AE-0957F1B4E2F9}"/>
              </a:ext>
            </a:extLst>
          </p:cNvPr>
          <p:cNvSpPr>
            <a:spLocks noGrp="1"/>
          </p:cNvSpPr>
          <p:nvPr>
            <p:ph type="title"/>
          </p:nvPr>
        </p:nvSpPr>
        <p:spPr/>
        <p:txBody>
          <a:bodyPr/>
          <a:lstStyle/>
          <a:p>
            <a:r>
              <a:rPr lang="en-US" dirty="0"/>
              <a:t>The Training</a:t>
            </a:r>
          </a:p>
        </p:txBody>
      </p:sp>
      <p:sp>
        <p:nvSpPr>
          <p:cNvPr id="6" name="TextBox 5">
            <a:extLst>
              <a:ext uri="{FF2B5EF4-FFF2-40B4-BE49-F238E27FC236}">
                <a16:creationId xmlns:a16="http://schemas.microsoft.com/office/drawing/2014/main" id="{6A36A637-AE6A-4696-B0C2-D3B6FEE4AEFB}"/>
              </a:ext>
            </a:extLst>
          </p:cNvPr>
          <p:cNvSpPr txBox="1"/>
          <p:nvPr/>
        </p:nvSpPr>
        <p:spPr>
          <a:xfrm>
            <a:off x="533400" y="1669774"/>
            <a:ext cx="6096000" cy="646331"/>
          </a:xfrm>
          <a:prstGeom prst="rect">
            <a:avLst/>
          </a:prstGeom>
          <a:noFill/>
        </p:spPr>
        <p:txBody>
          <a:bodyPr wrap="square" rtlCol="0">
            <a:spAutoFit/>
          </a:bodyPr>
          <a:lstStyle/>
          <a:p>
            <a:pPr marL="742950" lvl="1" indent="-285750">
              <a:buFont typeface="Arial" panose="020B0604020202020204" pitchFamily="34" charset="0"/>
              <a:buChar char="•"/>
            </a:pPr>
            <a:r>
              <a:rPr lang="en-US" dirty="0"/>
              <a:t>As this is a proof of concept without sufficient testing data, I used myself as a test subject.</a:t>
            </a:r>
          </a:p>
        </p:txBody>
      </p:sp>
      <p:pic>
        <p:nvPicPr>
          <p:cNvPr id="8" name="Picture 7">
            <a:extLst>
              <a:ext uri="{FF2B5EF4-FFF2-40B4-BE49-F238E27FC236}">
                <a16:creationId xmlns:a16="http://schemas.microsoft.com/office/drawing/2014/main" id="{1256E737-AF21-4F2B-B71B-DBD7C9680D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554069"/>
            <a:ext cx="5723367" cy="3029807"/>
          </a:xfrm>
          <a:prstGeom prst="rect">
            <a:avLst/>
          </a:prstGeom>
        </p:spPr>
      </p:pic>
      <p:sp>
        <p:nvSpPr>
          <p:cNvPr id="10" name="TextBox 9">
            <a:extLst>
              <a:ext uri="{FF2B5EF4-FFF2-40B4-BE49-F238E27FC236}">
                <a16:creationId xmlns:a16="http://schemas.microsoft.com/office/drawing/2014/main" id="{C6FCE773-5FD8-40EC-8C3C-59E81D7FA28F}"/>
              </a:ext>
            </a:extLst>
          </p:cNvPr>
          <p:cNvSpPr txBox="1"/>
          <p:nvPr/>
        </p:nvSpPr>
        <p:spPr>
          <a:xfrm>
            <a:off x="6781800" y="1669774"/>
            <a:ext cx="5181600" cy="4493538"/>
          </a:xfrm>
          <a:prstGeom prst="rect">
            <a:avLst/>
          </a:prstGeom>
          <a:noFill/>
        </p:spPr>
        <p:txBody>
          <a:bodyPr wrap="square" rtlCol="0">
            <a:spAutoFit/>
          </a:bodyPr>
          <a:lstStyle/>
          <a:p>
            <a:pPr marL="285750" indent="-285750">
              <a:buFont typeface="Arial" panose="020B0604020202020204" pitchFamily="34" charset="0"/>
              <a:buChar char="•"/>
            </a:pPr>
            <a:r>
              <a:rPr lang="en-US" dirty="0"/>
              <a:t>For the first 5 minutes I listened to </a:t>
            </a:r>
            <a:r>
              <a:rPr lang="en-US" sz="1400" dirty="0"/>
              <a:t>Max </a:t>
            </a:r>
            <a:r>
              <a:rPr lang="en-US" sz="1400" dirty="0" err="1"/>
              <a:t>Brhon</a:t>
            </a:r>
            <a:r>
              <a:rPr lang="en-US" sz="1400" dirty="0"/>
              <a:t> - Cyberpunk [NCS Release] Music provided by </a:t>
            </a:r>
            <a:r>
              <a:rPr lang="en-US" sz="1400" dirty="0" err="1"/>
              <a:t>NoCopyrightSounds</a:t>
            </a:r>
            <a:r>
              <a:rPr lang="en-US" sz="1400" dirty="0"/>
              <a:t>. </a:t>
            </a:r>
            <a:r>
              <a:rPr lang="en-US" sz="1400" dirty="0">
                <a:hlinkClick r:id="rId3"/>
              </a:rPr>
              <a:t>https://youtu.be/iqoNoU-rm14</a:t>
            </a:r>
            <a:r>
              <a:rPr lang="en-US" sz="1400" dirty="0"/>
              <a:t>  </a:t>
            </a:r>
            <a:r>
              <a:rPr lang="en-US" dirty="0"/>
              <a:t>BPM:110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minute 7 minute I listened on repeat to </a:t>
            </a:r>
            <a:r>
              <a:rPr lang="en-US" sz="1400" dirty="0"/>
              <a:t>Elevator Music, Lift Music, No Copyright, Sound Effects Library, Royalty Free Sounds Creative Commons Attribution license (reuse allowed) </a:t>
            </a:r>
          </a:p>
          <a:p>
            <a:pPr marL="285750" indent="-285750">
              <a:buFont typeface="Arial" panose="020B0604020202020204" pitchFamily="34" charset="0"/>
              <a:buChar char="•"/>
            </a:pPr>
            <a:r>
              <a:rPr lang="en-US" dirty="0">
                <a:hlinkClick r:id="rId4"/>
              </a:rPr>
              <a:t>https://www.youtube.com/watch?v=LmqvNegW7yY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minute 12 I listened to a recording released by Nasa to the public domain </a:t>
            </a:r>
            <a:r>
              <a:rPr lang="en-US" dirty="0">
                <a:hlinkClick r:id="rId5"/>
              </a:rPr>
              <a:t>https://www.nasa.gov/mission_pages/apollo/apollo11_audio.html</a:t>
            </a:r>
            <a:r>
              <a:rPr lang="en-US" dirty="0"/>
              <a:t> "The Eagle has landed”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269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A10-A90D-4CA8-83AE-0957F1B4E2F9}"/>
              </a:ext>
            </a:extLst>
          </p:cNvPr>
          <p:cNvSpPr>
            <a:spLocks noGrp="1"/>
          </p:cNvSpPr>
          <p:nvPr>
            <p:ph type="title"/>
          </p:nvPr>
        </p:nvSpPr>
        <p:spPr/>
        <p:txBody>
          <a:bodyPr/>
          <a:lstStyle/>
          <a:p>
            <a:r>
              <a:rPr lang="en-US" dirty="0"/>
              <a:t>Modeling</a:t>
            </a:r>
          </a:p>
        </p:txBody>
      </p:sp>
      <p:pic>
        <p:nvPicPr>
          <p:cNvPr id="8" name="Picture 7">
            <a:extLst>
              <a:ext uri="{FF2B5EF4-FFF2-40B4-BE49-F238E27FC236}">
                <a16:creationId xmlns:a16="http://schemas.microsoft.com/office/drawing/2014/main" id="{1256E737-AF21-4F2B-B71B-DBD7C9680D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33" y="1914096"/>
            <a:ext cx="6312558" cy="3343704"/>
          </a:xfrm>
          <a:prstGeom prst="rect">
            <a:avLst/>
          </a:prstGeom>
        </p:spPr>
      </p:pic>
      <p:sp>
        <p:nvSpPr>
          <p:cNvPr id="10" name="TextBox 9">
            <a:extLst>
              <a:ext uri="{FF2B5EF4-FFF2-40B4-BE49-F238E27FC236}">
                <a16:creationId xmlns:a16="http://schemas.microsoft.com/office/drawing/2014/main" id="{C6FCE773-5FD8-40EC-8C3C-59E81D7FA28F}"/>
              </a:ext>
            </a:extLst>
          </p:cNvPr>
          <p:cNvSpPr txBox="1"/>
          <p:nvPr/>
        </p:nvSpPr>
        <p:spPr>
          <a:xfrm>
            <a:off x="6781800" y="1669774"/>
            <a:ext cx="51816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We can clearly see cyberpunk music for me elevated my heart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Listening to Elevator Music lowered my heart rate a slightly.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listening to the Nasa recording continued the trend of lowering slightly.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this model the recommended song I listened to next was essentially white noise. An air to ground loop Nasa recording that sounded mostly like white noise.</a:t>
            </a:r>
          </a:p>
          <a:p>
            <a:endParaRPr lang="en-US" dirty="0"/>
          </a:p>
          <a:p>
            <a:r>
              <a:rPr lang="en-US" dirty="0"/>
              <a:t>*I did not have nearly enough training samples or suggestion options in the model and proper training of this model felt out of scope given the time constraints of the Hackathon.</a:t>
            </a:r>
          </a:p>
        </p:txBody>
      </p:sp>
      <p:sp>
        <p:nvSpPr>
          <p:cNvPr id="3" name="TextBox 2">
            <a:extLst>
              <a:ext uri="{FF2B5EF4-FFF2-40B4-BE49-F238E27FC236}">
                <a16:creationId xmlns:a16="http://schemas.microsoft.com/office/drawing/2014/main" id="{EE2AD25B-A493-4CC0-B2E1-B8A1FBA2CE43}"/>
              </a:ext>
            </a:extLst>
          </p:cNvPr>
          <p:cNvSpPr txBox="1"/>
          <p:nvPr/>
        </p:nvSpPr>
        <p:spPr>
          <a:xfrm>
            <a:off x="1143000" y="5867400"/>
            <a:ext cx="4419600" cy="646331"/>
          </a:xfrm>
          <a:prstGeom prst="rect">
            <a:avLst/>
          </a:prstGeom>
          <a:noFill/>
        </p:spPr>
        <p:txBody>
          <a:bodyPr wrap="square" rtlCol="0">
            <a:spAutoFit/>
          </a:bodyPr>
          <a:lstStyle/>
          <a:p>
            <a:r>
              <a:rPr lang="en-US" dirty="0"/>
              <a:t>The fluctuation in HR were not large but there is a trend</a:t>
            </a:r>
          </a:p>
        </p:txBody>
      </p:sp>
    </p:spTree>
    <p:extLst>
      <p:ext uri="{BB962C8B-B14F-4D97-AF65-F5344CB8AC3E}">
        <p14:creationId xmlns:p14="http://schemas.microsoft.com/office/powerpoint/2010/main" val="43788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A10-A90D-4CA8-83AE-0957F1B4E2F9}"/>
              </a:ext>
            </a:extLst>
          </p:cNvPr>
          <p:cNvSpPr>
            <a:spLocks noGrp="1"/>
          </p:cNvSpPr>
          <p:nvPr>
            <p:ph type="title"/>
          </p:nvPr>
        </p:nvSpPr>
        <p:spPr/>
        <p:txBody>
          <a:bodyPr/>
          <a:lstStyle/>
          <a:p>
            <a:r>
              <a:rPr lang="en-US" dirty="0"/>
              <a:t>Applications to improve patient outcome</a:t>
            </a:r>
          </a:p>
        </p:txBody>
      </p:sp>
      <p:sp>
        <p:nvSpPr>
          <p:cNvPr id="10" name="TextBox 9">
            <a:extLst>
              <a:ext uri="{FF2B5EF4-FFF2-40B4-BE49-F238E27FC236}">
                <a16:creationId xmlns:a16="http://schemas.microsoft.com/office/drawing/2014/main" id="{C6FCE773-5FD8-40EC-8C3C-59E81D7FA28F}"/>
              </a:ext>
            </a:extLst>
          </p:cNvPr>
          <p:cNvSpPr txBox="1"/>
          <p:nvPr/>
        </p:nvSpPr>
        <p:spPr>
          <a:xfrm>
            <a:off x="457200" y="1752600"/>
            <a:ext cx="115062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Music is a common way of relieving stress but as technology to produce music advances the types of music also become varied more rapidly.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Having machine learning predict music that can reduce a patient’s HR which can benefit the patient, and also a doctor if the patient is being prepped or undergoing a surgery.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Having individualized music helps with aging in place with resilience by helping patients feel in a more familiar environment due to music.</a:t>
            </a:r>
          </a:p>
          <a:p>
            <a:endParaRPr lang="en-US" dirty="0"/>
          </a:p>
          <a:p>
            <a:pPr marL="285750" indent="-285750">
              <a:buFont typeface="Arial" panose="020B0604020202020204" pitchFamily="34" charset="0"/>
              <a:buChar char="•"/>
            </a:pPr>
            <a:r>
              <a:rPr lang="en-US" dirty="0"/>
              <a:t>It has already been studied and shown that Classical music has an effect of reducing anxiety but the model can be expanded to detect a rise in HR, such as before and during a panic attack, and preemptively play a song that will help reduce anxiety.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can also help patients with dementia or Alzheimer's where irritability and anger may cause an increase in HR and the model can be adapted to help them get to a baseline state.</a:t>
            </a:r>
          </a:p>
        </p:txBody>
      </p:sp>
    </p:spTree>
    <p:extLst>
      <p:ext uri="{BB962C8B-B14F-4D97-AF65-F5344CB8AC3E}">
        <p14:creationId xmlns:p14="http://schemas.microsoft.com/office/powerpoint/2010/main" val="701407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A10-A90D-4CA8-83AE-0957F1B4E2F9}"/>
              </a:ext>
            </a:extLst>
          </p:cNvPr>
          <p:cNvSpPr>
            <a:spLocks noGrp="1"/>
          </p:cNvSpPr>
          <p:nvPr>
            <p:ph type="title"/>
          </p:nvPr>
        </p:nvSpPr>
        <p:spPr/>
        <p:txBody>
          <a:bodyPr/>
          <a:lstStyle/>
          <a:p>
            <a:r>
              <a:rPr lang="en-US" dirty="0"/>
              <a:t>Areas of Improvement</a:t>
            </a:r>
          </a:p>
        </p:txBody>
      </p:sp>
      <p:sp>
        <p:nvSpPr>
          <p:cNvPr id="10" name="TextBox 9">
            <a:extLst>
              <a:ext uri="{FF2B5EF4-FFF2-40B4-BE49-F238E27FC236}">
                <a16:creationId xmlns:a16="http://schemas.microsoft.com/office/drawing/2014/main" id="{C6FCE773-5FD8-40EC-8C3C-59E81D7FA28F}"/>
              </a:ext>
            </a:extLst>
          </p:cNvPr>
          <p:cNvSpPr txBox="1"/>
          <p:nvPr/>
        </p:nvSpPr>
        <p:spPr>
          <a:xfrm>
            <a:off x="381000" y="1524000"/>
            <a:ext cx="11506200" cy="5062924"/>
          </a:xfrm>
          <a:prstGeom prst="rect">
            <a:avLst/>
          </a:prstGeom>
          <a:noFill/>
        </p:spPr>
        <p:txBody>
          <a:bodyPr wrap="square" rtlCol="0">
            <a:spAutoFit/>
          </a:bodyPr>
          <a:lstStyle/>
          <a:p>
            <a:pPr marL="285750" indent="-285750">
              <a:buFont typeface="Arial" panose="020B0604020202020204" pitchFamily="34" charset="0"/>
              <a:buChar char="•"/>
            </a:pPr>
            <a:r>
              <a:rPr lang="en-US" sz="1700" dirty="0"/>
              <a:t>Mood/state of mind can not be explicitly inferred from HR data, HR data can only inform</a:t>
            </a:r>
          </a:p>
          <a:p>
            <a:pPr marL="742950" lvl="1" indent="-285750">
              <a:buFont typeface="Arial" panose="020B0604020202020204" pitchFamily="34" charset="0"/>
              <a:buChar char="•"/>
            </a:pPr>
            <a:r>
              <a:rPr lang="en-US" sz="1700" dirty="0"/>
              <a:t>Extra sensors can add more data to form a clearer picture, specifically obtaining EEG data just during the training phase</a:t>
            </a:r>
          </a:p>
          <a:p>
            <a:endParaRPr lang="en-US" sz="1700" dirty="0"/>
          </a:p>
          <a:p>
            <a:pPr marL="285750" indent="-285750">
              <a:buFont typeface="Arial" panose="020B0604020202020204" pitchFamily="34" charset="0"/>
              <a:buChar char="•"/>
            </a:pPr>
            <a:r>
              <a:rPr lang="en-US" sz="1700" dirty="0"/>
              <a:t>The Patient initially may have to listen to a few songs they might not like as the model learns how their HR reacts</a:t>
            </a:r>
          </a:p>
          <a:p>
            <a:pPr marL="742950" lvl="1" indent="-285750">
              <a:buFont typeface="Arial" panose="020B0604020202020204" pitchFamily="34" charset="0"/>
              <a:buChar char="•"/>
            </a:pPr>
            <a:r>
              <a:rPr lang="en-US" sz="1700" dirty="0"/>
              <a:t>Comforting a patient that this will be useful in the longer term may help them keep listening</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Not everyone will react equally strongly to music in general, and at times some people may feel they don’t want to listen to any music</a:t>
            </a:r>
          </a:p>
          <a:p>
            <a:pPr marL="742950" lvl="1" indent="-285750">
              <a:buFont typeface="Arial" panose="020B0604020202020204" pitchFamily="34" charset="0"/>
              <a:buChar char="•"/>
            </a:pPr>
            <a:r>
              <a:rPr lang="en-US" sz="1700" dirty="0"/>
              <a:t>In these cases, turning the music off is an option, but expanding the training model to a hobby like reading can help too. It does not have to be limited to music.</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It is also important to take into account what the individual is doing physically, as body movement can affect the HR reading, a person sleeping and sitting and standing may have different resting heart rates.</a:t>
            </a:r>
          </a:p>
          <a:p>
            <a:pPr marL="742950" lvl="1" indent="-285750">
              <a:buFont typeface="Arial" panose="020B0604020202020204" pitchFamily="34" charset="0"/>
              <a:buChar char="•"/>
            </a:pPr>
            <a:r>
              <a:rPr lang="en-US" sz="1700" dirty="0"/>
              <a:t>Keeping the model and application simple at first to prove efficacy is necessary, so maybe limit it to people who stay still for long periods of time, </a:t>
            </a:r>
            <a:r>
              <a:rPr lang="en-US" sz="1700" dirty="0" err="1"/>
              <a:t>ecg</a:t>
            </a:r>
            <a:r>
              <a:rPr lang="en-US" sz="1700" dirty="0"/>
              <a:t>. post-op patients </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Since I was my own subject of the experiment, I may have chosen songs in a biased way to produce certain results</a:t>
            </a:r>
          </a:p>
          <a:p>
            <a:pPr marL="742950" lvl="1" indent="-285750">
              <a:buFont typeface="Arial" panose="020B0604020202020204" pitchFamily="34" charset="0"/>
              <a:buChar char="•"/>
            </a:pPr>
            <a:r>
              <a:rPr lang="en-US" sz="1700" dirty="0"/>
              <a:t>A larger sample group and study needs to be done to show proper efficacy.</a:t>
            </a:r>
          </a:p>
        </p:txBody>
      </p:sp>
    </p:spTree>
    <p:extLst>
      <p:ext uri="{BB962C8B-B14F-4D97-AF65-F5344CB8AC3E}">
        <p14:creationId xmlns:p14="http://schemas.microsoft.com/office/powerpoint/2010/main" val="1795780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219</TotalTime>
  <Words>1669</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Emotion of the Heart</vt:lpstr>
      <vt:lpstr>Using Predictive Models to Choose Music Based on Heart Rate</vt:lpstr>
      <vt:lpstr>The Methodology, The Data Driven Way</vt:lpstr>
      <vt:lpstr>Technology Detailed</vt:lpstr>
      <vt:lpstr>Technology Considerations/Expansions</vt:lpstr>
      <vt:lpstr>The Training</vt:lpstr>
      <vt:lpstr>Modeling</vt:lpstr>
      <vt:lpstr>Applications to improve patient outcome</vt:lpstr>
      <vt:lpstr>Areas of Improvement</vt:lpstr>
      <vt:lpstr>Areas for Exploration/Research</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of the Heart</dc:title>
  <dc:creator>Karan</dc:creator>
  <cp:lastModifiedBy>Karan</cp:lastModifiedBy>
  <cp:revision>22</cp:revision>
  <dcterms:created xsi:type="dcterms:W3CDTF">2020-09-06T07:40:23Z</dcterms:created>
  <dcterms:modified xsi:type="dcterms:W3CDTF">2020-09-06T11:19:41Z</dcterms:modified>
</cp:coreProperties>
</file>