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66" r:id="rId3"/>
    <p:sldId id="267" r:id="rId4"/>
    <p:sldId id="269" r:id="rId5"/>
    <p:sldId id="271" r:id="rId6"/>
    <p:sldId id="268" r:id="rId7"/>
    <p:sldId id="272" r:id="rId8"/>
    <p:sldId id="273" r:id="rId9"/>
    <p:sldId id="279" r:id="rId10"/>
    <p:sldId id="270" r:id="rId11"/>
    <p:sldId id="274" r:id="rId12"/>
    <p:sldId id="286" r:id="rId13"/>
    <p:sldId id="275" r:id="rId14"/>
    <p:sldId id="276" r:id="rId15"/>
    <p:sldId id="277" r:id="rId16"/>
    <p:sldId id="278" r:id="rId17"/>
    <p:sldId id="284" r:id="rId18"/>
    <p:sldId id="285" r:id="rId19"/>
    <p:sldId id="282" r:id="rId20"/>
    <p:sldId id="281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21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0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0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4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63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8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5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6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804" y="1305342"/>
            <a:ext cx="8005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3C1B71"/>
                </a:solidFill>
                <a:latin typeface="Arial"/>
                <a:cs typeface="Arial Unicode MS"/>
              </a:rPr>
              <a:t>Modeling of Practical CT based on Lucas Model and Study of CT saturation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00890"/>
            <a:ext cx="3189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F2683"/>
                </a:solidFill>
                <a:latin typeface="Arial"/>
                <a:cs typeface="Arial"/>
              </a:rPr>
              <a:t>Department of Electrical and Computer Engineering</a:t>
            </a:r>
          </a:p>
          <a:p>
            <a:pPr algn="r"/>
            <a:endParaRPr lang="en-US" sz="1600" dirty="0">
              <a:solidFill>
                <a:srgbClr val="4F2683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1F713-4AFB-4926-A900-B6D69565367D}"/>
              </a:ext>
            </a:extLst>
          </p:cNvPr>
          <p:cNvSpPr txBox="1"/>
          <p:nvPr/>
        </p:nvSpPr>
        <p:spPr>
          <a:xfrm>
            <a:off x="433804" y="5418188"/>
            <a:ext cx="800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3C1B71"/>
                </a:solidFill>
                <a:latin typeface="Arial"/>
                <a:cs typeface="Arial Unicode MS"/>
              </a:rPr>
              <a:t>March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30DF3-D23A-405E-9203-403EBF1AE082}"/>
              </a:ext>
            </a:extLst>
          </p:cNvPr>
          <p:cNvSpPr txBox="1"/>
          <p:nvPr/>
        </p:nvSpPr>
        <p:spPr>
          <a:xfrm>
            <a:off x="433804" y="4627821"/>
            <a:ext cx="80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C1B71"/>
                </a:solidFill>
                <a:latin typeface="Arial"/>
                <a:cs typeface="Arial Unicode MS"/>
              </a:rPr>
              <a:t>Khashayar Namdar</a:t>
            </a:r>
          </a:p>
          <a:p>
            <a:r>
              <a:rPr lang="en-US" sz="2000" dirty="0" err="1">
                <a:solidFill>
                  <a:srgbClr val="3C1B71"/>
                </a:solidFill>
                <a:latin typeface="Arial"/>
                <a:cs typeface="Arial Unicode MS"/>
              </a:rPr>
              <a:t>Seyedashkan</a:t>
            </a:r>
            <a:r>
              <a:rPr lang="en-US" sz="2000" dirty="0">
                <a:solidFill>
                  <a:srgbClr val="3C1B71"/>
                </a:solidFill>
                <a:latin typeface="Arial"/>
                <a:cs typeface="Arial Unicode MS"/>
              </a:rPr>
              <a:t> Miraftabi</a:t>
            </a: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Test System for the Study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/>
                <a:cs typeface="Arial Unicode MS"/>
              </a:rPr>
              <a:t>The ac system shown below consists of two 230 kV voltage sources, a 75 MVA load and three 230 kV transmission lines (125 km, 75 km and 75 km). A single phase (Phase A) to ground fault is applied between the first two transmission lines.</a:t>
            </a:r>
            <a:endParaRPr lang="en-US" sz="20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5162074"/>
            <a:ext cx="800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solidFill>
                  <a:srgbClr val="000000"/>
                </a:solidFill>
                <a:latin typeface="Arial"/>
                <a:cs typeface="Arial Unicode MS"/>
              </a:rPr>
              <a:t>Min=0.375    (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Arial Unicode MS"/>
              </a:rPr>
              <a:t>s)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/>
                <a:cs typeface="Arial Unicode MS"/>
              </a:rPr>
              <a:t>Max=0.3876 (s)</a:t>
            </a:r>
            <a:endParaRPr lang="en-US" sz="20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pic>
        <p:nvPicPr>
          <p:cNvPr id="8" name="Picture 7" descr="\\ebithp-c1v9.eng.uwo.ca\es39\h\aujjani\Downloads\Project_models\download.jf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07" y="2123212"/>
            <a:ext cx="5426185" cy="2723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42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Impact of DC offset in primary fault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cs typeface="Arial Unicode MS"/>
              </a:rPr>
              <a:t>Case a: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 Fault is applied at a voltage minimum.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511" t="2452" r="8296" b="2712"/>
          <a:stretch/>
        </p:blipFill>
        <p:spPr>
          <a:xfrm>
            <a:off x="499462" y="1636700"/>
            <a:ext cx="8075390" cy="44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7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8"/>
          <a:stretch/>
        </p:blipFill>
        <p:spPr>
          <a:xfrm>
            <a:off x="1191026" y="1016214"/>
            <a:ext cx="6715845" cy="452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Impact of DC offset in primary fault current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2587788" y="5425369"/>
            <a:ext cx="392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0000"/>
                </a:solidFill>
                <a:latin typeface="Arial"/>
                <a:cs typeface="Arial Unicode MS"/>
              </a:rPr>
              <a:t>Paper results for a specific simulation</a:t>
            </a:r>
            <a:endParaRPr lang="en-US" b="1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4714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Impact of DC offset in primary fault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The DC offset causes the CT flux to into saturation.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Saturation occurs within one cycle.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Causes the secondary current to reduce.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After the fault is cleared, CT core still has some remnant flux.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255" t="3512" r="8297" b="3490"/>
          <a:stretch/>
        </p:blipFill>
        <p:spPr>
          <a:xfrm>
            <a:off x="1183341" y="2343630"/>
            <a:ext cx="6562165" cy="38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Impact of DC offset in primary fault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cs typeface="Arial Unicode MS"/>
              </a:rPr>
              <a:t>Case b: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 Fault is applied at a voltage Maximum.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255" t="3461" r="7760" b="3643"/>
          <a:stretch/>
        </p:blipFill>
        <p:spPr>
          <a:xfrm>
            <a:off x="322728" y="1490703"/>
            <a:ext cx="8237285" cy="47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7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Impact of DC offset in primary fault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No DC offset.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CT core does not saturate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Secondary current of CT is a faithful scaled down version of the primary.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729" t="3350" r="8107" b="3450"/>
          <a:stretch/>
        </p:blipFill>
        <p:spPr>
          <a:xfrm>
            <a:off x="1313970" y="2289842"/>
            <a:ext cx="6615953" cy="39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Impact of </a:t>
            </a:r>
            <a:r>
              <a:rPr lang="en-US" sz="3000" b="1" dirty="0" err="1">
                <a:solidFill>
                  <a:srgbClr val="3B1B70"/>
                </a:solidFill>
                <a:latin typeface="Arial"/>
                <a:cs typeface="Arial Unicode MS"/>
              </a:rPr>
              <a:t>Remanence</a:t>
            </a:r>
            <a:endParaRPr lang="en-US" sz="3000" b="1" dirty="0">
              <a:solidFill>
                <a:srgbClr val="3B1B70"/>
              </a:solidFill>
              <a:latin typeface="Arial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Effect of remnant flux on saturation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446" t="3793" r="7440" b="2892"/>
          <a:stretch/>
        </p:blipFill>
        <p:spPr>
          <a:xfrm>
            <a:off x="676195" y="1582911"/>
            <a:ext cx="7999077" cy="47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Effect of CT Burden on saturation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5592122"/>
            <a:ext cx="80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With less CT burden, flux traverses less and the CT takes longer for saturating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365" t="6544" r="8289" b="3937"/>
          <a:stretch/>
        </p:blipFill>
        <p:spPr>
          <a:xfrm>
            <a:off x="384202" y="806825"/>
            <a:ext cx="8383280" cy="47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Effect of CT Burden on saturation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703" t="6393" r="8784" b="4358"/>
          <a:stretch/>
        </p:blipFill>
        <p:spPr>
          <a:xfrm>
            <a:off x="176733" y="1098818"/>
            <a:ext cx="8752114" cy="50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0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Study Extensions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Study of CT Saturation can be extended to analysis of Relay operation during transients.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A test system with Distance relay can be used and the effect of transients on the relay operation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Lucas model CT can replaced by J-A model CT. Results can compared.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3952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  <a:cs typeface="Arial Unicode MS"/>
              </a:rPr>
              <a:t>CT/PT are part of protection scheme of the power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  <a:cs typeface="Arial Unicode MS"/>
              </a:rPr>
              <a:t>During faults/disturbance, CT saturation leads to maloperation of protection system*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  <a:cs typeface="Arial Unicode MS"/>
              </a:rPr>
              <a:t>Accidental operations may damage power equipment and also threaten the reliability of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  <a:cs typeface="Arial Unicode MS"/>
              </a:rPr>
              <a:t>Importance of study of transient characteristics of 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  <a:cs typeface="Arial Unicode MS"/>
              </a:rPr>
              <a:t>CT is modeled using Lucas model parameters, using simulated annealing algorithms.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484489" y="5522210"/>
            <a:ext cx="800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*Y Wang, X Qi, H </a:t>
            </a:r>
            <a:r>
              <a:rPr lang="en-US" sz="1400" dirty="0" err="1"/>
              <a:t>Luo,et.Complex</a:t>
            </a:r>
            <a:r>
              <a:rPr lang="en-US" sz="1400" dirty="0"/>
              <a:t> </a:t>
            </a:r>
            <a:r>
              <a:rPr lang="en-US" sz="1400" dirty="0" err="1"/>
              <a:t>sympahtetic</a:t>
            </a:r>
            <a:r>
              <a:rPr lang="en-US" sz="1400" dirty="0"/>
              <a:t> inrush and its influence on current differential protection[J]. Automation of Electric Power systems..2014,(06): 98-105.</a:t>
            </a:r>
            <a:endParaRPr lang="en-US" sz="14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55838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Need for modeling of CT for efficient and proper operation of the protection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Understanding of Lucas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CT modeling with Lucas model parameters in PSCAD.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Study of modeled CT during transients.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Effect of Remanence &amp; Burden on saturation.</a:t>
            </a:r>
          </a:p>
        </p:txBody>
      </p:sp>
    </p:spTree>
    <p:extLst>
      <p:ext uri="{BB962C8B-B14F-4D97-AF65-F5344CB8AC3E}">
        <p14:creationId xmlns:p14="http://schemas.microsoft.com/office/powerpoint/2010/main" val="409197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Qian </a:t>
            </a:r>
            <a:r>
              <a:rPr lang="en-US" sz="1500" dirty="0" err="1">
                <a:solidFill>
                  <a:srgbClr val="000000"/>
                </a:solidFill>
                <a:latin typeface="Arial"/>
                <a:cs typeface="Arial Unicode MS"/>
              </a:rPr>
              <a:t>Guo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Arial"/>
                <a:cs typeface="Arial Unicode MS"/>
              </a:rPr>
              <a:t>Xianggen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Arial"/>
                <a:cs typeface="Arial Unicode MS"/>
              </a:rPr>
              <a:t>Yin,et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 al. “</a:t>
            </a:r>
            <a:r>
              <a:rPr lang="en-US" sz="1500" b="1" dirty="0">
                <a:solidFill>
                  <a:srgbClr val="000000"/>
                </a:solidFill>
                <a:latin typeface="Arial"/>
                <a:cs typeface="Arial Unicode MS"/>
              </a:rPr>
              <a:t>Modeling of Practical Protective CT Based on Lucas Model” 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2017 IEEE Transportation Electrification Conference and Expo, Asia-Pacific (ITEC Asia-Pacific)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  <a:latin typeface="Arial"/>
              <a:cs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D Chen, X Yin, Z </a:t>
            </a:r>
            <a:r>
              <a:rPr lang="en-US" sz="1500" dirty="0" err="1">
                <a:solidFill>
                  <a:srgbClr val="000000"/>
                </a:solidFill>
                <a:latin typeface="Arial"/>
                <a:cs typeface="Arial Unicode MS"/>
              </a:rPr>
              <a:t>Zhang,et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Arial"/>
                <a:cs typeface="Arial Unicode MS"/>
              </a:rPr>
              <a:t>“Test study on the transient performance of the electro-magnetic type current transformer[J]”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. Power System Protection and Control.2008,(13): 1-4.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  <a:latin typeface="Arial"/>
              <a:cs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Lucas J R, McLaren P G, </a:t>
            </a:r>
            <a:r>
              <a:rPr lang="en-US" sz="1500" dirty="0" err="1">
                <a:solidFill>
                  <a:srgbClr val="000000"/>
                </a:solidFill>
                <a:latin typeface="Arial"/>
                <a:cs typeface="Arial Unicode MS"/>
              </a:rPr>
              <a:t>Keerthipala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 W </a:t>
            </a:r>
            <a:r>
              <a:rPr lang="en-US" sz="1500" dirty="0" err="1">
                <a:solidFill>
                  <a:srgbClr val="000000"/>
                </a:solidFill>
                <a:latin typeface="Arial"/>
                <a:cs typeface="Arial Unicode MS"/>
              </a:rPr>
              <a:t>W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Arial"/>
                <a:cs typeface="Arial Unicode MS"/>
              </a:rPr>
              <a:t>L,et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 al. </a:t>
            </a:r>
            <a:r>
              <a:rPr lang="en-US" sz="1500" b="1" dirty="0">
                <a:solidFill>
                  <a:srgbClr val="000000"/>
                </a:solidFill>
                <a:latin typeface="Arial"/>
                <a:cs typeface="Arial Unicode MS"/>
              </a:rPr>
              <a:t>“Improved simulation models for current and voltage transformers in relay studies[J]”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 Power Delivery, IEEE Transactions on, 1992, 7(1):152-159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  <a:latin typeface="Arial"/>
              <a:cs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Arial"/>
                <a:cs typeface="Arial Unicode MS"/>
              </a:rPr>
              <a:t>Jiles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 D C, Atherton D L. </a:t>
            </a:r>
            <a:r>
              <a:rPr lang="en-US" sz="1500" b="1" dirty="0">
                <a:solidFill>
                  <a:srgbClr val="000000"/>
                </a:solidFill>
                <a:latin typeface="Arial"/>
                <a:cs typeface="Arial Unicode MS"/>
              </a:rPr>
              <a:t>“Theory of ferromagnetic hysteresis[J]”</a:t>
            </a:r>
            <a:r>
              <a:rPr lang="en-US" sz="1500" dirty="0">
                <a:solidFill>
                  <a:srgbClr val="000000"/>
                </a:solidFill>
                <a:latin typeface="Arial"/>
                <a:cs typeface="Arial Unicode MS"/>
              </a:rPr>
              <a:t>. Journal Of Applied Physics, 1984, 55(6):2115-2120.</a:t>
            </a:r>
          </a:p>
        </p:txBody>
      </p:sp>
    </p:spTree>
    <p:extLst>
      <p:ext uri="{BB962C8B-B14F-4D97-AF65-F5344CB8AC3E}">
        <p14:creationId xmlns:p14="http://schemas.microsoft.com/office/powerpoint/2010/main" val="41403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Modeling of 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  <a:cs typeface="Arial Unicode MS"/>
              </a:rPr>
              <a:t>Critical point of CT simulation model is simulating the transient characteristics of 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  <a:cs typeface="Arial Unicode MS"/>
              </a:rPr>
              <a:t>Jiles-Atherton (J-A) model* is based on Differential equations.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Uses differential equations to simulate the relationship between flux density B and magnetic field strength 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  <a:cs typeface="Arial Unicode MS"/>
              </a:rPr>
              <a:t>Lucas model^ based on non-integer power series.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  <a:cs typeface="Arial Unicode MS"/>
              </a:rPr>
              <a:t>Most power system transient simulation software above two CT models.</a:t>
            </a:r>
          </a:p>
          <a:p>
            <a:pPr algn="just"/>
            <a:endParaRPr lang="en-US" sz="25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484489" y="5376214"/>
            <a:ext cx="8005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Jiles</a:t>
            </a:r>
            <a:r>
              <a:rPr lang="en-US" sz="1400" dirty="0"/>
              <a:t> D C, Atherton D L. Theory of ferromagnetic hysteresis[J]. Journal Of Applied Physics, 1984, 55(6):2115-2120.</a:t>
            </a:r>
          </a:p>
          <a:p>
            <a:r>
              <a:rPr lang="en-US" sz="1400" dirty="0"/>
              <a:t>^Lucas, J.R.. "Representation of magnetization curves over a wide region using a non-integer power series", IJEEE, Vol 25, No. 4, 1988, Manchester U.P., UK, pp.335-340  </a:t>
            </a:r>
          </a:p>
        </p:txBody>
      </p:sp>
    </p:spTree>
    <p:extLst>
      <p:ext uri="{BB962C8B-B14F-4D97-AF65-F5344CB8AC3E}">
        <p14:creationId xmlns:p14="http://schemas.microsoft.com/office/powerpoint/2010/main" val="35439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Analysis of Lucas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934772"/>
            <a:ext cx="80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Nonlinear power curve to describe the CT magnetizing characteristic is,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23954" y="1679095"/>
                <a:ext cx="1690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𝜮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54" y="1679095"/>
                <a:ext cx="1690143" cy="369332"/>
              </a:xfrm>
              <a:prstGeom prst="rect">
                <a:avLst/>
              </a:prstGeom>
              <a:blipFill>
                <a:blip r:embed="rId3"/>
                <a:stretch>
                  <a:fillRect l="-35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12838" y="1679095"/>
                <a:ext cx="1458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&gt;0,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 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38" y="1679095"/>
                <a:ext cx="1458220" cy="369332"/>
              </a:xfrm>
              <a:prstGeom prst="rect">
                <a:avLst/>
              </a:prstGeom>
              <a:blipFill>
                <a:blip r:embed="rId4"/>
                <a:stretch>
                  <a:fillRect l="-3766" t="-14754" r="-251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10095" y="2285251"/>
                <a:ext cx="2919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095" y="2285251"/>
                <a:ext cx="2919902" cy="276999"/>
              </a:xfrm>
              <a:prstGeom prst="rect">
                <a:avLst/>
              </a:prstGeom>
              <a:blipFill>
                <a:blip r:embed="rId5"/>
                <a:stretch>
                  <a:fillRect l="-4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88230" y="1633205"/>
                <a:ext cx="4231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30" y="1633205"/>
                <a:ext cx="423193" cy="307777"/>
              </a:xfrm>
              <a:prstGeom prst="rect">
                <a:avLst/>
              </a:prstGeom>
              <a:blipFill>
                <a:blip r:embed="rId6"/>
                <a:stretch>
                  <a:fillRect l="-20290" t="-2000" r="-2029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88230" y="2241157"/>
                <a:ext cx="4231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30" y="2241157"/>
                <a:ext cx="423193" cy="307777"/>
              </a:xfrm>
              <a:prstGeom prst="rect">
                <a:avLst/>
              </a:prstGeom>
              <a:blipFill>
                <a:blip r:embed="rId7"/>
                <a:stretch>
                  <a:fillRect l="-20290" t="-4000" r="-2029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79541" y="2976377"/>
                <a:ext cx="1020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𝑯𝒍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41" y="2976377"/>
                <a:ext cx="1020985" cy="276999"/>
              </a:xfrm>
              <a:prstGeom prst="rect">
                <a:avLst/>
              </a:prstGeom>
              <a:blipFill>
                <a:blip r:embed="rId8"/>
                <a:stretch>
                  <a:fillRect l="-8333" r="-3571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18709" y="2976377"/>
                <a:ext cx="411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709" y="2976377"/>
                <a:ext cx="411972" cy="307777"/>
              </a:xfrm>
              <a:prstGeom prst="rect">
                <a:avLst/>
              </a:prstGeom>
              <a:blipFill>
                <a:blip r:embed="rId9"/>
                <a:stretch>
                  <a:fillRect l="-22059" t="-1961" r="-20588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6113" y="3732869"/>
                <a:ext cx="307295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- path length of 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- primary and secondary turns of 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- Primary and secondary currents in 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- Core current in secondary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13" y="3732869"/>
                <a:ext cx="3072957" cy="923330"/>
              </a:xfrm>
              <a:prstGeom prst="rect">
                <a:avLst/>
              </a:prstGeom>
              <a:blipFill>
                <a:blip r:embed="rId10"/>
                <a:stretch>
                  <a:fillRect l="-3175" t="-5921" r="-15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0460" y="3512875"/>
            <a:ext cx="3667525" cy="1565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83851" y="5249839"/>
                <a:ext cx="1612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851" y="5249839"/>
                <a:ext cx="1612364" cy="276999"/>
              </a:xfrm>
              <a:prstGeom prst="rect">
                <a:avLst/>
              </a:prstGeom>
              <a:blipFill>
                <a:blip r:embed="rId12"/>
                <a:stretch>
                  <a:fillRect l="-5303" t="-28261" r="-3030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88230" y="5390274"/>
                <a:ext cx="411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30" y="5390274"/>
                <a:ext cx="411972" cy="307777"/>
              </a:xfrm>
              <a:prstGeom prst="rect">
                <a:avLst/>
              </a:prstGeom>
              <a:blipFill>
                <a:blip r:embed="rId13"/>
                <a:stretch>
                  <a:fillRect l="-22059" t="-1961" r="-20588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4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Analysis of Lucas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94215" y="1488099"/>
                <a:ext cx="3302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215" y="1488099"/>
                <a:ext cx="330219" cy="246221"/>
              </a:xfrm>
              <a:prstGeom prst="rect">
                <a:avLst/>
              </a:prstGeom>
              <a:blipFill>
                <a:blip r:embed="rId3"/>
                <a:stretch>
                  <a:fillRect l="-22222" r="-2037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934772"/>
            <a:ext cx="800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Eddy loss Current and hysteresis loss current is given below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53718" y="1489401"/>
                <a:ext cx="1218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18" y="1489401"/>
                <a:ext cx="1218282" cy="276999"/>
              </a:xfrm>
              <a:prstGeom prst="rect">
                <a:avLst/>
              </a:prstGeom>
              <a:blipFill>
                <a:blip r:embed="rId4"/>
                <a:stretch>
                  <a:fillRect l="-45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64980" y="1912886"/>
                <a:ext cx="4860305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80" y="1912886"/>
                <a:ext cx="4860305" cy="335413"/>
              </a:xfrm>
              <a:prstGeom prst="rect">
                <a:avLst/>
              </a:prstGeom>
              <a:blipFill>
                <a:blip r:embed="rId5"/>
                <a:stretch>
                  <a:fillRect l="-1003" r="-25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67766" y="1957481"/>
                <a:ext cx="3302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766" y="1957481"/>
                <a:ext cx="330219" cy="246221"/>
              </a:xfrm>
              <a:prstGeom prst="rect">
                <a:avLst/>
              </a:prstGeom>
              <a:blipFill>
                <a:blip r:embed="rId6"/>
                <a:stretch>
                  <a:fillRect l="-20000" r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3162441"/>
            <a:ext cx="800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 Unicode MS"/>
              </a:rPr>
              <a:t>Combining equations (2) &amp; (3),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45973" y="3809497"/>
                <a:ext cx="2828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73" y="3809497"/>
                <a:ext cx="2828467" cy="276999"/>
              </a:xfrm>
              <a:prstGeom prst="rect">
                <a:avLst/>
              </a:prstGeom>
              <a:blipFill>
                <a:blip r:embed="rId7"/>
                <a:stretch>
                  <a:fillRect l="-43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67766" y="3814545"/>
                <a:ext cx="3302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766" y="3814545"/>
                <a:ext cx="330219" cy="246221"/>
              </a:xfrm>
              <a:prstGeom prst="rect">
                <a:avLst/>
              </a:prstGeom>
              <a:blipFill>
                <a:blip r:embed="rId8"/>
                <a:stretch>
                  <a:fillRect l="-20000" r="-2000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77410" y="3809497"/>
                <a:ext cx="972126" cy="287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i="1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410" y="3809497"/>
                <a:ext cx="972126" cy="287899"/>
              </a:xfrm>
              <a:prstGeom prst="rect">
                <a:avLst/>
              </a:prstGeom>
              <a:blipFill>
                <a:blip r:embed="rId9"/>
                <a:stretch>
                  <a:fillRect l="-10063" t="-6383" r="-251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81990" y="2433690"/>
                <a:ext cx="258301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where,</a:t>
                </a:r>
              </a:p>
              <a:p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𝑒𝑑</m:t>
                        </m:r>
                      </m:sub>
                    </m:sSub>
                  </m:oMath>
                </a14:m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- Eddy current loss coefficient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- Hysteresis loss coefficients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990" y="2433690"/>
                <a:ext cx="2583015" cy="553998"/>
              </a:xfrm>
              <a:prstGeom prst="rect">
                <a:avLst/>
              </a:prstGeom>
              <a:blipFill>
                <a:blip r:embed="rId10"/>
                <a:stretch>
                  <a:fillRect l="-3538" t="-9890" r="-353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7373643"/>
                  </p:ext>
                </p:extLst>
              </p:nvPr>
            </p:nvGraphicFramePr>
            <p:xfrm>
              <a:off x="891348" y="4530014"/>
              <a:ext cx="7533086" cy="110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3618">
                      <a:extLst>
                        <a:ext uri="{9D8B030D-6E8A-4147-A177-3AD203B41FA5}">
                          <a16:colId xmlns:a16="http://schemas.microsoft.com/office/drawing/2014/main" val="1094420364"/>
                        </a:ext>
                      </a:extLst>
                    </a:gridCol>
                    <a:gridCol w="3209468">
                      <a:extLst>
                        <a:ext uri="{9D8B030D-6E8A-4147-A177-3AD203B41FA5}">
                          <a16:colId xmlns:a16="http://schemas.microsoft.com/office/drawing/2014/main" val="2813500084"/>
                        </a:ext>
                      </a:extLst>
                    </a:gridCol>
                  </a:tblGrid>
                  <a:tr h="1854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Lucas</a:t>
                          </a:r>
                          <a:r>
                            <a:rPr lang="en-US" baseline="0" dirty="0"/>
                            <a:t> model </a:t>
                          </a:r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164572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Magnetization Characteristics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Loss Characteristics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29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𝒆𝒅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770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7373643"/>
                  </p:ext>
                </p:extLst>
              </p:nvPr>
            </p:nvGraphicFramePr>
            <p:xfrm>
              <a:off x="891348" y="4530014"/>
              <a:ext cx="7533086" cy="110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3618">
                      <a:extLst>
                        <a:ext uri="{9D8B030D-6E8A-4147-A177-3AD203B41FA5}">
                          <a16:colId xmlns:a16="http://schemas.microsoft.com/office/drawing/2014/main" val="1094420364"/>
                        </a:ext>
                      </a:extLst>
                    </a:gridCol>
                    <a:gridCol w="3209468">
                      <a:extLst>
                        <a:ext uri="{9D8B030D-6E8A-4147-A177-3AD203B41FA5}">
                          <a16:colId xmlns:a16="http://schemas.microsoft.com/office/drawing/2014/main" val="2813500084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Lucas</a:t>
                          </a:r>
                          <a:r>
                            <a:rPr lang="en-US" baseline="0" dirty="0" smtClean="0"/>
                            <a:t> model </a:t>
                          </a:r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164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/>
                            <a:t>Magnetization Characteristics Parameters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Loss Characteristics Parameters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29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41" t="-204918" r="-7503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34725" t="-204918" r="-94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7708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774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Lucas model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Authors have conducted tests on practical 220kV P class CT to obtain Lucas model parameters*</a:t>
            </a:r>
            <a:endParaRPr lang="en-US" sz="25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420792"/>
                  </p:ext>
                </p:extLst>
              </p:nvPr>
            </p:nvGraphicFramePr>
            <p:xfrm>
              <a:off x="957107" y="2035940"/>
              <a:ext cx="7533086" cy="2589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809">
                      <a:extLst>
                        <a:ext uri="{9D8B030D-6E8A-4147-A177-3AD203B41FA5}">
                          <a16:colId xmlns:a16="http://schemas.microsoft.com/office/drawing/2014/main" val="1094420364"/>
                        </a:ext>
                      </a:extLst>
                    </a:gridCol>
                    <a:gridCol w="2161809">
                      <a:extLst>
                        <a:ext uri="{9D8B030D-6E8A-4147-A177-3AD203B41FA5}">
                          <a16:colId xmlns:a16="http://schemas.microsoft.com/office/drawing/2014/main" val="669366532"/>
                        </a:ext>
                      </a:extLst>
                    </a:gridCol>
                    <a:gridCol w="1604734">
                      <a:extLst>
                        <a:ext uri="{9D8B030D-6E8A-4147-A177-3AD203B41FA5}">
                          <a16:colId xmlns:a16="http://schemas.microsoft.com/office/drawing/2014/main" val="2813500084"/>
                        </a:ext>
                      </a:extLst>
                    </a:gridCol>
                    <a:gridCol w="1604734">
                      <a:extLst>
                        <a:ext uri="{9D8B030D-6E8A-4147-A177-3AD203B41FA5}">
                          <a16:colId xmlns:a16="http://schemas.microsoft.com/office/drawing/2014/main" val="1626130447"/>
                        </a:ext>
                      </a:extLst>
                    </a:gridCol>
                  </a:tblGrid>
                  <a:tr h="18542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Lucas</a:t>
                          </a:r>
                          <a:r>
                            <a:rPr lang="en-US" baseline="0" dirty="0"/>
                            <a:t> model </a:t>
                          </a:r>
                          <a:r>
                            <a:rPr lang="en-US" dirty="0"/>
                            <a:t>Parameters for P class</a:t>
                          </a:r>
                          <a:r>
                            <a:rPr lang="en-US" baseline="0" dirty="0"/>
                            <a:t> CT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164572"/>
                      </a:ext>
                    </a:extLst>
                  </a:tr>
                  <a:tr h="185420">
                    <a:tc gridSpan="2"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Magnetization Characteristics Parameters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Loss Characteristics Parameters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2953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2.111×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𝒆𝒅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</a:t>
                          </a:r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770877"/>
                      </a:ext>
                    </a:extLst>
                  </a:tr>
                  <a:tr h="2915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1.099×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</a:t>
                          </a:r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1270915"/>
                      </a:ext>
                    </a:extLst>
                  </a:tr>
                  <a:tr h="2174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6.296×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0.45</a:t>
                          </a:r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942347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6.575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4.0×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557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35.48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574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420792"/>
                  </p:ext>
                </p:extLst>
              </p:nvPr>
            </p:nvGraphicFramePr>
            <p:xfrm>
              <a:off x="957107" y="2035940"/>
              <a:ext cx="7533086" cy="2589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809">
                      <a:extLst>
                        <a:ext uri="{9D8B030D-6E8A-4147-A177-3AD203B41FA5}">
                          <a16:colId xmlns:a16="http://schemas.microsoft.com/office/drawing/2014/main" val="1094420364"/>
                        </a:ext>
                      </a:extLst>
                    </a:gridCol>
                    <a:gridCol w="2161809">
                      <a:extLst>
                        <a:ext uri="{9D8B030D-6E8A-4147-A177-3AD203B41FA5}">
                          <a16:colId xmlns:a16="http://schemas.microsoft.com/office/drawing/2014/main" val="669366532"/>
                        </a:ext>
                      </a:extLst>
                    </a:gridCol>
                    <a:gridCol w="1604734">
                      <a:extLst>
                        <a:ext uri="{9D8B030D-6E8A-4147-A177-3AD203B41FA5}">
                          <a16:colId xmlns:a16="http://schemas.microsoft.com/office/drawing/2014/main" val="2813500084"/>
                        </a:ext>
                      </a:extLst>
                    </a:gridCol>
                    <a:gridCol w="1604734">
                      <a:extLst>
                        <a:ext uri="{9D8B030D-6E8A-4147-A177-3AD203B41FA5}">
                          <a16:colId xmlns:a16="http://schemas.microsoft.com/office/drawing/2014/main" val="1626130447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Lucas</a:t>
                          </a:r>
                          <a:r>
                            <a:rPr lang="en-US" baseline="0" dirty="0" smtClean="0"/>
                            <a:t> model </a:t>
                          </a:r>
                          <a:r>
                            <a:rPr lang="en-US" dirty="0" smtClean="0"/>
                            <a:t>Parameters for P class</a:t>
                          </a:r>
                          <a:r>
                            <a:rPr lang="en-US" baseline="0" dirty="0" smtClean="0"/>
                            <a:t> CT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16457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/>
                            <a:t>Magnetization Characteristics Parameters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Loss Characteristics Parameters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295392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3" t="-201613" r="-249296" b="-4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47" t="-201613" r="-150000" b="-4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318" t="-201613" r="-101136" b="-4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</a:t>
                          </a:r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77087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3" t="-306557" r="-249296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47" t="-306557" r="-15000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318" t="-306557" r="-101136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</a:t>
                          </a:r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127091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3" t="-406557" r="-249296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47" t="-406557" r="-1500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318" t="-406557" r="-101136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0.45</a:t>
                          </a:r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942347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3" t="-498387" r="-24929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6.575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318" t="-498387" r="-10113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0722" t="-498387" r="-152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557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3" t="-618333" r="-24929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35.48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5740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484489" y="5637824"/>
            <a:ext cx="800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*In dynamic simulation laboratory of </a:t>
            </a:r>
            <a:r>
              <a:rPr lang="en-US" sz="1400" dirty="0" err="1"/>
              <a:t>Huazhong</a:t>
            </a:r>
            <a:r>
              <a:rPr lang="en-US" sz="1400" dirty="0"/>
              <a:t> University of Science and Technology, different practical protective CTs, include 220kV P class CT, 500kV PR class and 500kV TPY class CT are used to do physical tests</a:t>
            </a:r>
            <a:endParaRPr lang="en-US" sz="16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6363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CT based on Lucas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Magnetizing curve of CT modeled in PSCAD is shown below</a:t>
            </a:r>
            <a:endParaRPr lang="en-US" sz="25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73" y="2130837"/>
            <a:ext cx="3825985" cy="2586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1491462" y="4716995"/>
            <a:ext cx="166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0000"/>
                </a:solidFill>
                <a:latin typeface="Arial"/>
                <a:cs typeface="Arial Unicode MS"/>
              </a:rPr>
              <a:t>Simulated curve</a:t>
            </a:r>
            <a:endParaRPr lang="en-US" b="1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6031967" y="4731361"/>
            <a:ext cx="181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0000"/>
                </a:solidFill>
                <a:latin typeface="Arial"/>
                <a:cs typeface="Arial Unicode MS"/>
              </a:rPr>
              <a:t>Results from paper</a:t>
            </a:r>
            <a:endParaRPr lang="en-US" b="1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" y="2051637"/>
            <a:ext cx="4638548" cy="26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5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283305"/>
            <a:ext cx="800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Model Verification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1112331"/>
            <a:ext cx="800570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Lucas parameters are derived for 2 more CT class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Simulated Hysteresis curve is compared with actual test results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Due to unavailability of the practical CT for comparing results, this part is omitted.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The modeled CT is tested for accuracy and response for transient characteristics by subjecting to few test cases.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System parameters of the test system are not available.</a:t>
            </a:r>
            <a:endParaRPr lang="en-US" sz="2500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139C0-0489-416D-AB84-2DC7BFE7218A}"/>
              </a:ext>
            </a:extLst>
          </p:cNvPr>
          <p:cNvSpPr txBox="1"/>
          <p:nvPr/>
        </p:nvSpPr>
        <p:spPr>
          <a:xfrm>
            <a:off x="392281" y="3457580"/>
            <a:ext cx="800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3B1B70"/>
                </a:solidFill>
                <a:latin typeface="Arial"/>
                <a:cs typeface="Arial Unicode MS"/>
              </a:rPr>
              <a:t>Alternative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73B76-696E-47C4-88CC-1F196625BE11}"/>
              </a:ext>
            </a:extLst>
          </p:cNvPr>
          <p:cNvSpPr txBox="1"/>
          <p:nvPr/>
        </p:nvSpPr>
        <p:spPr>
          <a:xfrm>
            <a:off x="569148" y="4030983"/>
            <a:ext cx="8005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Aim is to verify the model and test the CT saturation characteristics.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A similar test system is considered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 Unicode MS"/>
              </a:rPr>
              <a:t>CT saturation characteristics are studied  </a:t>
            </a:r>
          </a:p>
        </p:txBody>
      </p:sp>
    </p:spTree>
    <p:extLst>
      <p:ext uri="{BB962C8B-B14F-4D97-AF65-F5344CB8AC3E}">
        <p14:creationId xmlns:p14="http://schemas.microsoft.com/office/powerpoint/2010/main" val="31490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317" y="1175925"/>
            <a:ext cx="4562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7617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1167</Words>
  <Application>Microsoft Office PowerPoint</Application>
  <PresentationFormat>On-screen Show (4:3)</PresentationFormat>
  <Paragraphs>156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Khashayar Namdar</cp:lastModifiedBy>
  <cp:revision>106</cp:revision>
  <cp:lastPrinted>2012-01-12T15:01:17Z</cp:lastPrinted>
  <dcterms:created xsi:type="dcterms:W3CDTF">2011-12-23T15:22:14Z</dcterms:created>
  <dcterms:modified xsi:type="dcterms:W3CDTF">2023-04-10T16:41:36Z</dcterms:modified>
</cp:coreProperties>
</file>