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7" r:id="rId4"/>
    <p:sldId id="322" r:id="rId5"/>
    <p:sldId id="325" r:id="rId6"/>
    <p:sldId id="318" r:id="rId7"/>
    <p:sldId id="328" r:id="rId8"/>
    <p:sldId id="329" r:id="rId9"/>
    <p:sldId id="330" r:id="rId10"/>
    <p:sldId id="332" r:id="rId11"/>
    <p:sldId id="331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1963" autoAdjust="0"/>
  </p:normalViewPr>
  <p:slideViewPr>
    <p:cSldViewPr showGuides="1">
      <p:cViewPr varScale="1">
        <p:scale>
          <a:sx n="89" d="100"/>
          <a:sy n="89" d="100"/>
        </p:scale>
        <p:origin x="132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363198" cy="2895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Topics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Ernest (khashayar) Namdar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8D11F-4AE5-4205-9460-3F09809610EE}"/>
              </a:ext>
            </a:extLst>
          </p:cNvPr>
          <p:cNvSpPr/>
          <p:nvPr/>
        </p:nvSpPr>
        <p:spPr>
          <a:xfrm>
            <a:off x="1065213" y="5225534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knamdar@lunenfeld.ca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real codes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ses3-2.py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U-Net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nn.Upsample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nn.ConvTranspose2d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(deconvolution)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7CCFA57-FC26-4300-B011-144267B47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49274"/>
              </p:ext>
            </p:extLst>
          </p:nvPr>
        </p:nvGraphicFramePr>
        <p:xfrm>
          <a:off x="5239015" y="2600959"/>
          <a:ext cx="99060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1813587207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307248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06227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44534A1-AF2C-4808-B830-C4B10FF8A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23593"/>
              </p:ext>
            </p:extLst>
          </p:nvPr>
        </p:nvGraphicFramePr>
        <p:xfrm>
          <a:off x="9100061" y="791880"/>
          <a:ext cx="2438400" cy="219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52870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7170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0595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7331690"/>
                    </a:ext>
                  </a:extLst>
                </a:gridCol>
              </a:tblGrid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77871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880779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43022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6015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E9AA684-9CE4-4E06-BFF5-4565D3416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14085"/>
              </p:ext>
            </p:extLst>
          </p:nvPr>
        </p:nvGraphicFramePr>
        <p:xfrm>
          <a:off x="9100061" y="3342639"/>
          <a:ext cx="2446732" cy="219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3">
                  <a:extLst>
                    <a:ext uri="{9D8B030D-6E8A-4147-A177-3AD203B41FA5}">
                      <a16:colId xmlns:a16="http://schemas.microsoft.com/office/drawing/2014/main" val="3352870231"/>
                    </a:ext>
                  </a:extLst>
                </a:gridCol>
                <a:gridCol w="611683">
                  <a:extLst>
                    <a:ext uri="{9D8B030D-6E8A-4147-A177-3AD203B41FA5}">
                      <a16:colId xmlns:a16="http://schemas.microsoft.com/office/drawing/2014/main" val="2077170951"/>
                    </a:ext>
                  </a:extLst>
                </a:gridCol>
                <a:gridCol w="611683">
                  <a:extLst>
                    <a:ext uri="{9D8B030D-6E8A-4147-A177-3AD203B41FA5}">
                      <a16:colId xmlns:a16="http://schemas.microsoft.com/office/drawing/2014/main" val="470595009"/>
                    </a:ext>
                  </a:extLst>
                </a:gridCol>
                <a:gridCol w="611683">
                  <a:extLst>
                    <a:ext uri="{9D8B030D-6E8A-4147-A177-3AD203B41FA5}">
                      <a16:colId xmlns:a16="http://schemas.microsoft.com/office/drawing/2014/main" val="1087331690"/>
                    </a:ext>
                  </a:extLst>
                </a:gridCol>
              </a:tblGrid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77871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880779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43022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6015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F0DF3787-1AF1-4BBD-8F49-24C159B28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1965378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5CB6B3-32BE-4BF1-AB0C-C3A88757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412" y="219204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AF00A3-636A-40F7-B3D8-DDA54F7AB79F}"/>
              </a:ext>
            </a:extLst>
          </p:cNvPr>
          <p:cNvCxnSpPr>
            <a:cxnSpLocks/>
          </p:cNvCxnSpPr>
          <p:nvPr/>
        </p:nvCxnSpPr>
        <p:spPr>
          <a:xfrm flipV="1">
            <a:off x="6415868" y="1917849"/>
            <a:ext cx="2438400" cy="92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A7FA9E-49FD-4951-B718-A87B3879013E}"/>
              </a:ext>
            </a:extLst>
          </p:cNvPr>
          <p:cNvCxnSpPr>
            <a:cxnSpLocks/>
          </p:cNvCxnSpPr>
          <p:nvPr/>
        </p:nvCxnSpPr>
        <p:spPr>
          <a:xfrm>
            <a:off x="6415868" y="3134215"/>
            <a:ext cx="2438400" cy="847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3525461C-3656-493E-A85A-4251A9A6E871}"/>
              </a:ext>
            </a:extLst>
          </p:cNvPr>
          <p:cNvSpPr>
            <a:spLocks noChangeArrowheads="1"/>
          </p:cNvSpPr>
          <p:nvPr/>
        </p:nvSpPr>
        <p:spPr bwMode="auto">
          <a:xfrm rot="20361213">
            <a:off x="6900446" y="1956157"/>
            <a:ext cx="14692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 = nearest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D371990-D513-4472-90F3-73424DC7DEE8}"/>
              </a:ext>
            </a:extLst>
          </p:cNvPr>
          <p:cNvSpPr>
            <a:spLocks noChangeArrowheads="1"/>
          </p:cNvSpPr>
          <p:nvPr/>
        </p:nvSpPr>
        <p:spPr bwMode="auto">
          <a:xfrm rot="1153325">
            <a:off x="6894741" y="3218500"/>
            <a:ext cx="16020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 = bilinear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5A37A-CBFC-4341-AF4E-7E575C6AF188}"/>
              </a:ext>
            </a:extLst>
          </p:cNvPr>
          <p:cNvSpPr/>
          <p:nvPr/>
        </p:nvSpPr>
        <p:spPr>
          <a:xfrm>
            <a:off x="7044884" y="2696435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factor = 2</a:t>
            </a:r>
          </a:p>
        </p:txBody>
      </p:sp>
    </p:spTree>
    <p:extLst>
      <p:ext uri="{BB962C8B-B14F-4D97-AF65-F5344CB8AC3E}">
        <p14:creationId xmlns:p14="http://schemas.microsoft.com/office/powerpoint/2010/main" val="223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</a:t>
            </a:r>
            <a:r>
              <a:rPr lang="en-US" sz="2400" dirty="0">
                <a:solidFill>
                  <a:srgbClr val="C1EB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Neural Network Exchange)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37549" y="2590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ses3-3.py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Export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ONNX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08AB2A2-ACAF-4A0F-A8E4-114E977E6C6F}"/>
              </a:ext>
            </a:extLst>
          </p:cNvPr>
          <p:cNvSpPr txBox="1">
            <a:spLocks/>
          </p:cNvSpPr>
          <p:nvPr/>
        </p:nvSpPr>
        <p:spPr>
          <a:xfrm>
            <a:off x="643133" y="4257020"/>
            <a:ext cx="9134391" cy="1762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ses3-4.py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Loading an ONNX model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Converting ONNX to TF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Using the model in TF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5DF24-20E6-48B2-80C0-CE102DCDC3A8}"/>
              </a:ext>
            </a:extLst>
          </p:cNvPr>
          <p:cNvSpPr/>
          <p:nvPr/>
        </p:nvSpPr>
        <p:spPr>
          <a:xfrm>
            <a:off x="637549" y="1534180"/>
            <a:ext cx="8226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run </a:t>
            </a:r>
            <a:r>
              <a:rPr lang="en-US" sz="2800" dirty="0">
                <a:solidFill>
                  <a:srgbClr val="F86E24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ses3-1.py </a:t>
            </a:r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get the trained model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41148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fun with some codes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(Session1)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5814" y="2135841"/>
            <a:ext cx="9134391" cy="129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Tensor, Variable, TF,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basics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4D5A832-93B4-40BE-BA5F-D4AFFBCCF6FB}"/>
              </a:ext>
            </a:extLst>
          </p:cNvPr>
          <p:cNvSpPr txBox="1">
            <a:spLocks/>
          </p:cNvSpPr>
          <p:nvPr/>
        </p:nvSpPr>
        <p:spPr>
          <a:xfrm>
            <a:off x="1518620" y="31242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similar methods (ones, rand)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A16A734-1C13-4C1C-9F39-47F35AB300AD}"/>
              </a:ext>
            </a:extLst>
          </p:cNvPr>
          <p:cNvSpPr txBox="1">
            <a:spLocks/>
          </p:cNvSpPr>
          <p:nvPr/>
        </p:nvSpPr>
        <p:spPr>
          <a:xfrm>
            <a:off x="7085012" y="3810000"/>
            <a:ext cx="4800600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Putting Tensors on GPU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methods size(), view()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basic operations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Variables</a:t>
            </a:r>
          </a:p>
        </p:txBody>
      </p:sp>
    </p:spTree>
    <p:extLst>
      <p:ext uri="{BB962C8B-B14F-4D97-AF65-F5344CB8AC3E}">
        <p14:creationId xmlns:p14="http://schemas.microsoft.com/office/powerpoint/2010/main" val="287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(Session1)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EA2C3B0-572C-422C-9CA7-AA823F895D10}"/>
              </a:ext>
            </a:extLst>
          </p:cNvPr>
          <p:cNvSpPr txBox="1">
            <a:spLocks/>
          </p:cNvSpPr>
          <p:nvPr/>
        </p:nvSpPr>
        <p:spPr>
          <a:xfrm>
            <a:off x="1522413" y="220980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Spyder Settings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PEP8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__name__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Loader makes data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Epoch vs Iteration (Epoch# &lt; &gt; Iteration#)</a:t>
            </a:r>
          </a:p>
        </p:txBody>
      </p:sp>
    </p:spTree>
    <p:extLst>
      <p:ext uri="{BB962C8B-B14F-4D97-AF65-F5344CB8AC3E}">
        <p14:creationId xmlns:p14="http://schemas.microsoft.com/office/powerpoint/2010/main" val="4189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DFE7B17-328C-481B-AE1F-79BEBFF24827}"/>
              </a:ext>
            </a:extLst>
          </p:cNvPr>
          <p:cNvSpPr txBox="1">
            <a:spLocks/>
          </p:cNvSpPr>
          <p:nvPr/>
        </p:nvSpPr>
        <p:spPr>
          <a:xfrm>
            <a:off x="12176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(Session1)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Forward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Calculate Loss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Getting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Updating parameters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209BE4B-58C2-4393-B045-7239B1E2A6CC}"/>
              </a:ext>
            </a:extLst>
          </p:cNvPr>
          <p:cNvSpPr txBox="1">
            <a:spLocks/>
          </p:cNvSpPr>
          <p:nvPr/>
        </p:nvSpPr>
        <p:spPr>
          <a:xfrm>
            <a:off x="53324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optimizer.zero_grad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outputs = model(images)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loss = criterion(outputs, labels)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loss.backward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58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28600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(Session2)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Ses2-1.py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Printing some useful information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seeding in the form a function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saving and loading model,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state_dic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checkpoints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more into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state_dic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entry-level data exploration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torch tensor can be plotted directly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 shape, dataset size</a:t>
            </a:r>
          </a:p>
        </p:txBody>
      </p:sp>
    </p:spTree>
    <p:extLst>
      <p:ext uri="{BB962C8B-B14F-4D97-AF65-F5344CB8AC3E}">
        <p14:creationId xmlns:p14="http://schemas.microsoft.com/office/powerpoint/2010/main" val="7249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(Session2)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Ses2-2.py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separate model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BF8F8F3-7632-4851-9FA5-FA675D0603AE}"/>
              </a:ext>
            </a:extLst>
          </p:cNvPr>
          <p:cNvSpPr txBox="1">
            <a:spLocks/>
          </p:cNvSpPr>
          <p:nvPr/>
        </p:nvSpPr>
        <p:spPr>
          <a:xfrm>
            <a:off x="1772826" y="377683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 writer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take note!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74EF695-4E84-4991-B3BB-F2861FE09B05}"/>
              </a:ext>
            </a:extLst>
          </p:cNvPr>
          <p:cNvSpPr txBox="1">
            <a:spLocks/>
          </p:cNvSpPr>
          <p:nvPr/>
        </p:nvSpPr>
        <p:spPr>
          <a:xfrm>
            <a:off x="4799012" y="3200400"/>
            <a:ext cx="6553199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SummaryWriter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writer =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SummaryWriter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writer.add_scalar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('Batch Size',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boardlaunch.py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LTRI-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-knamdar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274A5-3060-48D0-A867-7FA4EDD08849}"/>
              </a:ext>
            </a:extLst>
          </p:cNvPr>
          <p:cNvSpPr/>
          <p:nvPr/>
        </p:nvSpPr>
        <p:spPr>
          <a:xfrm>
            <a:off x="642031" y="5947512"/>
            <a:ext cx="9773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import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successful: </a:t>
            </a:r>
          </a:p>
          <a:p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sz="20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log directory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127.0.01:6006 in your browser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real codes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ses3-1.py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Plot Confusion Matrix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Plot_ConfMat.py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models.py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https://matplotlib.org/examples/color/colormaps_reference.html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Saving figures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93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real codes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ses3-2.py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U-Net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nn.Sequential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3EFDF-5E0E-4C18-AF4A-E691F4D8068C}"/>
              </a:ext>
            </a:extLst>
          </p:cNvPr>
          <p:cNvSpPr/>
          <p:nvPr/>
        </p:nvSpPr>
        <p:spPr>
          <a:xfrm>
            <a:off x="2589212" y="43433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 FC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 is image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Loss is MSE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6F882-1389-4B7B-BBE4-49A41CF6DAC8}"/>
              </a:ext>
            </a:extLst>
          </p:cNvPr>
          <p:cNvSpPr/>
          <p:nvPr/>
        </p:nvSpPr>
        <p:spPr>
          <a:xfrm>
            <a:off x="6085652" y="4343400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mainly used for segmentation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usually output is binary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there, loss is BCE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820</TotalTime>
  <Words>165</Words>
  <Application>Microsoft Office PowerPoint</Application>
  <PresentationFormat>Custom</PresentationFormat>
  <Paragraphs>161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Digital Blue Tunnel 16x9</vt:lpstr>
      <vt:lpstr>Advanced Topics in PyTorch</vt:lpstr>
      <vt:lpstr>Agenda</vt:lpstr>
      <vt:lpstr>Recap (Session1)</vt:lpstr>
      <vt:lpstr>Recap (Session1)</vt:lpstr>
      <vt:lpstr>PowerPoint Presentation</vt:lpstr>
      <vt:lpstr>Recap (Session2)</vt:lpstr>
      <vt:lpstr>Recap (Session2)</vt:lpstr>
      <vt:lpstr>Toward real codes</vt:lpstr>
      <vt:lpstr>Toward real codes</vt:lpstr>
      <vt:lpstr>Toward real codes</vt:lpstr>
      <vt:lpstr>ONNX (Open Neural Network Exchange)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PyTorch</dc:title>
  <dc:creator>Khashayar Namdar</dc:creator>
  <cp:lastModifiedBy>Khashayar Namdar</cp:lastModifiedBy>
  <cp:revision>62</cp:revision>
  <dcterms:created xsi:type="dcterms:W3CDTF">2019-12-04T03:14:55Z</dcterms:created>
  <dcterms:modified xsi:type="dcterms:W3CDTF">2020-02-26T22:00:43Z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