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7"/>
  </p:notesMasterIdLst>
  <p:sldIdLst>
    <p:sldId id="440" r:id="rId3"/>
    <p:sldId id="512" r:id="rId4"/>
    <p:sldId id="583" r:id="rId5"/>
    <p:sldId id="584" r:id="rId6"/>
    <p:sldId id="594" r:id="rId7"/>
    <p:sldId id="586" r:id="rId8"/>
    <p:sldId id="595" r:id="rId9"/>
    <p:sldId id="588" r:id="rId10"/>
    <p:sldId id="589" r:id="rId11"/>
    <p:sldId id="590" r:id="rId12"/>
    <p:sldId id="591" r:id="rId13"/>
    <p:sldId id="592" r:id="rId14"/>
    <p:sldId id="593" r:id="rId15"/>
    <p:sldId id="45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113" d="100"/>
          <a:sy n="113" d="100"/>
        </p:scale>
        <p:origin x="1206" y="102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1 - Simulation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77500" y="2700000"/>
            <a:ext cx="4894591" cy="1594622"/>
          </a:xfrm>
        </p:spPr>
        <p:txBody>
          <a:bodyPr/>
          <a:lstStyle/>
          <a:p>
            <a:r>
              <a:rPr lang="en-US" altLang="ja-JP" dirty="0"/>
              <a:t>May 05</a:t>
            </a:r>
            <a:r>
              <a:rPr lang="en-US" altLang="ja-JP" baseline="30000" dirty="0"/>
              <a:t>th</a:t>
            </a:r>
            <a:r>
              <a:rPr lang="en-US" altLang="ja-JP" dirty="0"/>
              <a:t> , 2021</a:t>
            </a:r>
          </a:p>
          <a:p>
            <a:r>
              <a:rPr lang="en-US" altLang="ja-JP" dirty="0" err="1"/>
              <a:t>Nhan</a:t>
            </a:r>
            <a:r>
              <a:rPr lang="en-US" altLang="ja-JP" dirty="0"/>
              <a:t> Le</a:t>
            </a:r>
          </a:p>
          <a:p>
            <a:r>
              <a:rPr lang="de-DE" dirty="0"/>
              <a:t>OA-ICT Group / Frontend Design 1 Department</a:t>
            </a:r>
          </a:p>
          <a:p>
            <a:r>
              <a:rPr lang="de-DE" dirty="0"/>
              <a:t>HW Engineering Division</a:t>
            </a:r>
          </a:p>
          <a:p>
            <a:r>
              <a:rPr lang="de-DE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906000" cy="3919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118" y="1800000"/>
            <a:ext cx="9349426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Select Design -&gt; Select signals -&gt; Signal’s wave will be displayed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57" y="3059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986" y="5213558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0952" y="50851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Signal’s wave</a:t>
            </a:r>
          </a:p>
        </p:txBody>
      </p:sp>
    </p:spTree>
    <p:extLst>
      <p:ext uri="{BB962C8B-B14F-4D97-AF65-F5344CB8AC3E}">
        <p14:creationId xmlns:p14="http://schemas.microsoft.com/office/powerpoint/2010/main" val="173552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1" y="2348880"/>
            <a:ext cx="367665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(1/3)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6722" y="1597972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Zoom In (+) - Zoom Out (-) - Zoom Full (=) buttons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150017" y="3425075"/>
            <a:ext cx="504056" cy="23939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3088880"/>
            <a:ext cx="2592288" cy="3181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040040" y="5945168"/>
            <a:ext cx="1944216" cy="23285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35984" y="1597972"/>
            <a:ext cx="5457576" cy="14773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Auto add to Wave-view button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/>
              <a:t>When this button active (red light), click on to any signal will add it to Wave-view automatically.</a:t>
            </a:r>
            <a:br>
              <a:rPr lang="en-US" dirty="0"/>
            </a:br>
            <a:r>
              <a:rPr lang="en-US" dirty="0"/>
              <a:t>When this button in-active, you need to press </a:t>
            </a:r>
            <a:r>
              <a:rPr lang="en-US" b="1" dirty="0"/>
              <a:t>“Ctrl + W”</a:t>
            </a:r>
            <a:r>
              <a:rPr lang="en-US" dirty="0"/>
              <a:t> to add targeted signal to Wave-view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5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(2/3)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6827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Source code Browser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944888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37" y="2435590"/>
            <a:ext cx="3999113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(3/3)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Schematic Tracer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60911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2" y="2620255"/>
            <a:ext cx="4009457" cy="278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41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2542234"/>
          </a:xfrm>
        </p:spPr>
        <p:txBody>
          <a:bodyPr/>
          <a:lstStyle/>
          <a:p>
            <a:r>
              <a:rPr lang="en-US" dirty="0"/>
              <a:t>This Lab will familiarize you with one of Cadence simulation tool - </a:t>
            </a:r>
            <a:r>
              <a:rPr lang="en-US" b="1" dirty="0" err="1">
                <a:solidFill>
                  <a:srgbClr val="FF0000"/>
                </a:solidFill>
              </a:rPr>
              <a:t>Xcelium</a:t>
            </a:r>
            <a:r>
              <a:rPr lang="en-US" dirty="0"/>
              <a:t>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</a:t>
            </a:r>
            <a:r>
              <a:rPr lang="en-US" b="1" dirty="0" err="1"/>
              <a:t>Xcelium</a:t>
            </a:r>
            <a:r>
              <a:rPr lang="en-US" b="1" dirty="0"/>
              <a:t> for execute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generate Waveform file by </a:t>
            </a:r>
            <a:r>
              <a:rPr lang="en-US" b="1" dirty="0" err="1"/>
              <a:t>Xcelium</a:t>
            </a:r>
            <a:endParaRPr lang="en-US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</a:p>
          <a:p>
            <a:pPr lvl="1"/>
            <a:r>
              <a:rPr lang="en-US" dirty="0"/>
              <a:t>In this material, command-line instructions are shown with gray background, 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4516815"/>
            <a:ext cx="2448272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 err="1"/>
              <a:t>simulation_env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750" y="2060848"/>
            <a:ext cx="2410986" cy="2736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750" y="1800000"/>
            <a:ext cx="6803474" cy="28315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Firstly, please create the tree folder as below: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00FF"/>
                </a:solidFill>
              </a:rPr>
              <a:t>${</a:t>
            </a:r>
            <a:r>
              <a:rPr lang="en-US" i="1" dirty="0" err="1">
                <a:solidFill>
                  <a:srgbClr val="0000FF"/>
                </a:solidFill>
              </a:rPr>
              <a:t>Student_ID</a:t>
            </a:r>
            <a:r>
              <a:rPr lang="en-US" i="1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output                               </a:t>
            </a:r>
            <a:r>
              <a:rPr lang="en-US" i="1" dirty="0">
                <a:sym typeface="Wingdings" panose="05000000000000000000" pitchFamily="2" charset="2"/>
              </a:rPr>
              <a:t> Output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design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design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doc    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document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work                                 </a:t>
            </a:r>
            <a:r>
              <a:rPr lang="en-US" i="1" dirty="0">
                <a:sym typeface="Wingdings" panose="05000000000000000000" pitchFamily="2" charset="2"/>
              </a:rPr>
              <a:t> Working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simulation_env</a:t>
            </a:r>
            <a:r>
              <a:rPr lang="en-US" i="1" dirty="0"/>
              <a:t>              </a:t>
            </a:r>
            <a:r>
              <a:rPr lang="en-US" i="1" dirty="0">
                <a:sym typeface="Wingdings" panose="05000000000000000000" pitchFamily="2" charset="2"/>
              </a:rPr>
              <a:t> Simulation’s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synthesis_env</a:t>
            </a:r>
            <a:r>
              <a:rPr lang="en-US" i="1" dirty="0"/>
              <a:t>               </a:t>
            </a:r>
            <a:r>
              <a:rPr lang="en-US" i="1" dirty="0">
                <a:sym typeface="Wingdings" panose="05000000000000000000" pitchFamily="2" charset="2"/>
              </a:rPr>
              <a:t> Synthesis’s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</a:t>
            </a:r>
            <a:r>
              <a:rPr lang="en-US" i="1" dirty="0" err="1"/>
              <a:t>lec_env</a:t>
            </a:r>
            <a:r>
              <a:rPr lang="en-US" i="1" dirty="0"/>
              <a:t>                         </a:t>
            </a:r>
            <a:r>
              <a:rPr lang="en-US" i="1" dirty="0">
                <a:sym typeface="Wingdings" panose="05000000000000000000" pitchFamily="2" charset="2"/>
              </a:rPr>
              <a:t> Equivalence checking’s work-place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69224" y="2420888"/>
            <a:ext cx="2944808" cy="28315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output/design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output/doc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synthesis_env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lec_env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39880" y="1800000"/>
            <a:ext cx="2621632" cy="492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do that, execute below commands:</a:t>
            </a:r>
          </a:p>
        </p:txBody>
      </p:sp>
    </p:spTree>
    <p:extLst>
      <p:ext uri="{BB962C8B-B14F-4D97-AF65-F5344CB8AC3E}">
        <p14:creationId xmlns:p14="http://schemas.microsoft.com/office/powerpoint/2010/main" val="14725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(1/2)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23808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</a:t>
            </a:r>
            <a:r>
              <a:rPr lang="en-US" i="1" dirty="0" err="1"/>
              <a:t>simulation_env</a:t>
            </a:r>
            <a:r>
              <a:rPr lang="en-US" dirty="0"/>
              <a:t> folder. In this Lab 1, we will work at this place: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Design file and </a:t>
            </a:r>
            <a:r>
              <a:rPr lang="en-US" dirty="0" err="1"/>
              <a:t>Testbench</a:t>
            </a:r>
            <a:r>
              <a:rPr lang="en-US" dirty="0"/>
              <a:t> file into this place.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last command </a:t>
            </a:r>
            <a:r>
              <a:rPr lang="en-US" i="1" dirty="0"/>
              <a:t>“cd -”</a:t>
            </a:r>
            <a:r>
              <a:rPr lang="en-US" dirty="0"/>
              <a:t> use to turn back to </a:t>
            </a:r>
            <a:r>
              <a:rPr lang="en-US" i="1" dirty="0" err="1"/>
              <a:t>simulation_env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Execute </a:t>
            </a:r>
            <a:r>
              <a:rPr lang="en-US" i="1" dirty="0"/>
              <a:t>“</a:t>
            </a:r>
            <a:r>
              <a:rPr lang="en-US" b="1" i="1" dirty="0" err="1">
                <a:solidFill>
                  <a:srgbClr val="FF0000"/>
                </a:solidFill>
              </a:rPr>
              <a:t>xrun</a:t>
            </a:r>
            <a:r>
              <a:rPr lang="en-US" i="1" dirty="0"/>
              <a:t> -access </a:t>
            </a:r>
            <a:r>
              <a:rPr lang="en-US" i="1" dirty="0" err="1"/>
              <a:t>rw</a:t>
            </a:r>
            <a:r>
              <a:rPr lang="en-US" i="1" dirty="0"/>
              <a:t> -</a:t>
            </a:r>
            <a:r>
              <a:rPr lang="en-US" i="1" dirty="0" err="1"/>
              <a:t>licqueue</a:t>
            </a:r>
            <a:r>
              <a:rPr lang="en-US" i="1" dirty="0"/>
              <a:t> -64BIT -l run.log ${</a:t>
            </a:r>
            <a:r>
              <a:rPr lang="en-US" i="1" dirty="0" err="1"/>
              <a:t>design_file</a:t>
            </a:r>
            <a:r>
              <a:rPr lang="en-US" i="1" dirty="0"/>
              <a:t>} ${</a:t>
            </a:r>
            <a:r>
              <a:rPr lang="en-US" i="1" dirty="0" err="1"/>
              <a:t>testbench_file</a:t>
            </a:r>
            <a:r>
              <a:rPr lang="en-US" i="1" dirty="0"/>
              <a:t>}”</a:t>
            </a:r>
            <a:br>
              <a:rPr lang="en-US" dirty="0"/>
            </a:br>
            <a:r>
              <a:rPr lang="en-US" dirty="0"/>
              <a:t>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736304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work/</a:t>
            </a:r>
            <a:r>
              <a:rPr lang="en-US" dirty="0" err="1"/>
              <a:t>simulation_env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64568" y="3573016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4568" y="6038083"/>
            <a:ext cx="712879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xrun</a:t>
            </a:r>
            <a:r>
              <a:rPr lang="en-US" dirty="0"/>
              <a:t> -access </a:t>
            </a:r>
            <a:r>
              <a:rPr lang="en-US" dirty="0" err="1"/>
              <a:t>rw</a:t>
            </a:r>
            <a:r>
              <a:rPr lang="en-US" dirty="0"/>
              <a:t> -</a:t>
            </a:r>
            <a:r>
              <a:rPr lang="en-US" dirty="0" err="1"/>
              <a:t>licqueue</a:t>
            </a:r>
            <a:r>
              <a:rPr lang="en-US" dirty="0"/>
              <a:t> -64BIT -l run.log </a:t>
            </a:r>
            <a:r>
              <a:rPr lang="en-US" dirty="0" err="1"/>
              <a:t>bound_flasher.v</a:t>
            </a:r>
            <a:r>
              <a:rPr lang="en-US" dirty="0"/>
              <a:t> </a:t>
            </a:r>
            <a:r>
              <a:rPr lang="en-US" dirty="0" err="1"/>
              <a:t>testbench.v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7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556792"/>
            <a:ext cx="9028500" cy="407188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After the simulation finishes, you can check the simulation result via Log file </a:t>
            </a:r>
            <a:r>
              <a:rPr lang="en-US" i="1" dirty="0"/>
              <a:t>“run.log”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Each time you want to execute simulation, you need to perform </a:t>
            </a:r>
            <a:r>
              <a:rPr lang="en-US" b="1" dirty="0">
                <a:solidFill>
                  <a:schemeClr val="tx2"/>
                </a:solidFill>
              </a:rPr>
              <a:t>Step 3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Step 4</a:t>
            </a:r>
            <a:r>
              <a:rPr lang="en-US" dirty="0"/>
              <a:t> again.</a:t>
            </a:r>
            <a:br>
              <a:rPr lang="en-US" dirty="0"/>
            </a:br>
            <a:r>
              <a:rPr lang="en-US" dirty="0"/>
              <a:t>It may be inconvenience. To avoid that, you can add all commands into 1 file (ex </a:t>
            </a:r>
            <a:r>
              <a:rPr lang="en-US" i="1" dirty="0"/>
              <a:t>“</a:t>
            </a:r>
            <a:r>
              <a:rPr lang="en-US" i="1" dirty="0" err="1"/>
              <a:t>go_sim</a:t>
            </a:r>
            <a:r>
              <a:rPr lang="en-US" i="1" dirty="0"/>
              <a:t>”</a:t>
            </a:r>
            <a:r>
              <a:rPr lang="en-US" dirty="0"/>
              <a:t> file):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 that, for simulation, you can execute only: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1971420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vi run.log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91750" y="5317388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go_sim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5FEE4-2629-4C34-BBB8-C6BD3C31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8" y="3140968"/>
            <a:ext cx="7916140" cy="2073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77500" y="5652144"/>
            <a:ext cx="8841432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The simulation time might less than 5 minutes. If it over 5 minutes, it might hang-up.</a:t>
            </a:r>
            <a:br>
              <a:rPr lang="en-US" sz="1500" b="1" dirty="0">
                <a:solidFill>
                  <a:srgbClr val="FF0000"/>
                </a:solidFill>
              </a:rPr>
            </a:br>
            <a:r>
              <a:rPr lang="en-US" sz="1500" b="1" dirty="0">
                <a:solidFill>
                  <a:srgbClr val="FF0000"/>
                </a:solidFill>
              </a:rPr>
              <a:t>When it hang-up, please press “Ctrl + C” to stop the simulation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6203" y="3400080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9675" y="3401816"/>
            <a:ext cx="182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6363" y="3545832"/>
            <a:ext cx="2160240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61" y="2213470"/>
            <a:ext cx="5031929" cy="287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Waveform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417" y="1800000"/>
            <a:ext cx="5443652" cy="430271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Add following code lines into the </a:t>
            </a:r>
            <a:r>
              <a:rPr lang="en-US" dirty="0" err="1"/>
              <a:t>testbench</a:t>
            </a:r>
            <a:r>
              <a:rPr lang="en-US" dirty="0"/>
              <a:t> file: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Re-execute simulation.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After simulation finish, check that the Waveform file has been dumped – </a:t>
            </a:r>
            <a:r>
              <a:rPr lang="en-US" b="1" i="1" dirty="0"/>
              <a:t>“</a:t>
            </a:r>
            <a:r>
              <a:rPr lang="en-US" b="1" i="1" dirty="0" err="1"/>
              <a:t>waves.dsn</a:t>
            </a:r>
            <a:r>
              <a:rPr lang="en-US" b="1" i="1" dirty="0"/>
              <a:t>”</a:t>
            </a:r>
            <a:r>
              <a:rPr lang="en-US" dirty="0"/>
              <a:t> and </a:t>
            </a:r>
            <a:r>
              <a:rPr lang="en-US" b="1" i="1" dirty="0"/>
              <a:t>“</a:t>
            </a:r>
            <a:r>
              <a:rPr lang="en-US" b="1" i="1" dirty="0" err="1"/>
              <a:t>waves.trn</a:t>
            </a:r>
            <a:r>
              <a:rPr lang="en-US" b="1" i="1" dirty="0"/>
              <a:t>”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8485" y="2214628"/>
            <a:ext cx="3528392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initial begin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recordfile</a:t>
            </a:r>
            <a:r>
              <a:rPr lang="en-US" dirty="0"/>
              <a:t> ("waves");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recordvars</a:t>
            </a:r>
            <a:r>
              <a:rPr lang="en-US" dirty="0"/>
              <a:t> ("depth=0", </a:t>
            </a:r>
            <a:r>
              <a:rPr lang="en-US" dirty="0" err="1"/>
              <a:t>testbench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end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13040" y="2213470"/>
            <a:ext cx="844565" cy="206747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38165" y="4450650"/>
            <a:ext cx="835116" cy="27826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9224" y="32451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Must be same</a:t>
            </a:r>
          </a:p>
        </p:txBody>
      </p:sp>
      <p:cxnSp>
        <p:nvCxnSpPr>
          <p:cNvPr id="16" name="Curved Connector 15"/>
          <p:cNvCxnSpPr>
            <a:stCxn id="12" idx="3"/>
          </p:cNvCxnSpPr>
          <p:nvPr/>
        </p:nvCxnSpPr>
        <p:spPr>
          <a:xfrm>
            <a:off x="6157605" y="2316844"/>
            <a:ext cx="898118" cy="2133806"/>
          </a:xfrm>
          <a:prstGeom prst="curvedConnector2">
            <a:avLst/>
          </a:prstGeom>
          <a:ln>
            <a:solidFill>
              <a:srgbClr val="FF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417" y="4221088"/>
            <a:ext cx="414750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Before execute simulation with dumping Waveform, please ensure that your </a:t>
            </a:r>
            <a:r>
              <a:rPr lang="en-US" sz="1500" b="1" dirty="0" err="1">
                <a:solidFill>
                  <a:srgbClr val="FF0000"/>
                </a:solidFill>
              </a:rPr>
              <a:t>Testbench</a:t>
            </a:r>
            <a:r>
              <a:rPr lang="en-US" sz="1500" b="1" dirty="0">
                <a:solidFill>
                  <a:srgbClr val="FF0000"/>
                </a:solidFill>
              </a:rPr>
              <a:t> has the “$finish” code line to end the simulation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93600" y="3847984"/>
            <a:ext cx="844565" cy="2067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2303" y="3766691"/>
            <a:ext cx="18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End simulation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38165" y="3951357"/>
            <a:ext cx="1051139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335168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Execute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Like above, you can add all command into 1 file (ex </a:t>
            </a:r>
            <a:r>
              <a:rPr lang="en-US" i="1" dirty="0"/>
              <a:t>“</a:t>
            </a:r>
            <a:r>
              <a:rPr lang="en-US" i="1" dirty="0" err="1"/>
              <a:t>go_gui</a:t>
            </a:r>
            <a:r>
              <a:rPr lang="en-US" i="1" dirty="0"/>
              <a:t>”</a:t>
            </a:r>
            <a:r>
              <a:rPr lang="en-US" dirty="0"/>
              <a:t> file) and execute only: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7642" y="2204864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61818" y="3506263"/>
            <a:ext cx="19442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simvision</a:t>
            </a:r>
            <a:r>
              <a:rPr lang="en-US" dirty="0"/>
              <a:t> -64 &amp;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771966" y="4046875"/>
            <a:ext cx="11521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go_gui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7E95C-7F35-47B0-9E1B-70A6851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2" y="4353245"/>
            <a:ext cx="5889200" cy="179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79444" y="4656266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3260" y="4604588"/>
            <a:ext cx="19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9604" y="4802018"/>
            <a:ext cx="1973656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141269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The GUI will be opened like below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232941"/>
            <a:ext cx="9906000" cy="3849562"/>
            <a:chOff x="0" y="2232941"/>
            <a:chExt cx="9906000" cy="3849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76872"/>
              <a:ext cx="9906000" cy="3805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12840" y="3544682"/>
              <a:ext cx="6336704" cy="2404598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1072" y="3663860"/>
              <a:ext cx="1905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3399"/>
                  </a:solidFill>
                </a:rPr>
                <a:t>Waveform’s display area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2680" y="4179687"/>
              <a:ext cx="91458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04" y="2232941"/>
              <a:ext cx="9892596" cy="90802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409" y="2239469"/>
              <a:ext cx="1746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Tool bar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0672" y="3544682"/>
              <a:ext cx="986593" cy="240459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07" y="4869160"/>
              <a:ext cx="1741441" cy="720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751" y="4892717"/>
              <a:ext cx="1554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8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66" y="1800000"/>
            <a:ext cx="4734434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Click </a:t>
            </a:r>
            <a:r>
              <a:rPr lang="en-US" b="1" dirty="0"/>
              <a:t>“File”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dirty="0"/>
              <a:t> “</a:t>
            </a:r>
            <a:r>
              <a:rPr lang="en-US" b="1" dirty="0"/>
              <a:t>Open Database”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2565817"/>
            <a:ext cx="4970882" cy="1857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1058" y="2693081"/>
            <a:ext cx="221422" cy="23186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198" y="3140968"/>
            <a:ext cx="1864466" cy="14111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34" y="2565817"/>
            <a:ext cx="3817046" cy="36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5457056" y="1800000"/>
            <a:ext cx="4248472" cy="59093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Choose Waveform file -&gt; </a:t>
            </a:r>
            <a:r>
              <a:rPr lang="en-US" b="1" dirty="0"/>
              <a:t>“Open &amp; Dismiss”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2724" y="5949280"/>
            <a:ext cx="896540" cy="21312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69525</TotalTime>
  <Words>975</Words>
  <Application>Microsoft Office PowerPoint</Application>
  <PresentationFormat>A4 Paper (210x297 mm)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Renesas 2015</vt:lpstr>
      <vt:lpstr>Renesas 2015_confidential</vt:lpstr>
      <vt:lpstr>PowerPoint Presentation</vt:lpstr>
      <vt:lpstr>Overview</vt:lpstr>
      <vt:lpstr>Getting Started</vt:lpstr>
      <vt:lpstr>Simulate with Xcelium (1/2)</vt:lpstr>
      <vt:lpstr>Simulate with Xcelium (2/2)</vt:lpstr>
      <vt:lpstr>Generate Waveform file</vt:lpstr>
      <vt:lpstr>Open Waveform by GUI (1/4)</vt:lpstr>
      <vt:lpstr>Open Waveform by GUI (2/4)</vt:lpstr>
      <vt:lpstr>Open Waveform by GUI (3/4)</vt:lpstr>
      <vt:lpstr>Open Waveform by GUI (4/4)</vt:lpstr>
      <vt:lpstr>Some useful buttons in GUI (1/3)</vt:lpstr>
      <vt:lpstr>Some useful buttons in GUI (2/3)</vt:lpstr>
      <vt:lpstr>Some useful buttons in GUI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Thiên Ân Nguyễn</cp:lastModifiedBy>
  <cp:revision>956</cp:revision>
  <dcterms:created xsi:type="dcterms:W3CDTF">2015-08-18T12:30:57Z</dcterms:created>
  <dcterms:modified xsi:type="dcterms:W3CDTF">2023-02-12T10:37:59Z</dcterms:modified>
</cp:coreProperties>
</file>