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7"/>
  </p:notesMasterIdLst>
  <p:sldIdLst>
    <p:sldId id="404" r:id="rId2"/>
    <p:sldId id="405" r:id="rId3"/>
    <p:sldId id="415" r:id="rId4"/>
    <p:sldId id="414" r:id="rId5"/>
    <p:sldId id="3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80" autoAdjust="0"/>
  </p:normalViewPr>
  <p:slideViewPr>
    <p:cSldViewPr showGuides="1">
      <p:cViewPr varScale="1">
        <p:scale>
          <a:sx n="81" d="100"/>
          <a:sy n="81" d="100"/>
        </p:scale>
        <p:origin x="662" y="53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14600"/>
            <a:ext cx="852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906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795703"/>
          </a:xfrm>
        </p:spPr>
        <p:txBody>
          <a:bodyPr/>
          <a:lstStyle/>
          <a:p>
            <a:r>
              <a:rPr lang="en-US" dirty="0"/>
              <a:t>Exercise 1 : Specification</a:t>
            </a:r>
          </a:p>
          <a:p>
            <a:r>
              <a:rPr lang="en-US" dirty="0"/>
              <a:t>Bound Flasher</a:t>
            </a:r>
          </a:p>
        </p:txBody>
      </p:sp>
    </p:spTree>
    <p:extLst>
      <p:ext uri="{BB962C8B-B14F-4D97-AF65-F5344CB8AC3E}">
        <p14:creationId xmlns:p14="http://schemas.microsoft.com/office/powerpoint/2010/main" val="421652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395002"/>
            <a:ext cx="8520000" cy="443198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242877"/>
            <a:ext cx="10744200" cy="4853123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n-US" dirty="0"/>
              <a:t>In this exercise, you must create RTL code for the bound flasher with </a:t>
            </a:r>
            <a:r>
              <a:rPr lang="en-US" dirty="0">
                <a:highlight>
                  <a:srgbClr val="FFFF00"/>
                </a:highlight>
              </a:rPr>
              <a:t>16 lamps </a:t>
            </a:r>
            <a:r>
              <a:rPr lang="en-US" dirty="0"/>
              <a:t>which has operation as below: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At the </a:t>
            </a:r>
            <a:r>
              <a:rPr lang="en-US" dirty="0">
                <a:highlight>
                  <a:srgbClr val="FFFF00"/>
                </a:highlight>
              </a:rPr>
              <a:t>initial state, all lamps are OFF</a:t>
            </a:r>
            <a:r>
              <a:rPr lang="en-US" dirty="0"/>
              <a:t>. If </a:t>
            </a:r>
            <a:r>
              <a:rPr lang="en-US" dirty="0">
                <a:highlight>
                  <a:srgbClr val="FFFF00"/>
                </a:highlight>
              </a:rPr>
              <a:t>flick signal is ACTIVE (set 1), </a:t>
            </a:r>
            <a:r>
              <a:rPr lang="en-US" dirty="0"/>
              <a:t>the flasher start operating: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</a:t>
            </a:r>
            <a:r>
              <a:rPr lang="en-US" dirty="0">
                <a:highlight>
                  <a:srgbClr val="FFFF00"/>
                </a:highlight>
              </a:rPr>
              <a:t>turned ON gradually </a:t>
            </a:r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lamp[0]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to lamp[5]</a:t>
            </a:r>
            <a:r>
              <a:rPr lang="en-US" b="1" dirty="0"/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</a:t>
            </a:r>
            <a:r>
              <a:rPr lang="en-US" dirty="0">
                <a:highlight>
                  <a:srgbClr val="FFFF00"/>
                </a:highlight>
              </a:rPr>
              <a:t>turned OFF gradually from lamp[5] </a:t>
            </a:r>
            <a:r>
              <a:rPr lang="en-US" b="1" dirty="0">
                <a:highlight>
                  <a:srgbClr val="FFFF00"/>
                </a:highlight>
              </a:rPr>
              <a:t>(max)</a:t>
            </a:r>
            <a:r>
              <a:rPr lang="en-US" dirty="0">
                <a:highlight>
                  <a:srgbClr val="FFFF00"/>
                </a:highlight>
              </a:rPr>
              <a:t> to lamp[0] </a:t>
            </a:r>
            <a:r>
              <a:rPr lang="en-US" b="1" dirty="0">
                <a:highlight>
                  <a:srgbClr val="FFFF00"/>
                </a:highlight>
              </a:rPr>
              <a:t>(min)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turned ON gradually from lamp[0]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to lamp[10].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</a:t>
            </a:r>
            <a:r>
              <a:rPr lang="en-US" dirty="0">
                <a:highlight>
                  <a:srgbClr val="FFFF00"/>
                </a:highlight>
              </a:rPr>
              <a:t>turned OFF gradually from lamp[10] </a:t>
            </a:r>
            <a:r>
              <a:rPr lang="en-US" b="1" dirty="0">
                <a:highlight>
                  <a:srgbClr val="FFFF00"/>
                </a:highlight>
              </a:rPr>
              <a:t>(max)</a:t>
            </a:r>
            <a:r>
              <a:rPr lang="en-US" dirty="0">
                <a:highlight>
                  <a:srgbClr val="FFFF00"/>
                </a:highlight>
              </a:rPr>
              <a:t> to lamp[5] </a:t>
            </a:r>
            <a:r>
              <a:rPr lang="en-US" b="1" dirty="0">
                <a:highlight>
                  <a:srgbClr val="FFFF00"/>
                </a:highlight>
              </a:rPr>
              <a:t>(min)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lamps are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turned ON gradually from lamp[5] to lamp[15].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 dirty="0"/>
              <a:t>The lamps are </a:t>
            </a:r>
            <a:r>
              <a:rPr lang="en-US" dirty="0">
                <a:highlight>
                  <a:srgbClr val="FFFF00"/>
                </a:highlight>
              </a:rPr>
              <a:t>turned OFF gradually from lamp[15] to lamp[0].</a:t>
            </a:r>
          </a:p>
          <a:p>
            <a:pPr marL="520700" lvl="2" indent="-342900">
              <a:spcAft>
                <a:spcPts val="400"/>
              </a:spcAft>
              <a:buClrTx/>
              <a:buFont typeface="+mj-lt"/>
              <a:buAutoNum type="arabicPeriod"/>
            </a:pPr>
            <a:r>
              <a:rPr lang="en-US"/>
              <a:t>Finally, </a:t>
            </a:r>
            <a:r>
              <a:rPr lang="en-US">
                <a:highlight>
                  <a:srgbClr val="FFFF00"/>
                </a:highlight>
              </a:rPr>
              <a:t>the lamps are turned ON then </a:t>
            </a:r>
            <a:r>
              <a:rPr lang="en-US" dirty="0">
                <a:highlight>
                  <a:srgbClr val="FFFF00"/>
                </a:highlight>
              </a:rPr>
              <a:t>OFF simultaneously (blink), </a:t>
            </a:r>
            <a:r>
              <a:rPr lang="en-US" dirty="0"/>
              <a:t>return to the initial state.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Additional </a:t>
            </a:r>
            <a:r>
              <a:rPr lang="en-US">
                <a:solidFill>
                  <a:srgbClr val="FF0000"/>
                </a:solidFill>
              </a:rPr>
              <a:t>condition: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400"/>
              </a:spcAft>
              <a:buFontTx/>
              <a:buChar char="-"/>
            </a:pPr>
            <a:r>
              <a:rPr lang="en-US" dirty="0"/>
              <a:t>At each </a:t>
            </a:r>
            <a:r>
              <a:rPr lang="en-US" dirty="0">
                <a:highlight>
                  <a:srgbClr val="FFFF00"/>
                </a:highlight>
              </a:rPr>
              <a:t>kickback point (lamp[5] and lamp[10]), </a:t>
            </a:r>
            <a:r>
              <a:rPr lang="en-US" dirty="0"/>
              <a:t>if </a:t>
            </a:r>
            <a:r>
              <a:rPr lang="en-US" dirty="0">
                <a:highlight>
                  <a:srgbClr val="00FF00"/>
                </a:highlight>
              </a:rPr>
              <a:t>flick signal is ACTIVE</a:t>
            </a:r>
            <a:r>
              <a:rPr lang="en-US" dirty="0"/>
              <a:t>, the lamps will </a:t>
            </a:r>
            <a:r>
              <a:rPr lang="en-US" dirty="0">
                <a:highlight>
                  <a:srgbClr val="FFFF00"/>
                </a:highlight>
              </a:rPr>
              <a:t>turn OFF gradually again to the </a:t>
            </a:r>
            <a:r>
              <a:rPr lang="en-US" b="1" dirty="0">
                <a:highlight>
                  <a:srgbClr val="FFFF00"/>
                </a:highlight>
              </a:rPr>
              <a:t>min</a:t>
            </a:r>
            <a:r>
              <a:rPr lang="en-US" dirty="0">
                <a:highlight>
                  <a:srgbClr val="FFFF00"/>
                </a:highlight>
              </a:rPr>
              <a:t> lamp of the previous state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then continue operation as above description</a:t>
            </a:r>
            <a:r>
              <a:rPr lang="en-US" dirty="0"/>
              <a:t>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dirty="0"/>
              <a:t>For simplicity, </a:t>
            </a:r>
            <a:r>
              <a:rPr lang="en-US" dirty="0">
                <a:highlight>
                  <a:srgbClr val="00FF00"/>
                </a:highlight>
              </a:rPr>
              <a:t>kickback points are considered only when the lamps are turned ON gradually</a:t>
            </a:r>
            <a:r>
              <a:rPr lang="en-US" dirty="0"/>
              <a:t>, except the first state.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Refer to next pages for example of operation.</a:t>
            </a:r>
          </a:p>
        </p:txBody>
      </p:sp>
    </p:spTree>
    <p:extLst>
      <p:ext uri="{BB962C8B-B14F-4D97-AF65-F5344CB8AC3E}">
        <p14:creationId xmlns:p14="http://schemas.microsoft.com/office/powerpoint/2010/main" val="2967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F6E8-BD53-6A3C-6F33-83446175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79E1E-D5C4-0B36-113A-D33E5A0A4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CB28A-9199-D775-29C4-1815B33E79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523" y="517955"/>
            <a:ext cx="11244575" cy="234744"/>
          </a:xfrm>
        </p:spPr>
        <p:txBody>
          <a:bodyPr/>
          <a:lstStyle/>
          <a:p>
            <a:r>
              <a:rPr lang="en-US" b="1" dirty="0"/>
              <a:t>When flick =0 at kickback points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00A7-6702-176B-EE22-FAAFE49941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1724B-BBCE-CD51-26B3-988FEB63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59539"/>
            <a:ext cx="11536385" cy="5353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A60AE-9557-DD82-C8ED-29174ADA63BC}"/>
              </a:ext>
            </a:extLst>
          </p:cNvPr>
          <p:cNvSpPr txBox="1"/>
          <p:nvPr/>
        </p:nvSpPr>
        <p:spPr>
          <a:xfrm>
            <a:off x="8534400" y="5867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blink</a:t>
            </a:r>
          </a:p>
        </p:txBody>
      </p:sp>
    </p:spTree>
    <p:extLst>
      <p:ext uri="{BB962C8B-B14F-4D97-AF65-F5344CB8AC3E}">
        <p14:creationId xmlns:p14="http://schemas.microsoft.com/office/powerpoint/2010/main" val="42764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7"/>
          </p:nvPr>
        </p:nvSpPr>
        <p:spPr>
          <a:xfrm>
            <a:off x="316727" y="603456"/>
            <a:ext cx="11244575" cy="234744"/>
          </a:xfrm>
        </p:spPr>
        <p:txBody>
          <a:bodyPr/>
          <a:lstStyle/>
          <a:p>
            <a:r>
              <a:rPr lang="en-US" b="1" dirty="0"/>
              <a:t>When flick=1 at kickback points (lamp[10])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81184"/>
            <a:ext cx="3124200" cy="442913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CF3E4-330C-08C6-6B6C-B79EC689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12115800" cy="4892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810F8-5110-659D-EBCA-BC5FFAACDE33}"/>
              </a:ext>
            </a:extLst>
          </p:cNvPr>
          <p:cNvSpPr txBox="1"/>
          <p:nvPr/>
        </p:nvSpPr>
        <p:spPr>
          <a:xfrm>
            <a:off x="9448800" y="5638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blink</a:t>
            </a:r>
          </a:p>
        </p:txBody>
      </p:sp>
    </p:spTree>
    <p:extLst>
      <p:ext uri="{BB962C8B-B14F-4D97-AF65-F5344CB8AC3E}">
        <p14:creationId xmlns:p14="http://schemas.microsoft.com/office/powerpoint/2010/main" val="10020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/>
              <a:t>www.renesas.com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066800" y="914400"/>
            <a:ext cx="5280000" cy="300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1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151002_Renesas_Templates_16_9_conf_EN</Template>
  <TotalTime>3338</TotalTime>
  <Words>293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Symbol</vt:lpstr>
      <vt:lpstr>Wingdings</vt:lpstr>
      <vt:lpstr>151002_Renesas_Templates_16_9_conf_EN</vt:lpstr>
      <vt:lpstr>PowerPoint Presentation</vt:lpstr>
      <vt:lpstr>Specification</vt:lpstr>
      <vt:lpstr>Specification</vt:lpstr>
      <vt:lpstr>Specification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Do</dc:creator>
  <cp:lastModifiedBy>Nguyen Nam</cp:lastModifiedBy>
  <cp:revision>190</cp:revision>
  <dcterms:created xsi:type="dcterms:W3CDTF">2016-03-21T05:31:37Z</dcterms:created>
  <dcterms:modified xsi:type="dcterms:W3CDTF">2024-02-22T07:45:36Z</dcterms:modified>
</cp:coreProperties>
</file>