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1" r:id="rId5"/>
    <p:sldId id="269" r:id="rId6"/>
    <p:sldId id="258" r:id="rId7"/>
    <p:sldId id="259" r:id="rId8"/>
    <p:sldId id="272" r:id="rId9"/>
    <p:sldId id="274" r:id="rId10"/>
    <p:sldId id="273" r:id="rId11"/>
    <p:sldId id="276" r:id="rId12"/>
    <p:sldId id="277" r:id="rId13"/>
    <p:sldId id="261" r:id="rId14"/>
    <p:sldId id="278" r:id="rId15"/>
    <p:sldId id="279" r:id="rId16"/>
    <p:sldId id="280" r:id="rId17"/>
    <p:sldId id="262" r:id="rId18"/>
    <p:sldId id="281" r:id="rId19"/>
    <p:sldId id="285" r:id="rId20"/>
    <p:sldId id="286" r:id="rId21"/>
    <p:sldId id="287" r:id="rId22"/>
    <p:sldId id="288" r:id="rId23"/>
    <p:sldId id="283" r:id="rId24"/>
    <p:sldId id="296" r:id="rId25"/>
    <p:sldId id="294" r:id="rId26"/>
    <p:sldId id="297" r:id="rId27"/>
    <p:sldId id="298" r:id="rId28"/>
    <p:sldId id="289" r:id="rId29"/>
    <p:sldId id="290" r:id="rId30"/>
    <p:sldId id="291" r:id="rId31"/>
    <p:sldId id="292" r:id="rId32"/>
    <p:sldId id="293" r:id="rId33"/>
    <p:sldId id="263" r:id="rId34"/>
    <p:sldId id="264" r:id="rId35"/>
    <p:sldId id="265" r:id="rId36"/>
    <p:sldId id="295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54" autoAdjust="0"/>
  </p:normalViewPr>
  <p:slideViewPr>
    <p:cSldViewPr>
      <p:cViewPr>
        <p:scale>
          <a:sx n="90" d="100"/>
          <a:sy n="90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l510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SplitOrder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24</c:v>
                </c:pt>
                <c:pt idx="7">
                  <c:v>32</c:v>
                </c:pt>
                <c:pt idx="8">
                  <c:v>48</c:v>
                </c:pt>
                <c:pt idx="9">
                  <c:v>64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1183.1199999999999</c:v>
                </c:pt>
                <c:pt idx="1">
                  <c:v>2214.39</c:v>
                </c:pt>
                <c:pt idx="2">
                  <c:v>4673.05</c:v>
                </c:pt>
                <c:pt idx="3">
                  <c:v>9057.15</c:v>
                </c:pt>
                <c:pt idx="4">
                  <c:v>15385.47</c:v>
                </c:pt>
                <c:pt idx="5">
                  <c:v>19855.240000000002</c:v>
                </c:pt>
                <c:pt idx="6">
                  <c:v>27827.55</c:v>
                </c:pt>
                <c:pt idx="7">
                  <c:v>34347.03</c:v>
                </c:pt>
                <c:pt idx="8">
                  <c:v>46559.61</c:v>
                </c:pt>
                <c:pt idx="9">
                  <c:v>43524.59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 (Array)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24</c:v>
                </c:pt>
                <c:pt idx="7">
                  <c:v>32</c:v>
                </c:pt>
                <c:pt idx="8">
                  <c:v>48</c:v>
                </c:pt>
                <c:pt idx="9">
                  <c:v>64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1953.57</c:v>
                </c:pt>
                <c:pt idx="1">
                  <c:v>3703.84</c:v>
                </c:pt>
                <c:pt idx="2">
                  <c:v>7535.32</c:v>
                </c:pt>
                <c:pt idx="3">
                  <c:v>11981.4</c:v>
                </c:pt>
                <c:pt idx="4">
                  <c:v>17809.36</c:v>
                </c:pt>
                <c:pt idx="5">
                  <c:v>29555.200000000001</c:v>
                </c:pt>
                <c:pt idx="6">
                  <c:v>41684.85</c:v>
                </c:pt>
                <c:pt idx="7">
                  <c:v>53597.88</c:v>
                </c:pt>
                <c:pt idx="8">
                  <c:v>64465.27</c:v>
                </c:pt>
                <c:pt idx="9">
                  <c:v>70179.97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LF (List)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24</c:v>
                </c:pt>
                <c:pt idx="7">
                  <c:v>32</c:v>
                </c:pt>
                <c:pt idx="8">
                  <c:v>48</c:v>
                </c:pt>
                <c:pt idx="9">
                  <c:v>64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1165.6199999999999</c:v>
                </c:pt>
                <c:pt idx="1">
                  <c:v>2330.56</c:v>
                </c:pt>
                <c:pt idx="2">
                  <c:v>4865.29</c:v>
                </c:pt>
                <c:pt idx="3">
                  <c:v>9508.67</c:v>
                </c:pt>
                <c:pt idx="4">
                  <c:v>13572.11</c:v>
                </c:pt>
                <c:pt idx="5">
                  <c:v>18465.400000000001</c:v>
                </c:pt>
                <c:pt idx="6">
                  <c:v>23589.759999999998</c:v>
                </c:pt>
                <c:pt idx="7">
                  <c:v>29644.15</c:v>
                </c:pt>
                <c:pt idx="8">
                  <c:v>40112.870000000003</c:v>
                </c:pt>
                <c:pt idx="9">
                  <c:v>39021.26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WF (Adaptive)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24</c:v>
                </c:pt>
                <c:pt idx="7">
                  <c:v>32</c:v>
                </c:pt>
                <c:pt idx="8">
                  <c:v>48</c:v>
                </c:pt>
                <c:pt idx="9">
                  <c:v>64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946.24</c:v>
                </c:pt>
                <c:pt idx="1">
                  <c:v>1849.01</c:v>
                </c:pt>
                <c:pt idx="2">
                  <c:v>3645.02</c:v>
                </c:pt>
                <c:pt idx="3">
                  <c:v>6385.55</c:v>
                </c:pt>
                <c:pt idx="4">
                  <c:v>9466.43</c:v>
                </c:pt>
                <c:pt idx="5">
                  <c:v>12760.69</c:v>
                </c:pt>
                <c:pt idx="6">
                  <c:v>17888.240000000002</c:v>
                </c:pt>
                <c:pt idx="7">
                  <c:v>22159.11</c:v>
                </c:pt>
                <c:pt idx="8">
                  <c:v>29111.5</c:v>
                </c:pt>
                <c:pt idx="9">
                  <c:v>30810.39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WF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24</c:v>
                </c:pt>
                <c:pt idx="7">
                  <c:v>32</c:v>
                </c:pt>
                <c:pt idx="8">
                  <c:v>48</c:v>
                </c:pt>
                <c:pt idx="9">
                  <c:v>64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739.69</c:v>
                </c:pt>
                <c:pt idx="1">
                  <c:v>1390.91</c:v>
                </c:pt>
                <c:pt idx="2">
                  <c:v>2348.12</c:v>
                </c:pt>
                <c:pt idx="3">
                  <c:v>3332.61</c:v>
                </c:pt>
                <c:pt idx="4">
                  <c:v>4000.93</c:v>
                </c:pt>
                <c:pt idx="5">
                  <c:v>4414.37</c:v>
                </c:pt>
                <c:pt idx="6">
                  <c:v>4918.8999999999996</c:v>
                </c:pt>
                <c:pt idx="7">
                  <c:v>5098.8999999999996</c:v>
                </c:pt>
                <c:pt idx="8">
                  <c:v>3073.48</c:v>
                </c:pt>
                <c:pt idx="9">
                  <c:v>1515.25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406976"/>
        <c:axId val="79409152"/>
      </c:lineChart>
      <c:catAx>
        <c:axId val="79406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409152"/>
        <c:crosses val="autoZero"/>
        <c:auto val="1"/>
        <c:lblAlgn val="ctr"/>
        <c:lblOffset val="100"/>
        <c:noMultiLvlLbl val="0"/>
      </c:catAx>
      <c:valAx>
        <c:axId val="79409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Ops/ms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4069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Dynamic-Sized </a:t>
            </a:r>
            <a:r>
              <a:rPr lang="en-US" sz="3600" dirty="0" err="1" smtClean="0"/>
              <a:t>Nonblocking</a:t>
            </a:r>
            <a:r>
              <a:rPr lang="en-US" sz="3600" dirty="0" smtClean="0"/>
              <a:t> Hash Tables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Yujie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Liu </a:t>
            </a:r>
            <a:r>
              <a:rPr lang="en-US" sz="2400" dirty="0" smtClean="0">
                <a:solidFill>
                  <a:schemeClr val="tx1"/>
                </a:solidFill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</a:rPr>
              <a:t>Kunlong</a:t>
            </a:r>
            <a:r>
              <a:rPr lang="en-US" sz="2400" dirty="0" smtClean="0">
                <a:solidFill>
                  <a:schemeClr val="tx1"/>
                </a:solidFill>
              </a:rPr>
              <a:t> Zhang      Michael Spear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4343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Lehigh Univ.        Tianjin Univ.          Lehigh Univ.</a:t>
            </a:r>
          </a:p>
        </p:txBody>
      </p:sp>
    </p:spTree>
    <p:extLst>
      <p:ext uri="{BB962C8B-B14F-4D97-AF65-F5344CB8AC3E}">
        <p14:creationId xmlns:p14="http://schemas.microsoft.com/office/powerpoint/2010/main" val="2937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Split-Ordered List [</a:t>
            </a:r>
            <a:r>
              <a:rPr lang="en-US" sz="3200" dirty="0" err="1" smtClean="0"/>
              <a:t>Shalev</a:t>
            </a:r>
            <a:r>
              <a:rPr lang="en-US" sz="3200" dirty="0" smtClean="0"/>
              <a:t> &amp; </a:t>
            </a:r>
            <a:r>
              <a:rPr lang="en-US" sz="3200" dirty="0" err="1" smtClean="0"/>
              <a:t>Shavit</a:t>
            </a:r>
            <a:r>
              <a:rPr lang="en-US" sz="3200" dirty="0" smtClean="0"/>
              <a:t>, PODC03]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555903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Lock-freedom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2393988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word CAS</a:t>
            </a:r>
          </a:p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322498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Unbounded size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Assume bounded memory &amp; fixed directory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7400" y="4102398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Grow &amp; shrink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Extensible </a:t>
            </a:r>
            <a:r>
              <a:rPr lang="en-US" sz="2000" dirty="0"/>
              <a:t>but unclear how to shrink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856" y="4954548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Laziness</a:t>
            </a:r>
          </a:p>
          <a:p>
            <a:endParaRPr lang="en-US" sz="2400" dirty="0"/>
          </a:p>
        </p:txBody>
      </p:sp>
      <p:pic>
        <p:nvPicPr>
          <p:cNvPr id="1027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5903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ul510\Desktop\cros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4535" r="16463" b="14535"/>
          <a:stretch/>
        </p:blipFill>
        <p:spPr bwMode="auto">
          <a:xfrm>
            <a:off x="1378009" y="4102398"/>
            <a:ext cx="467834" cy="5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460860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58" y="4978890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yul510\Desktop\cros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4535" r="16463" b="14535"/>
          <a:stretch/>
        </p:blipFill>
        <p:spPr bwMode="auto">
          <a:xfrm>
            <a:off x="1371599" y="3224985"/>
            <a:ext cx="467834" cy="5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6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Our Work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555903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Lock-freedom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2277025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word CAS</a:t>
            </a:r>
          </a:p>
          <a:p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64489" y="4603659"/>
            <a:ext cx="495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Laziness</a:t>
            </a:r>
          </a:p>
          <a:p>
            <a:endParaRPr lang="en-US" sz="2400" dirty="0"/>
          </a:p>
        </p:txBody>
      </p:sp>
      <p:pic>
        <p:nvPicPr>
          <p:cNvPr id="1027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5903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343897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057400" y="3033591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Unbounded size</a:t>
            </a:r>
          </a:p>
          <a:p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3836573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Grow &amp; shrink</a:t>
            </a:r>
          </a:p>
          <a:p>
            <a:endParaRPr lang="en-US" sz="2400" dirty="0" smtClean="0"/>
          </a:p>
        </p:txBody>
      </p:sp>
      <p:pic>
        <p:nvPicPr>
          <p:cNvPr id="22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8" y="3135245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25175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81345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52082" y="5370858"/>
            <a:ext cx="5339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Wait-free variants!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Slower than the lock-free version, but scalable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18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26" y="5448544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(in a nutshell)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 upon a “Freezable Set” abstraction</a:t>
            </a:r>
          </a:p>
          <a:p>
            <a:pPr lvl="1"/>
            <a:r>
              <a:rPr lang="en-US" dirty="0" smtClean="0"/>
              <a:t>Allows moving keys in a more direct manner</a:t>
            </a:r>
          </a:p>
          <a:p>
            <a:pPr lvl="1"/>
            <a:r>
              <a:rPr lang="en-US" dirty="0" smtClean="0"/>
              <a:t>Admits various cache-efficient implementations</a:t>
            </a:r>
          </a:p>
          <a:p>
            <a:pPr lvl="1"/>
            <a:endParaRPr lang="en-US" dirty="0"/>
          </a:p>
          <a:p>
            <a:r>
              <a:rPr lang="en-US" dirty="0" smtClean="0"/>
              <a:t>Resizing mechanism</a:t>
            </a:r>
          </a:p>
          <a:p>
            <a:pPr lvl="1"/>
            <a:r>
              <a:rPr lang="en-US" dirty="0" smtClean="0"/>
              <a:t>Idea #1: Versioning</a:t>
            </a:r>
          </a:p>
          <a:p>
            <a:pPr lvl="2"/>
            <a:r>
              <a:rPr lang="en-US" dirty="0"/>
              <a:t>Careful management of “stale” and “fresh”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Idea #2: Copy-on-write</a:t>
            </a:r>
          </a:p>
          <a:p>
            <a:pPr lvl="2"/>
            <a:r>
              <a:rPr lang="en-US" dirty="0" smtClean="0"/>
              <a:t>Buckets are “frozen” during key migration</a:t>
            </a:r>
          </a:p>
          <a:p>
            <a:pPr lvl="2"/>
            <a:r>
              <a:rPr lang="en-US" dirty="0" smtClean="0"/>
              <a:t>Implementation of </a:t>
            </a:r>
            <a:r>
              <a:rPr lang="en-US" dirty="0" err="1" smtClean="0"/>
              <a:t>FSet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4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FSet</a:t>
            </a:r>
            <a:r>
              <a:rPr lang="en-US" dirty="0" smtClean="0"/>
              <a:t>: A Freezable Set 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2791550"/>
            <a:ext cx="1981200" cy="10184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{8, 12, 24}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ok =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0" y="2608521"/>
            <a:ext cx="1981200" cy="14478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= 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key = 16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one = false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= &lt;nil&gt;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0133" y="3871655"/>
            <a:ext cx="58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5476" y="4070866"/>
            <a:ext cx="85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FSetOp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FSet</a:t>
            </a:r>
            <a:r>
              <a:rPr lang="en-US" dirty="0" smtClean="0"/>
              <a:t> Operation: Invoke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2791550"/>
            <a:ext cx="1981200" cy="10184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{8, 12, 24}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ok =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0" y="2608521"/>
            <a:ext cx="1981200" cy="14478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= 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key = 16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one = false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= &lt;nil&gt;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0133" y="3871655"/>
            <a:ext cx="58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5476" y="4070866"/>
            <a:ext cx="85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FSetOp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3650" y="4753966"/>
            <a:ext cx="549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cs typeface="Consolas" panose="020B0609020204030204" pitchFamily="49" charset="0"/>
              </a:rPr>
              <a:t>Invoke (</a:t>
            </a:r>
            <a:r>
              <a:rPr lang="en-US" sz="3200" b="1" dirty="0" err="1" smtClean="0">
                <a:cs typeface="Consolas" panose="020B0609020204030204" pitchFamily="49" charset="0"/>
              </a:rPr>
              <a:t>FSet</a:t>
            </a:r>
            <a:r>
              <a:rPr lang="en-US" sz="3200" b="1" dirty="0" smtClean="0">
                <a:cs typeface="Consolas" panose="020B0609020204030204" pitchFamily="49" charset="0"/>
              </a:rPr>
              <a:t>, </a:t>
            </a:r>
            <a:r>
              <a:rPr lang="en-US" sz="3200" b="1" dirty="0" err="1" smtClean="0">
                <a:cs typeface="Consolas" panose="020B0609020204030204" pitchFamily="49" charset="0"/>
              </a:rPr>
              <a:t>FSetOp</a:t>
            </a:r>
            <a:r>
              <a:rPr lang="en-US" sz="3200" b="1" dirty="0" smtClean="0">
                <a:cs typeface="Consolas" panose="020B0609020204030204" pitchFamily="49" charset="0"/>
              </a:rPr>
              <a:t>) : </a:t>
            </a:r>
            <a:r>
              <a:rPr lang="en-US" sz="3200" b="1" dirty="0" err="1" smtClean="0">
                <a:cs typeface="Consolas" panose="020B0609020204030204" pitchFamily="49" charset="0"/>
              </a:rPr>
              <a:t>boolean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2798134"/>
            <a:ext cx="1981200" cy="10184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{8, 12,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>, 24}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ok = true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81400" y="3352799"/>
            <a:ext cx="1600200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2729" y="5435025"/>
            <a:ext cx="1981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cs typeface="Consolas" panose="020B0609020204030204" pitchFamily="49" charset="0"/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tomically</a:t>
            </a:r>
            <a:endParaRPr lang="en-US" sz="3200" b="1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5468" y="2209800"/>
            <a:ext cx="121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cs typeface="Consolas" panose="020B0609020204030204" pitchFamily="49" charset="0"/>
              </a:rPr>
              <a:t>When:</a:t>
            </a:r>
          </a:p>
          <a:p>
            <a:pPr algn="ctr"/>
            <a:r>
              <a:rPr lang="en-US" sz="1600" b="1" dirty="0" smtClean="0">
                <a:cs typeface="Consolas" panose="020B0609020204030204" pitchFamily="49" charset="0"/>
              </a:rPr>
              <a:t>ok = true</a:t>
            </a:r>
          </a:p>
          <a:p>
            <a:pPr algn="ctr"/>
            <a:r>
              <a:rPr lang="en-US" sz="1600" b="1" dirty="0" smtClean="0">
                <a:cs typeface="Consolas" panose="020B0609020204030204" pitchFamily="49" charset="0"/>
              </a:rPr>
              <a:t>done = false</a:t>
            </a:r>
            <a:endParaRPr lang="en-US" sz="1600" b="1" dirty="0"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1579" y="3682425"/>
            <a:ext cx="819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cs typeface="Consolas" panose="020B0609020204030204" pitchFamily="49" charset="0"/>
              </a:rPr>
              <a:t>Return:</a:t>
            </a:r>
          </a:p>
          <a:p>
            <a:pPr algn="ctr"/>
            <a:r>
              <a:rPr lang="en-US" sz="1600" b="1" dirty="0" smtClean="0">
                <a:cs typeface="Consolas" panose="020B0609020204030204" pitchFamily="49" charset="0"/>
              </a:rPr>
              <a:t>done</a:t>
            </a:r>
            <a:endParaRPr lang="en-US" sz="1600" b="1" dirty="0">
              <a:cs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9316" y="2608521"/>
            <a:ext cx="1981200" cy="14478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= 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key = 16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one =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FSet</a:t>
            </a:r>
            <a:r>
              <a:rPr lang="en-US" dirty="0" smtClean="0"/>
              <a:t> Operation: Freeze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2791549"/>
            <a:ext cx="1981200" cy="10184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{8, 12, 16, 24}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ok =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9933" y="3871654"/>
            <a:ext cx="58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9087" y="4753966"/>
            <a:ext cx="320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cs typeface="Consolas" panose="020B0609020204030204" pitchFamily="49" charset="0"/>
              </a:rPr>
              <a:t>Freeze (</a:t>
            </a:r>
            <a:r>
              <a:rPr lang="en-US" sz="3200" b="1" dirty="0" err="1" smtClean="0">
                <a:cs typeface="Consolas" panose="020B0609020204030204" pitchFamily="49" charset="0"/>
              </a:rPr>
              <a:t>FSet</a:t>
            </a:r>
            <a:r>
              <a:rPr lang="en-US" sz="3200" b="1" dirty="0" smtClean="0">
                <a:cs typeface="Consolas" panose="020B0609020204030204" pitchFamily="49" charset="0"/>
              </a:rPr>
              <a:t>) : Set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2729" y="5435025"/>
            <a:ext cx="1981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cs typeface="Consolas" panose="020B0609020204030204" pitchFamily="49" charset="0"/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tomically</a:t>
            </a:r>
            <a:endParaRPr lang="en-US" sz="3200" b="1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81400" y="2791549"/>
            <a:ext cx="1981200" cy="10184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{8, 12, 16, 24}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ok =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8009" y="1981200"/>
            <a:ext cx="322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cs typeface="Consolas" panose="020B0609020204030204" pitchFamily="49" charset="0"/>
              </a:rPr>
              <a:t>Subsequent Invoke operations cannot change states of the </a:t>
            </a:r>
            <a:r>
              <a:rPr lang="en-US" sz="1600" b="1" dirty="0" err="1" smtClean="0">
                <a:cs typeface="Consolas" panose="020B0609020204030204" pitchFamily="49" charset="0"/>
              </a:rPr>
              <a:t>FSet</a:t>
            </a:r>
            <a:endParaRPr lang="en-US" sz="16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FSet</a:t>
            </a:r>
            <a:r>
              <a:rPr lang="en-US" dirty="0" smtClean="0"/>
              <a:t> Operation: </a:t>
            </a:r>
            <a:r>
              <a:rPr lang="en-US" dirty="0" err="1" smtClean="0"/>
              <a:t>HasMember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6536" y="4753966"/>
            <a:ext cx="642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>
                <a:cs typeface="Consolas" panose="020B0609020204030204" pitchFamily="49" charset="0"/>
              </a:rPr>
              <a:t>HasMember</a:t>
            </a:r>
            <a:r>
              <a:rPr lang="en-US" sz="3200" b="1" dirty="0" smtClean="0">
                <a:cs typeface="Consolas" panose="020B0609020204030204" pitchFamily="49" charset="0"/>
              </a:rPr>
              <a:t> (</a:t>
            </a:r>
            <a:r>
              <a:rPr lang="en-US" sz="3200" b="1" dirty="0" err="1" smtClean="0">
                <a:cs typeface="Consolas" panose="020B0609020204030204" pitchFamily="49" charset="0"/>
              </a:rPr>
              <a:t>FSet</a:t>
            </a:r>
            <a:r>
              <a:rPr lang="en-US" sz="3200" b="1" dirty="0" smtClean="0">
                <a:cs typeface="Consolas" panose="020B0609020204030204" pitchFamily="49" charset="0"/>
              </a:rPr>
              <a:t>, Integer) : </a:t>
            </a:r>
            <a:r>
              <a:rPr lang="en-US" sz="3200" b="1" dirty="0" err="1" smtClean="0">
                <a:cs typeface="Consolas" panose="020B0609020204030204" pitchFamily="49" charset="0"/>
              </a:rPr>
              <a:t>boolean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2729" y="5435025"/>
            <a:ext cx="1981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cs typeface="Consolas" panose="020B0609020204030204" pitchFamily="49" charset="0"/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tomically</a:t>
            </a:r>
            <a:endParaRPr lang="en-US" sz="3200" b="1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2791550"/>
            <a:ext cx="1981200" cy="10184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{8, 12, 24}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ok =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0133" y="3871655"/>
            <a:ext cx="58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74873" y="3130101"/>
            <a:ext cx="838200" cy="43947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2796" y="2960824"/>
            <a:ext cx="249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cs typeface="Consolas" panose="020B0609020204030204" pitchFamily="49" charset="0"/>
              </a:rPr>
              <a:t>Is 42 a member of the set?</a:t>
            </a:r>
            <a:endParaRPr lang="en-US" sz="1600" b="1" dirty="0"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65198" y="3349841"/>
            <a:ext cx="249940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8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Lock-Free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876" y="1600200"/>
            <a:ext cx="7897923" cy="304627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For simplicity</a:t>
            </a:r>
          </a:p>
          <a:p>
            <a:pPr lvl="1"/>
            <a:r>
              <a:rPr lang="en-US" sz="2400" dirty="0" smtClean="0"/>
              <a:t>Table size is power of 2 (double or halve during resizing)</a:t>
            </a:r>
          </a:p>
          <a:p>
            <a:pPr lvl="1"/>
            <a:r>
              <a:rPr lang="en-US" sz="2400" dirty="0" smtClean="0"/>
              <a:t>Hash function: f(k) = k </a:t>
            </a:r>
            <a:r>
              <a:rPr lang="en-US" sz="2400" b="1" dirty="0" smtClean="0"/>
              <a:t>mod</a:t>
            </a:r>
            <a:r>
              <a:rPr lang="en-US" sz="2400" dirty="0" smtClean="0"/>
              <a:t> size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Key ideas</a:t>
            </a:r>
          </a:p>
          <a:p>
            <a:pPr lvl="1"/>
            <a:r>
              <a:rPr lang="en-US" sz="2200" dirty="0" smtClean="0"/>
              <a:t>Each bucket is implemented using a </a:t>
            </a:r>
            <a:r>
              <a:rPr lang="en-US" sz="2200" dirty="0" err="1" smtClean="0"/>
              <a:t>FSet</a:t>
            </a:r>
            <a:endParaRPr lang="en-US" sz="2200" dirty="0" smtClean="0"/>
          </a:p>
          <a:p>
            <a:pPr lvl="1"/>
            <a:r>
              <a:rPr lang="en-US" sz="2200" dirty="0" smtClean="0"/>
              <a:t>Resizing creates “fresh” table that links to “stale” table</a:t>
            </a:r>
          </a:p>
          <a:p>
            <a:pPr lvl="1"/>
            <a:r>
              <a:rPr lang="en-US" sz="2200" dirty="0" smtClean="0"/>
              <a:t>Insert/Remove applied</a:t>
            </a:r>
            <a:r>
              <a:rPr lang="en-US" sz="2200" b="1" dirty="0" smtClean="0"/>
              <a:t> </a:t>
            </a:r>
            <a:r>
              <a:rPr lang="en-US" sz="2200" dirty="0" smtClean="0"/>
              <a:t>to fresh table help resize if needed</a:t>
            </a:r>
          </a:p>
          <a:p>
            <a:pPr lvl="1"/>
            <a:r>
              <a:rPr lang="en-US" sz="2200" dirty="0" smtClean="0"/>
              <a:t>Resizing policy may use heuristics (and is orthogonal)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0686" y="4798874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k)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&lt;policy&gt;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3132" y="4798874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(REM, k)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&lt;policy&gt;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an Insert/Remove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86692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60636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81200" y="36817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87574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45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00" y="15524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81200" y="368177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{10, 14}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63136" y="155246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3429000"/>
            <a:ext cx="16002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Invoke(&lt;INS, 10&gt;)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2667000" y="3655037"/>
            <a:ext cx="762000" cy="1791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8" grpId="0"/>
      <p:bldP spid="19" grpId="0"/>
      <p:bldP spid="20" grpId="0"/>
      <p:bldP spid="20" grpId="1"/>
      <p:bldP spid="21" grpId="0"/>
      <p:bldP spid="23" grpId="0" animBg="1"/>
      <p:bldP spid="34" grpId="0" animBg="1"/>
      <p:bldP spid="36" grpId="0"/>
      <p:bldP spid="40" grpId="0"/>
      <p:bldP spid="42" grpId="0"/>
      <p:bldP spid="45" grpId="0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an Insert/Remove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03973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73918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73098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69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 flipV="1">
            <a:off x="1327240" y="4800599"/>
            <a:ext cx="33898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15524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111752" y="3719455"/>
            <a:ext cx="93303" cy="295388"/>
            <a:chOff x="7239000" y="4748212"/>
            <a:chExt cx="130626" cy="40957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Line Callout 1 (No Border) 28"/>
          <p:cNvSpPr/>
          <p:nvPr/>
        </p:nvSpPr>
        <p:spPr>
          <a:xfrm>
            <a:off x="3505200" y="3423873"/>
            <a:ext cx="2729024" cy="476250"/>
          </a:xfrm>
          <a:prstGeom prst="callout1">
            <a:avLst>
              <a:gd name="adj1" fmla="val 51120"/>
              <a:gd name="adj2" fmla="val -2052"/>
              <a:gd name="adj3" fmla="val 93726"/>
              <a:gd name="adj4" fmla="val -429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What if the bucket is nil?</a:t>
            </a:r>
            <a:endParaRPr lang="en-US" sz="1600" dirty="0"/>
          </a:p>
        </p:txBody>
      </p:sp>
      <p:sp>
        <p:nvSpPr>
          <p:cNvPr id="30" name="Line Callout 1 (No Border) 29"/>
          <p:cNvSpPr/>
          <p:nvPr/>
        </p:nvSpPr>
        <p:spPr>
          <a:xfrm>
            <a:off x="1295400" y="5638800"/>
            <a:ext cx="3356518" cy="476250"/>
          </a:xfrm>
          <a:prstGeom prst="callout1">
            <a:avLst>
              <a:gd name="adj1" fmla="val -6880"/>
              <a:gd name="adj2" fmla="val 55894"/>
              <a:gd name="adj3" fmla="val -167651"/>
              <a:gd name="adj4" fmla="val 649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(Invariant) </a:t>
            </a:r>
            <a:r>
              <a:rPr lang="en-US" sz="1600" dirty="0" smtClean="0"/>
              <a:t>if some bucket of head is nil, then a predecessor table exists</a:t>
            </a:r>
            <a:endParaRPr lang="en-US" sz="16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53075"/>
              </p:ext>
            </p:extLst>
          </p:nvPr>
        </p:nvGraphicFramePr>
        <p:xfrm>
          <a:off x="5410200" y="2209800"/>
          <a:ext cx="457200" cy="405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34349"/>
              </p:ext>
            </p:extLst>
          </p:nvPr>
        </p:nvGraphicFramePr>
        <p:xfrm>
          <a:off x="4869712" y="2209800"/>
          <a:ext cx="540488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88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605326" y="24146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3" idx="6"/>
          </p:cNvCxnSpPr>
          <p:nvPr/>
        </p:nvCxnSpPr>
        <p:spPr>
          <a:xfrm>
            <a:off x="5670641" y="24476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24600" y="22622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05326" y="42444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5670641" y="42774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40920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05326" y="28780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</p:cNvCxnSpPr>
          <p:nvPr/>
        </p:nvCxnSpPr>
        <p:spPr>
          <a:xfrm>
            <a:off x="5670641" y="29109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24600" y="27256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5326" y="46764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>
          <a:xfrm>
            <a:off x="5670641" y="47094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24600" y="45240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5326" y="33300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</p:cNvCxnSpPr>
          <p:nvPr/>
        </p:nvCxnSpPr>
        <p:spPr>
          <a:xfrm>
            <a:off x="5670641" y="33630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4600" y="31776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05326" y="51264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5670641" y="51594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24600" y="49740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05326" y="37682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670641" y="38012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24600" y="36158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03554" y="55748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>
            <a:off x="5668869" y="56078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22828" y="54224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17064" y="2045310"/>
            <a:ext cx="3436336" cy="443169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03553" y="6004505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63" idx="6"/>
          </p:cNvCxnSpPr>
          <p:nvPr/>
        </p:nvCxnSpPr>
        <p:spPr>
          <a:xfrm>
            <a:off x="5668868" y="6037479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453379" y="5889784"/>
            <a:ext cx="93303" cy="295388"/>
            <a:chOff x="7239000" y="4748212"/>
            <a:chExt cx="130626" cy="40957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ounded Rectangle 68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2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8" grpId="0"/>
      <p:bldP spid="19" grpId="0"/>
      <p:bldP spid="21" grpId="0"/>
      <p:bldP spid="34" grpId="0" animBg="1"/>
      <p:bldP spid="29" grpId="0" animBg="1"/>
      <p:bldP spid="29" grpId="1" animBg="1"/>
      <p:bldP spid="30" grpId="0" animBg="1"/>
      <p:bldP spid="33" grpId="0" animBg="1"/>
      <p:bldP spid="38" grpId="0"/>
      <p:bldP spid="39" grpId="0" animBg="1"/>
      <p:bldP spid="41" grpId="0"/>
      <p:bldP spid="42" grpId="0" animBg="1"/>
      <p:bldP spid="44" grpId="0"/>
      <p:bldP spid="45" grpId="0" animBg="1"/>
      <p:bldP spid="47" grpId="0"/>
      <p:bldP spid="48" grpId="0" animBg="1"/>
      <p:bldP spid="50" grpId="0"/>
      <p:bldP spid="51" grpId="0" animBg="1"/>
      <p:bldP spid="53" grpId="0"/>
      <p:bldP spid="54" grpId="0" animBg="1"/>
      <p:bldP spid="56" grpId="0"/>
      <p:bldP spid="57" grpId="0" animBg="1"/>
      <p:bldP spid="59" grpId="0"/>
      <p:bldP spid="61" grpId="0" animBg="1"/>
      <p:bldP spid="63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present dynamic-sized lock-free and wait-free hash table implementations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Our </a:t>
            </a:r>
            <a:r>
              <a:rPr lang="en-US" sz="2800" dirty="0" smtClean="0"/>
              <a:t>algorithms allow </a:t>
            </a:r>
            <a:r>
              <a:rPr lang="en-US" sz="2800" dirty="0" smtClean="0"/>
              <a:t>growing &amp; </a:t>
            </a:r>
            <a:r>
              <a:rPr lang="en-US" sz="2800" dirty="0" smtClean="0"/>
              <a:t>shrinking, and </a:t>
            </a:r>
            <a:r>
              <a:rPr lang="en-US" sz="2800" dirty="0" smtClean="0"/>
              <a:t>eliminate </a:t>
            </a:r>
            <a:r>
              <a:rPr lang="en-US" sz="2800" dirty="0" smtClean="0"/>
              <a:t>several limitations (in existing work)</a:t>
            </a:r>
            <a:endParaRPr lang="en-US" sz="28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Our lock-free implementation outperforms the state-of-the art by improving cache utilization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1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an Insert/Remove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67091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20578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64866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75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 flipV="1">
            <a:off x="1327240" y="4800599"/>
            <a:ext cx="33898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15524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111752" y="3719455"/>
            <a:ext cx="93303" cy="295388"/>
            <a:chOff x="7239000" y="4748212"/>
            <a:chExt cx="130626" cy="40957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85279"/>
              </p:ext>
            </p:extLst>
          </p:nvPr>
        </p:nvGraphicFramePr>
        <p:xfrm>
          <a:off x="5410200" y="2209800"/>
          <a:ext cx="457200" cy="405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05197"/>
              </p:ext>
            </p:extLst>
          </p:nvPr>
        </p:nvGraphicFramePr>
        <p:xfrm>
          <a:off x="4869712" y="2209800"/>
          <a:ext cx="540488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88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605326" y="24146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3" idx="6"/>
          </p:cNvCxnSpPr>
          <p:nvPr/>
        </p:nvCxnSpPr>
        <p:spPr>
          <a:xfrm>
            <a:off x="5670641" y="24476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24600" y="22622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05326" y="42444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5670641" y="42774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40920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05326" y="28780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</p:cNvCxnSpPr>
          <p:nvPr/>
        </p:nvCxnSpPr>
        <p:spPr>
          <a:xfrm>
            <a:off x="5670641" y="29109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24600" y="27256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5326" y="46764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>
          <a:xfrm>
            <a:off x="5670641" y="47094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24600" y="45240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5326" y="33300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</p:cNvCxnSpPr>
          <p:nvPr/>
        </p:nvCxnSpPr>
        <p:spPr>
          <a:xfrm>
            <a:off x="5670641" y="33630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4600" y="31776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05326" y="51264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5670641" y="51594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24600" y="49740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05326" y="37682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670641" y="38012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24600" y="36158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03554" y="55748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>
            <a:off x="5668869" y="56078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22828" y="54224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17064" y="2045310"/>
            <a:ext cx="3436336" cy="443169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03553" y="6004505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63" idx="6"/>
          </p:cNvCxnSpPr>
          <p:nvPr/>
        </p:nvCxnSpPr>
        <p:spPr>
          <a:xfrm>
            <a:off x="5668868" y="6037479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453379" y="5889784"/>
            <a:ext cx="93303" cy="295388"/>
            <a:chOff x="7239000" y="4748212"/>
            <a:chExt cx="130626" cy="40957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124200" y="3197054"/>
            <a:ext cx="1433653" cy="129874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Merge the corresponding buckets of the predecessor.</a:t>
            </a:r>
            <a:endParaRPr lang="en-US" sz="1600" dirty="0"/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 flipV="1">
            <a:off x="4557853" y="3363053"/>
            <a:ext cx="623747" cy="48337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</p:cNvCxnSpPr>
          <p:nvPr/>
        </p:nvCxnSpPr>
        <p:spPr>
          <a:xfrm>
            <a:off x="4557853" y="3846427"/>
            <a:ext cx="623747" cy="12800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391400" y="2900213"/>
            <a:ext cx="8382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Freeze()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1"/>
          </p:cNvCxnSpPr>
          <p:nvPr/>
        </p:nvCxnSpPr>
        <p:spPr>
          <a:xfrm flipH="1">
            <a:off x="6896100" y="3126250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7391400" y="4722201"/>
            <a:ext cx="8382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Freeze()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1"/>
          </p:cNvCxnSpPr>
          <p:nvPr/>
        </p:nvCxnSpPr>
        <p:spPr>
          <a:xfrm flipH="1">
            <a:off x="6896100" y="4948238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5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an Insert/Remove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77485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35536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10301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60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 flipV="1">
            <a:off x="1327240" y="4800599"/>
            <a:ext cx="33898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15524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111752" y="3719455"/>
            <a:ext cx="93303" cy="295388"/>
            <a:chOff x="7239000" y="4748212"/>
            <a:chExt cx="130626" cy="40957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10719"/>
              </p:ext>
            </p:extLst>
          </p:nvPr>
        </p:nvGraphicFramePr>
        <p:xfrm>
          <a:off x="5410200" y="2209800"/>
          <a:ext cx="457200" cy="405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6289"/>
              </p:ext>
            </p:extLst>
          </p:nvPr>
        </p:nvGraphicFramePr>
        <p:xfrm>
          <a:off x="4869712" y="2209800"/>
          <a:ext cx="540488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88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605326" y="24146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3" idx="6"/>
          </p:cNvCxnSpPr>
          <p:nvPr/>
        </p:nvCxnSpPr>
        <p:spPr>
          <a:xfrm>
            <a:off x="5670641" y="24476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24600" y="22622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05326" y="42444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5670641" y="42774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40920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05326" y="28780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</p:cNvCxnSpPr>
          <p:nvPr/>
        </p:nvCxnSpPr>
        <p:spPr>
          <a:xfrm>
            <a:off x="5670641" y="29109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24600" y="27256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5326" y="46764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>
          <a:xfrm>
            <a:off x="5670641" y="47094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24600" y="45240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5326" y="33300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</p:cNvCxnSpPr>
          <p:nvPr/>
        </p:nvCxnSpPr>
        <p:spPr>
          <a:xfrm>
            <a:off x="5670641" y="33630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4600" y="31776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{18}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05326" y="51264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5670641" y="51594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24600" y="49740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{6}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05326" y="37682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670641" y="38012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24600" y="36158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03554" y="55748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>
            <a:off x="5668869" y="56078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22828" y="54224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17064" y="2045310"/>
            <a:ext cx="3436336" cy="443169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03553" y="6004505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63" idx="6"/>
          </p:cNvCxnSpPr>
          <p:nvPr/>
        </p:nvCxnSpPr>
        <p:spPr>
          <a:xfrm>
            <a:off x="5668868" y="6037479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453379" y="5889784"/>
            <a:ext cx="93303" cy="295388"/>
            <a:chOff x="7239000" y="4748212"/>
            <a:chExt cx="130626" cy="40957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124200" y="3197054"/>
            <a:ext cx="1433653" cy="129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Merge the corresponding buckets of the predecessor.</a:t>
            </a:r>
            <a:endParaRPr lang="en-US" sz="1600" dirty="0"/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 flipV="1">
            <a:off x="4557853" y="3363053"/>
            <a:ext cx="623747" cy="48337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</p:cNvCxnSpPr>
          <p:nvPr/>
        </p:nvCxnSpPr>
        <p:spPr>
          <a:xfrm>
            <a:off x="4557853" y="3846427"/>
            <a:ext cx="623747" cy="12800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4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an Insert/Remove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51300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97027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20758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60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 flipV="1">
            <a:off x="1327240" y="4800599"/>
            <a:ext cx="33898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15524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111752" y="3719455"/>
            <a:ext cx="93303" cy="295388"/>
            <a:chOff x="7239000" y="4748212"/>
            <a:chExt cx="130626" cy="40957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88582"/>
              </p:ext>
            </p:extLst>
          </p:nvPr>
        </p:nvGraphicFramePr>
        <p:xfrm>
          <a:off x="5410200" y="2209800"/>
          <a:ext cx="457200" cy="405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73155"/>
              </p:ext>
            </p:extLst>
          </p:nvPr>
        </p:nvGraphicFramePr>
        <p:xfrm>
          <a:off x="4869712" y="2209800"/>
          <a:ext cx="540488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88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605326" y="24146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3" idx="6"/>
          </p:cNvCxnSpPr>
          <p:nvPr/>
        </p:nvCxnSpPr>
        <p:spPr>
          <a:xfrm>
            <a:off x="5670641" y="24476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24600" y="22622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05326" y="42444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5670641" y="42774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40920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05326" y="28780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</p:cNvCxnSpPr>
          <p:nvPr/>
        </p:nvCxnSpPr>
        <p:spPr>
          <a:xfrm>
            <a:off x="5670641" y="29109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24600" y="27256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5326" y="46764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>
          <a:xfrm>
            <a:off x="5670641" y="47094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24600" y="45240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5326" y="33300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</p:cNvCxnSpPr>
          <p:nvPr/>
        </p:nvCxnSpPr>
        <p:spPr>
          <a:xfrm>
            <a:off x="5670641" y="33630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4600" y="31776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{18}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05326" y="51264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5670641" y="51594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24600" y="49740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{6}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05326" y="37682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670641" y="38012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24600" y="36158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03554" y="55748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>
            <a:off x="5668869" y="56078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22828" y="54224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17064" y="2045310"/>
            <a:ext cx="3436336" cy="443169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03553" y="6004505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63" idx="6"/>
          </p:cNvCxnSpPr>
          <p:nvPr/>
        </p:nvCxnSpPr>
        <p:spPr>
          <a:xfrm>
            <a:off x="5668868" y="6037479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453379" y="5889784"/>
            <a:ext cx="93303" cy="295388"/>
            <a:chOff x="7239000" y="4748212"/>
            <a:chExt cx="130626" cy="40957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 flipH="1">
            <a:off x="4078486" y="3396026"/>
            <a:ext cx="1103116" cy="43814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078486" y="3968343"/>
            <a:ext cx="1103116" cy="115812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278386" y="368177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/>
          <p:cNvCxnSpPr>
            <a:stCxn id="78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ine Callout 1 (No Border) 82"/>
          <p:cNvSpPr/>
          <p:nvPr/>
        </p:nvSpPr>
        <p:spPr>
          <a:xfrm>
            <a:off x="3124200" y="2265107"/>
            <a:ext cx="1613054" cy="833373"/>
          </a:xfrm>
          <a:prstGeom prst="callout1">
            <a:avLst>
              <a:gd name="adj1" fmla="val 88384"/>
              <a:gd name="adj2" fmla="val 43405"/>
              <a:gd name="adj3" fmla="val 172395"/>
              <a:gd name="adj4" fmla="val 3194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Create a new </a:t>
            </a:r>
            <a:r>
              <a:rPr lang="en-US" sz="1400" dirty="0" err="1" smtClean="0"/>
              <a:t>FSet</a:t>
            </a:r>
            <a:r>
              <a:rPr lang="en-US" sz="1400" dirty="0" smtClean="0"/>
              <a:t> object by merging the frozen buckets 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327241" y="3870488"/>
            <a:ext cx="195114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Callout 1 (No Border) 85"/>
          <p:cNvSpPr/>
          <p:nvPr/>
        </p:nvSpPr>
        <p:spPr>
          <a:xfrm>
            <a:off x="1950625" y="5423776"/>
            <a:ext cx="1613054" cy="833373"/>
          </a:xfrm>
          <a:prstGeom prst="callout1">
            <a:avLst>
              <a:gd name="adj1" fmla="val 13109"/>
              <a:gd name="adj2" fmla="val 46701"/>
              <a:gd name="adj3" fmla="val -175910"/>
              <a:gd name="adj4" fmla="val 5369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Install the new </a:t>
            </a:r>
            <a:r>
              <a:rPr lang="en-US" sz="1400" dirty="0" err="1" smtClean="0"/>
              <a:t>FSet</a:t>
            </a:r>
            <a:r>
              <a:rPr lang="en-US" sz="1400" dirty="0" smtClean="0"/>
              <a:t> using a CAS</a:t>
            </a:r>
            <a:endParaRPr lang="en-US" sz="1400" dirty="0"/>
          </a:p>
        </p:txBody>
      </p:sp>
      <p:sp>
        <p:nvSpPr>
          <p:cNvPr id="87" name="Line Callout 1 (No Border) 86"/>
          <p:cNvSpPr/>
          <p:nvPr/>
        </p:nvSpPr>
        <p:spPr>
          <a:xfrm>
            <a:off x="2781300" y="5544963"/>
            <a:ext cx="1848744" cy="833373"/>
          </a:xfrm>
          <a:prstGeom prst="callout1">
            <a:avLst>
              <a:gd name="adj1" fmla="val 5454"/>
              <a:gd name="adj2" fmla="val 40769"/>
              <a:gd name="adj3" fmla="val -178462"/>
              <a:gd name="adj4" fmla="val 48454"/>
            </a:avLst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Call Invoke(&lt;</a:t>
            </a:r>
            <a:r>
              <a:rPr lang="en-US" sz="1400" dirty="0"/>
              <a:t>INS, 10&gt;) on this </a:t>
            </a:r>
            <a:r>
              <a:rPr lang="en-US" sz="1400" dirty="0" err="1" smtClean="0"/>
              <a:t>FSet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3278386" y="368177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10, 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63136" y="155246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216060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9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Resize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2800"/>
              </p:ext>
            </p:extLst>
          </p:nvPr>
        </p:nvGraphicFramePr>
        <p:xfrm>
          <a:off x="4267200" y="323215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89408"/>
              </p:ext>
            </p:extLst>
          </p:nvPr>
        </p:nvGraphicFramePr>
        <p:xfrm>
          <a:off x="3733800" y="323215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462326" y="343290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4527641" y="346587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62326" y="38849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4527641" y="39179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62326" y="43231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4527641" y="43561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62326" y="47993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4527641" y="48323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181600" y="328050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81600" y="37325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81600" y="464697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77043"/>
              </p:ext>
            </p:extLst>
          </p:nvPr>
        </p:nvGraphicFramePr>
        <p:xfrm>
          <a:off x="4533324" y="16002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4995966" y="19715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4"/>
            <a:endCxn id="25" idx="0"/>
          </p:cNvCxnSpPr>
          <p:nvPr/>
        </p:nvCxnSpPr>
        <p:spPr>
          <a:xfrm flipH="1">
            <a:off x="5023976" y="2037489"/>
            <a:ext cx="4648" cy="9363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12152" y="4208405"/>
            <a:ext cx="93303" cy="295388"/>
            <a:chOff x="7239000" y="4748212"/>
            <a:chExt cx="130626" cy="40957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3668417" y="2973856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ine Callout 1 (No Border) 32"/>
          <p:cNvSpPr/>
          <p:nvPr/>
        </p:nvSpPr>
        <p:spPr>
          <a:xfrm>
            <a:off x="2514600" y="1620802"/>
            <a:ext cx="1613054" cy="833373"/>
          </a:xfrm>
          <a:prstGeom prst="callout1">
            <a:avLst>
              <a:gd name="adj1" fmla="val 88384"/>
              <a:gd name="adj2" fmla="val 43405"/>
              <a:gd name="adj3" fmla="val 166016"/>
              <a:gd name="adj4" fmla="val 7347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Step1: Make sure every bucket of head is not nil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4462325" y="52248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35" idx="6"/>
          </p:cNvCxnSpPr>
          <p:nvPr/>
        </p:nvCxnSpPr>
        <p:spPr>
          <a:xfrm>
            <a:off x="4527640" y="5257800"/>
            <a:ext cx="24827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10400" y="3015637"/>
            <a:ext cx="1656908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981700" y="3917950"/>
            <a:ext cx="1351658" cy="4051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81700" y="4431927"/>
            <a:ext cx="1351658" cy="3674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81600" y="41707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18}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886200" y="3280501"/>
            <a:ext cx="0" cy="15848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72166" y="4799376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27641" y="52578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312152" y="5110105"/>
            <a:ext cx="93303" cy="295388"/>
            <a:chOff x="7239000" y="4748212"/>
            <a:chExt cx="130626" cy="40957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ine Callout 1 (No Border) 61"/>
          <p:cNvSpPr/>
          <p:nvPr/>
        </p:nvSpPr>
        <p:spPr>
          <a:xfrm>
            <a:off x="5138620" y="5867401"/>
            <a:ext cx="2405180" cy="533400"/>
          </a:xfrm>
          <a:prstGeom prst="callout1">
            <a:avLst>
              <a:gd name="adj1" fmla="val 4100"/>
              <a:gd name="adj2" fmla="val 37705"/>
              <a:gd name="adj3" fmla="val -85484"/>
              <a:gd name="adj4" fmla="val 3581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Step2: Nullify the </a:t>
            </a:r>
            <a:r>
              <a:rPr lang="en-US" sz="1400" dirty="0" err="1" smtClean="0"/>
              <a:t>pred</a:t>
            </a:r>
            <a:r>
              <a:rPr lang="en-US" sz="1400" dirty="0" smtClean="0"/>
              <a:t> pointer after all buckets are not nil</a:t>
            </a:r>
            <a:endParaRPr lang="en-US" sz="14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20967"/>
              </p:ext>
            </p:extLst>
          </p:nvPr>
        </p:nvGraphicFramePr>
        <p:xfrm>
          <a:off x="1452545" y="3505200"/>
          <a:ext cx="457200" cy="1352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81893"/>
              </p:ext>
            </p:extLst>
          </p:nvPr>
        </p:nvGraphicFramePr>
        <p:xfrm>
          <a:off x="919145" y="3505200"/>
          <a:ext cx="533400" cy="135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Oval 64"/>
          <p:cNvSpPr/>
          <p:nvPr/>
        </p:nvSpPr>
        <p:spPr>
          <a:xfrm>
            <a:off x="1647671" y="3705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>
            <a:stCxn id="65" idx="6"/>
          </p:cNvCxnSpPr>
          <p:nvPr/>
        </p:nvCxnSpPr>
        <p:spPr>
          <a:xfrm>
            <a:off x="1712986" y="3738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47671" y="4158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/>
          <p:cNvCxnSpPr>
            <a:stCxn id="67" idx="6"/>
          </p:cNvCxnSpPr>
          <p:nvPr/>
        </p:nvCxnSpPr>
        <p:spPr>
          <a:xfrm>
            <a:off x="1712986" y="4191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647671" y="4596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/>
          <p:cNvCxnSpPr>
            <a:stCxn id="69" idx="6"/>
          </p:cNvCxnSpPr>
          <p:nvPr/>
        </p:nvCxnSpPr>
        <p:spPr>
          <a:xfrm>
            <a:off x="1712986" y="4629150"/>
            <a:ext cx="195543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57200" y="2973855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499846" y="4060710"/>
            <a:ext cx="93303" cy="295388"/>
            <a:chOff x="7239000" y="4748212"/>
            <a:chExt cx="130626" cy="409576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497496" y="3590812"/>
            <a:ext cx="93303" cy="295388"/>
            <a:chOff x="7239000" y="4748212"/>
            <a:chExt cx="130626" cy="409576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Line Callout 1 (No Border) 94"/>
          <p:cNvSpPr/>
          <p:nvPr/>
        </p:nvSpPr>
        <p:spPr>
          <a:xfrm>
            <a:off x="457200" y="1620802"/>
            <a:ext cx="1613054" cy="833373"/>
          </a:xfrm>
          <a:prstGeom prst="callout1">
            <a:avLst>
              <a:gd name="adj1" fmla="val 93487"/>
              <a:gd name="adj2" fmla="val 55270"/>
              <a:gd name="adj3" fmla="val 157085"/>
              <a:gd name="adj4" fmla="val 721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Step3: Allocate a new table that links to the current head</a:t>
            </a:r>
            <a:endParaRPr lang="en-US" sz="1400" dirty="0"/>
          </a:p>
        </p:txBody>
      </p:sp>
      <p:cxnSp>
        <p:nvCxnSpPr>
          <p:cNvPr id="96" name="Straight Arrow Connector 95"/>
          <p:cNvCxnSpPr>
            <a:stCxn id="18" idx="4"/>
            <a:endCxn id="77" idx="0"/>
          </p:cNvCxnSpPr>
          <p:nvPr/>
        </p:nvCxnSpPr>
        <p:spPr>
          <a:xfrm flipH="1">
            <a:off x="1812759" y="2037489"/>
            <a:ext cx="3215865" cy="936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Line Callout 1 (No Border) 98"/>
          <p:cNvSpPr/>
          <p:nvPr/>
        </p:nvSpPr>
        <p:spPr>
          <a:xfrm>
            <a:off x="1708073" y="1554855"/>
            <a:ext cx="1613054" cy="833373"/>
          </a:xfrm>
          <a:prstGeom prst="callout1">
            <a:avLst>
              <a:gd name="adj1" fmla="val 66695"/>
              <a:gd name="adj2" fmla="val 44723"/>
              <a:gd name="adj3" fmla="val 129017"/>
              <a:gd name="adj4" fmla="val 52377"/>
            </a:avLst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Step4: CAS head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74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8" grpId="0" animBg="1"/>
      <p:bldP spid="25" grpId="0" animBg="1"/>
      <p:bldP spid="33" grpId="0" animBg="1"/>
      <p:bldP spid="33" grpId="1" animBg="1"/>
      <p:bldP spid="35" grpId="0" animBg="1"/>
      <p:bldP spid="37" grpId="0" animBg="1"/>
      <p:bldP spid="37" grpId="1" animBg="1"/>
      <p:bldP spid="50" grpId="0"/>
      <p:bldP spid="56" grpId="0"/>
      <p:bldP spid="56" grpId="1"/>
      <p:bldP spid="62" grpId="0" animBg="1"/>
      <p:bldP spid="62" grpId="1" animBg="1"/>
      <p:bldP spid="65" grpId="0" animBg="1"/>
      <p:bldP spid="67" grpId="0" animBg="1"/>
      <p:bldP spid="69" grpId="0" animBg="1"/>
      <p:bldP spid="77" grpId="0" animBg="1"/>
      <p:bldP spid="95" grpId="0" animBg="1"/>
      <p:bldP spid="95" grpId="1" animBg="1"/>
      <p:bldP spid="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Contains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52497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62036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10494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21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04375" y="3734352"/>
            <a:ext cx="93303" cy="295388"/>
            <a:chOff x="7239000" y="4748212"/>
            <a:chExt cx="130626" cy="40957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24400" y="155246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262423" y="3920438"/>
            <a:ext cx="19812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HasMember</a:t>
            </a:r>
            <a:r>
              <a:rPr lang="en-US" sz="1400" dirty="0" smtClean="0">
                <a:solidFill>
                  <a:schemeClr val="tx1"/>
                </a:solidFill>
              </a:rPr>
              <a:t>(3)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2667000" y="4146475"/>
            <a:ext cx="595423" cy="2260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63136" y="155246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7137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8" grpId="0" animBg="1"/>
      <p:bldP spid="20" grpId="0" animBg="1"/>
      <p:bldP spid="21" grpId="0" animBg="1"/>
      <p:bldP spid="27" grpId="0"/>
      <p:bldP spid="28" grpId="0" animBg="1"/>
      <p:bldP spid="28" grpId="1" animBg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Contains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75779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0535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20861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21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04375" y="3734352"/>
            <a:ext cx="93303" cy="295388"/>
            <a:chOff x="7239000" y="4748212"/>
            <a:chExt cx="130626" cy="40957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24400" y="15524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971799" y="3508315"/>
            <a:ext cx="1600201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bucket is nil…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2376377" y="3734352"/>
            <a:ext cx="595422" cy="1476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327240" y="4800599"/>
            <a:ext cx="33898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08525"/>
              </p:ext>
            </p:extLst>
          </p:nvPr>
        </p:nvGraphicFramePr>
        <p:xfrm>
          <a:off x="5410200" y="2209800"/>
          <a:ext cx="457200" cy="405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01670"/>
              </p:ext>
            </p:extLst>
          </p:nvPr>
        </p:nvGraphicFramePr>
        <p:xfrm>
          <a:off x="4869712" y="2209800"/>
          <a:ext cx="540488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88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5605326" y="24146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6" idx="6"/>
          </p:cNvCxnSpPr>
          <p:nvPr/>
        </p:nvCxnSpPr>
        <p:spPr>
          <a:xfrm>
            <a:off x="5670641" y="24476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24600" y="22622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05326" y="42444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5670641" y="42774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40920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05326" y="28780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</p:cNvCxnSpPr>
          <p:nvPr/>
        </p:nvCxnSpPr>
        <p:spPr>
          <a:xfrm>
            <a:off x="5670641" y="29109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24600" y="27256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5326" y="46764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>
          <a:xfrm>
            <a:off x="5670641" y="47094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24600" y="45240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5326" y="33300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</p:cNvCxnSpPr>
          <p:nvPr/>
        </p:nvCxnSpPr>
        <p:spPr>
          <a:xfrm>
            <a:off x="5670641" y="33630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4600" y="31776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05326" y="51264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5670641" y="51594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24600" y="49740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05326" y="37682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670641" y="38012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24600" y="36158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03554" y="55748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>
            <a:off x="5668869" y="56078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22828" y="54224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717064" y="2045310"/>
            <a:ext cx="3436336" cy="443169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603553" y="6004505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>
            <a:stCxn id="61" idx="6"/>
          </p:cNvCxnSpPr>
          <p:nvPr/>
        </p:nvCxnSpPr>
        <p:spPr>
          <a:xfrm>
            <a:off x="5668868" y="6037479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453379" y="5889784"/>
            <a:ext cx="93303" cy="295388"/>
            <a:chOff x="7239000" y="4748212"/>
            <a:chExt cx="130626" cy="409576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ounded Rectangle 68"/>
          <p:cNvSpPr/>
          <p:nvPr/>
        </p:nvSpPr>
        <p:spPr>
          <a:xfrm>
            <a:off x="7467600" y="2906901"/>
            <a:ext cx="15240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HasMember</a:t>
            </a:r>
            <a:r>
              <a:rPr lang="en-US" sz="1400" dirty="0" smtClean="0">
                <a:solidFill>
                  <a:schemeClr val="tx1"/>
                </a:solidFill>
              </a:rPr>
              <a:t>(10)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9" idx="1"/>
          </p:cNvCxnSpPr>
          <p:nvPr/>
        </p:nvCxnSpPr>
        <p:spPr>
          <a:xfrm flipH="1">
            <a:off x="6972300" y="3132938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63136" y="15524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335482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29" grpId="1" animBg="1"/>
      <p:bldP spid="36" grpId="0" animBg="1"/>
      <p:bldP spid="38" grpId="0"/>
      <p:bldP spid="39" grpId="0" animBg="1"/>
      <p:bldP spid="41" grpId="0"/>
      <p:bldP spid="42" grpId="0" animBg="1"/>
      <p:bldP spid="44" grpId="0"/>
      <p:bldP spid="45" grpId="0" animBg="1"/>
      <p:bldP spid="47" grpId="0"/>
      <p:bldP spid="48" grpId="0" animBg="1"/>
      <p:bldP spid="50" grpId="0"/>
      <p:bldP spid="51" grpId="0" animBg="1"/>
      <p:bldP spid="53" grpId="0"/>
      <p:bldP spid="54" grpId="0" animBg="1"/>
      <p:bldP spid="56" grpId="0"/>
      <p:bldP spid="57" grpId="0" animBg="1"/>
      <p:bldP spid="59" grpId="0"/>
      <p:bldP spid="60" grpId="0" animBg="1"/>
      <p:bldP spid="61" grpId="0" animBg="1"/>
      <p:bldP spid="69" grpId="0" animBg="1"/>
      <p:bldP spid="69" grpId="1" animBg="1"/>
      <p:bldP spid="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Contains Operation: A Tricky Case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78295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23534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78241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21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04375" y="3734352"/>
            <a:ext cx="93303" cy="295388"/>
            <a:chOff x="7239000" y="4748212"/>
            <a:chExt cx="130626" cy="40957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24400" y="15524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971799" y="3508315"/>
            <a:ext cx="2743201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READ: The bucket is nil…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2376377" y="3734352"/>
            <a:ext cx="595422" cy="1476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63136" y="15524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327241" y="479763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104375" y="4664836"/>
            <a:ext cx="93303" cy="295388"/>
            <a:chOff x="7239000" y="4748212"/>
            <a:chExt cx="130626" cy="40957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971799" y="4438799"/>
            <a:ext cx="2743201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READ: The </a:t>
            </a:r>
            <a:r>
              <a:rPr lang="en-US" sz="1400" dirty="0" err="1" smtClean="0">
                <a:solidFill>
                  <a:schemeClr val="tx1"/>
                </a:solidFill>
              </a:rPr>
              <a:t>pred</a:t>
            </a:r>
            <a:r>
              <a:rPr lang="en-US" sz="1400" dirty="0" smtClean="0">
                <a:solidFill>
                  <a:schemeClr val="tx1"/>
                </a:solidFill>
              </a:rPr>
              <a:t> is nil…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2" idx="1"/>
          </p:cNvCxnSpPr>
          <p:nvPr/>
        </p:nvCxnSpPr>
        <p:spPr>
          <a:xfrm flipH="1">
            <a:off x="2376377" y="4664836"/>
            <a:ext cx="595422" cy="1476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ine Callout 1 (No Border) 83"/>
          <p:cNvSpPr/>
          <p:nvPr/>
        </p:nvSpPr>
        <p:spPr>
          <a:xfrm>
            <a:off x="302941" y="5791200"/>
            <a:ext cx="3356518" cy="476250"/>
          </a:xfrm>
          <a:prstGeom prst="callout1">
            <a:avLst>
              <a:gd name="adj1" fmla="val -16880"/>
              <a:gd name="adj2" fmla="val 45110"/>
              <a:gd name="adj3" fmla="val -193651"/>
              <a:gd name="adj4" fmla="val 453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(Invariant) </a:t>
            </a:r>
            <a:r>
              <a:rPr lang="en-US" sz="1600" dirty="0" smtClean="0"/>
              <a:t>if some bucket of head is nil, then a predecessor table exists</a:t>
            </a:r>
            <a:endParaRPr lang="en-US" sz="1600" dirty="0"/>
          </a:p>
        </p:txBody>
      </p:sp>
      <p:sp>
        <p:nvSpPr>
          <p:cNvPr id="31" name="Right Brace 30"/>
          <p:cNvSpPr/>
          <p:nvPr/>
        </p:nvSpPr>
        <p:spPr>
          <a:xfrm>
            <a:off x="5806480" y="3405552"/>
            <a:ext cx="278217" cy="1517698"/>
          </a:xfrm>
          <a:prstGeom prst="rightBrace">
            <a:avLst>
              <a:gd name="adj1" fmla="val 61219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19825" y="3867150"/>
            <a:ext cx="208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Results of two reads are from inconsistent states!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7" name="Line Callout 1 (No Border) 86"/>
          <p:cNvSpPr/>
          <p:nvPr/>
        </p:nvSpPr>
        <p:spPr>
          <a:xfrm>
            <a:off x="3406618" y="2705828"/>
            <a:ext cx="3356518" cy="476250"/>
          </a:xfrm>
          <a:prstGeom prst="callout1">
            <a:avLst>
              <a:gd name="adj1" fmla="val 74655"/>
              <a:gd name="adj2" fmla="val -506"/>
              <a:gd name="adj3" fmla="val 228302"/>
              <a:gd name="adj4" fmla="val -325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These pointers have been changed</a:t>
            </a:r>
            <a:endParaRPr lang="en-US" sz="1600" dirty="0"/>
          </a:p>
        </p:txBody>
      </p:sp>
      <p:cxnSp>
        <p:nvCxnSpPr>
          <p:cNvPr id="89" name="Straight Connector 88"/>
          <p:cNvCxnSpPr>
            <a:stCxn id="87" idx="2"/>
          </p:cNvCxnSpPr>
          <p:nvPr/>
        </p:nvCxnSpPr>
        <p:spPr>
          <a:xfrm flipH="1" flipV="1">
            <a:off x="2034308" y="2222673"/>
            <a:ext cx="1372310" cy="721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7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" grpId="0" animBg="1"/>
      <p:bldP spid="84" grpId="0" animBg="1"/>
      <p:bldP spid="31" grpId="0" animBg="1"/>
      <p:bldP spid="32" grpId="0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Contains Operation: A Tricky Case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25165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18139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43865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21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4400" y="15524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81400" y="3461973"/>
            <a:ext cx="2743201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r>
              <a:rPr lang="en-US" sz="1400" baseline="30000" dirty="0" smtClean="0">
                <a:solidFill>
                  <a:schemeClr val="tx1"/>
                </a:solidFill>
              </a:rPr>
              <a:t>rd</a:t>
            </a:r>
            <a:r>
              <a:rPr lang="en-US" sz="1400" dirty="0" smtClean="0">
                <a:solidFill>
                  <a:schemeClr val="tx1"/>
                </a:solidFill>
              </a:rPr>
              <a:t> READ: Re-read the bucket again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2895600" y="3688010"/>
            <a:ext cx="685800" cy="1791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63136" y="155246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327241" y="479763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104375" y="4664836"/>
            <a:ext cx="93303" cy="295388"/>
            <a:chOff x="7239000" y="4748212"/>
            <a:chExt cx="130626" cy="40957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1981200" y="368177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{10, 14}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104375" y="3734352"/>
            <a:ext cx="93303" cy="295388"/>
            <a:chOff x="7239000" y="4748212"/>
            <a:chExt cx="130626" cy="40957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Line Callout 1 (No Border) 45"/>
          <p:cNvSpPr/>
          <p:nvPr/>
        </p:nvSpPr>
        <p:spPr>
          <a:xfrm>
            <a:off x="3599121" y="4285266"/>
            <a:ext cx="3388243" cy="487012"/>
          </a:xfrm>
          <a:prstGeom prst="callout1">
            <a:avLst>
              <a:gd name="adj1" fmla="val 15917"/>
              <a:gd name="adj2" fmla="val 759"/>
              <a:gd name="adj3" fmla="val -69467"/>
              <a:gd name="adj4" fmla="val -200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Now the bucket must be initialized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625701" y="3858353"/>
            <a:ext cx="15240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HasMember</a:t>
            </a:r>
            <a:r>
              <a:rPr lang="en-US" sz="1400" dirty="0" smtClean="0">
                <a:solidFill>
                  <a:schemeClr val="tx1"/>
                </a:solidFill>
              </a:rPr>
              <a:t>(10)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flipH="1" flipV="1">
            <a:off x="2895601" y="3900124"/>
            <a:ext cx="730100" cy="1842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73" grpId="0"/>
      <p:bldP spid="39" grpId="0"/>
      <p:bldP spid="46" grpId="0" animBg="1"/>
      <p:bldP spid="46" grpId="1" animBg="1"/>
      <p:bldP spid="47" grpId="0" animBg="1"/>
      <p:bldP spid="4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Critical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any two concurrent Invoke operations with the same key, either </a:t>
            </a:r>
          </a:p>
          <a:p>
            <a:pPr lvl="1"/>
            <a:r>
              <a:rPr lang="en-US" sz="2400" dirty="0" smtClean="0"/>
              <a:t>they are applied on the same bucket (</a:t>
            </a:r>
            <a:r>
              <a:rPr lang="en-US" sz="2400" dirty="0" err="1" smtClean="0"/>
              <a:t>FSet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smtClean="0"/>
              <a:t>or one of them is applied on a frozen bucket (</a:t>
            </a:r>
            <a:r>
              <a:rPr lang="en-US" sz="2400" dirty="0" err="1" smtClean="0"/>
              <a:t>FSet</a:t>
            </a:r>
            <a:r>
              <a:rPr lang="en-US" sz="2400" dirty="0" smtClean="0"/>
              <a:t>)</a:t>
            </a:r>
          </a:p>
          <a:p>
            <a:pPr lvl="1"/>
            <a:endParaRPr lang="en-US" sz="2400" dirty="0"/>
          </a:p>
          <a:p>
            <a:r>
              <a:rPr lang="en-US" dirty="0" smtClean="0"/>
              <a:t>In other words, </a:t>
            </a:r>
            <a:r>
              <a:rPr lang="en-US" dirty="0" smtClean="0"/>
              <a:t>we </a:t>
            </a:r>
            <a:r>
              <a:rPr lang="en-US" dirty="0" smtClean="0"/>
              <a:t>ensure </a:t>
            </a:r>
            <a:r>
              <a:rPr lang="en-US" dirty="0" smtClean="0"/>
              <a:t>the </a:t>
            </a:r>
            <a:r>
              <a:rPr lang="en-US" dirty="0" smtClean="0"/>
              <a:t>following situation can </a:t>
            </a:r>
            <a:r>
              <a:rPr lang="en-US" b="1" dirty="0" smtClean="0"/>
              <a:t>never</a:t>
            </a:r>
            <a:r>
              <a:rPr lang="en-US" dirty="0" smtClean="0"/>
              <a:t> happen…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Impossible Situation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66470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27306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42849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60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 flipV="1">
            <a:off x="1327240" y="4800599"/>
            <a:ext cx="33898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15524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00405"/>
              </p:ext>
            </p:extLst>
          </p:nvPr>
        </p:nvGraphicFramePr>
        <p:xfrm>
          <a:off x="5410200" y="2209800"/>
          <a:ext cx="457200" cy="405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85489"/>
              </p:ext>
            </p:extLst>
          </p:nvPr>
        </p:nvGraphicFramePr>
        <p:xfrm>
          <a:off x="4869712" y="2209800"/>
          <a:ext cx="540488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88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605326" y="24146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3" idx="6"/>
          </p:cNvCxnSpPr>
          <p:nvPr/>
        </p:nvCxnSpPr>
        <p:spPr>
          <a:xfrm>
            <a:off x="5670641" y="24476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24600" y="22622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05326" y="42444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5670641" y="42774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40920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05326" y="28780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</p:cNvCxnSpPr>
          <p:nvPr/>
        </p:nvCxnSpPr>
        <p:spPr>
          <a:xfrm>
            <a:off x="5670641" y="29109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24600" y="27256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5326" y="46764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>
          <a:xfrm>
            <a:off x="5670641" y="47094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24600" y="45240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5326" y="33300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</p:cNvCxnSpPr>
          <p:nvPr/>
        </p:nvCxnSpPr>
        <p:spPr>
          <a:xfrm>
            <a:off x="5670641" y="33630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4600" y="31776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05326" y="51264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5670641" y="51594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24600" y="49740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05326" y="37682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670641" y="38012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24600" y="36158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03554" y="55748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>
            <a:off x="5668869" y="56078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22828" y="54224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17064" y="2045310"/>
            <a:ext cx="3436336" cy="443169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03553" y="6004505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63" idx="6"/>
          </p:cNvCxnSpPr>
          <p:nvPr/>
        </p:nvCxnSpPr>
        <p:spPr>
          <a:xfrm>
            <a:off x="5668868" y="6037479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453379" y="5889784"/>
            <a:ext cx="93303" cy="295388"/>
            <a:chOff x="7239000" y="4748212"/>
            <a:chExt cx="130626" cy="40957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/>
          <p:nvPr/>
        </p:nvSpPr>
        <p:spPr>
          <a:xfrm>
            <a:off x="1981200" y="36817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276600" y="3408681"/>
            <a:ext cx="13716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Invoke(INV, 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3" idx="1"/>
          </p:cNvCxnSpPr>
          <p:nvPr/>
        </p:nvCxnSpPr>
        <p:spPr>
          <a:xfrm flipH="1">
            <a:off x="2781300" y="3634718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389628" y="2910980"/>
            <a:ext cx="13716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Invoke(INV, 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6894328" y="3137017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4800" y="5500835"/>
            <a:ext cx="412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This can never happen!</a:t>
            </a:r>
            <a:endParaRPr lang="en-US" sz="3200" b="1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63136" y="155246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24400" y="1317064"/>
            <a:ext cx="195758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63136" y="1317064"/>
            <a:ext cx="157767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41690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3" grpId="0" animBg="1"/>
      <p:bldP spid="76" grpId="0" animBg="1"/>
      <p:bldP spid="62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Closed Addressing Hash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86260"/>
              </p:ext>
            </p:extLst>
          </p:nvPr>
        </p:nvGraphicFramePr>
        <p:xfrm>
          <a:off x="1066800" y="2743200"/>
          <a:ext cx="457200" cy="18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08488"/>
              </p:ext>
            </p:extLst>
          </p:nvPr>
        </p:nvGraphicFramePr>
        <p:xfrm>
          <a:off x="762000" y="2743200"/>
          <a:ext cx="304800" cy="180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2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81200" y="36817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1 (No Border) 29"/>
          <p:cNvSpPr/>
          <p:nvPr/>
        </p:nvSpPr>
        <p:spPr>
          <a:xfrm>
            <a:off x="417874" y="5163879"/>
            <a:ext cx="1410926" cy="228600"/>
          </a:xfrm>
          <a:prstGeom prst="callout1">
            <a:avLst>
              <a:gd name="adj1" fmla="val -11482"/>
              <a:gd name="adj2" fmla="val 39790"/>
              <a:gd name="adj3" fmla="val -252615"/>
              <a:gd name="adj4" fmla="val 537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Bucket Array</a:t>
            </a:r>
            <a:endParaRPr lang="en-US" sz="1600" dirty="0"/>
          </a:p>
        </p:txBody>
      </p:sp>
      <p:sp>
        <p:nvSpPr>
          <p:cNvPr id="31" name="Line Callout 1 (No Border) 30"/>
          <p:cNvSpPr/>
          <p:nvPr/>
        </p:nvSpPr>
        <p:spPr>
          <a:xfrm>
            <a:off x="2627674" y="5163879"/>
            <a:ext cx="1410926" cy="228600"/>
          </a:xfrm>
          <a:prstGeom prst="callout1">
            <a:avLst>
              <a:gd name="adj1" fmla="val -25436"/>
              <a:gd name="adj2" fmla="val 40543"/>
              <a:gd name="adj3" fmla="val -285173"/>
              <a:gd name="adj4" fmla="val -5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Bucket Set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1070344" y="1891077"/>
            <a:ext cx="2130056" cy="623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Hash function:</a:t>
            </a:r>
          </a:p>
          <a:p>
            <a:pPr algn="ctr"/>
            <a:r>
              <a:rPr lang="en-US" sz="1600" i="1" dirty="0" smtClean="0"/>
              <a:t>f(x) = x mod 4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43400" y="3000308"/>
            <a:ext cx="3594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assumptions on bucket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Size-bounded (by some constant)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Constant time operations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implementation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i.e.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0" grpId="0" animBg="1"/>
      <p:bldP spid="22" grpId="0" animBg="1"/>
      <p:bldP spid="24" grpId="0"/>
      <p:bldP spid="25" grpId="0"/>
      <p:bldP spid="26" grpId="0"/>
      <p:bldP spid="27" grpId="0"/>
      <p:bldP spid="30" grpId="0" animBg="1"/>
      <p:bldP spid="31" grpId="0" animBg="1"/>
      <p:bldP spid="32" grpId="0" animBg="1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476881" y="3635494"/>
            <a:ext cx="2357584" cy="46998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Either…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46679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76901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7286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60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 flipV="1">
            <a:off x="1327240" y="4800599"/>
            <a:ext cx="33898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15524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03225"/>
              </p:ext>
            </p:extLst>
          </p:nvPr>
        </p:nvGraphicFramePr>
        <p:xfrm>
          <a:off x="5410200" y="2209800"/>
          <a:ext cx="457200" cy="405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91"/>
              </p:ext>
            </p:extLst>
          </p:nvPr>
        </p:nvGraphicFramePr>
        <p:xfrm>
          <a:off x="4869712" y="2209800"/>
          <a:ext cx="540488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88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605326" y="24146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3" idx="6"/>
          </p:cNvCxnSpPr>
          <p:nvPr/>
        </p:nvCxnSpPr>
        <p:spPr>
          <a:xfrm>
            <a:off x="5670641" y="24476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24600" y="22622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05326" y="42444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5670641" y="42774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40920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05326" y="28780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</p:cNvCxnSpPr>
          <p:nvPr/>
        </p:nvCxnSpPr>
        <p:spPr>
          <a:xfrm>
            <a:off x="5670641" y="29109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24600" y="27256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5326" y="46764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>
          <a:xfrm>
            <a:off x="5670641" y="47094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24600" y="45240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5326" y="33300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</p:cNvCxnSpPr>
          <p:nvPr/>
        </p:nvCxnSpPr>
        <p:spPr>
          <a:xfrm>
            <a:off x="5670641" y="33630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4600" y="31776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05326" y="51264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5670641" y="51594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24600" y="49740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05326" y="37682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670641" y="38012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24600" y="36158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03554" y="55748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>
            <a:off x="5668869" y="56078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22828" y="54224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17064" y="2045310"/>
            <a:ext cx="3436336" cy="443169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03553" y="6004505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63" idx="6"/>
          </p:cNvCxnSpPr>
          <p:nvPr/>
        </p:nvCxnSpPr>
        <p:spPr>
          <a:xfrm>
            <a:off x="5668868" y="6037479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453379" y="5889784"/>
            <a:ext cx="93303" cy="295388"/>
            <a:chOff x="7239000" y="4748212"/>
            <a:chExt cx="130626" cy="40957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ounded Rectangle 72"/>
          <p:cNvSpPr/>
          <p:nvPr/>
        </p:nvSpPr>
        <p:spPr>
          <a:xfrm>
            <a:off x="3276600" y="3408681"/>
            <a:ext cx="13716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Invoke(INV, 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3" idx="1"/>
          </p:cNvCxnSpPr>
          <p:nvPr/>
        </p:nvCxnSpPr>
        <p:spPr>
          <a:xfrm flipH="1">
            <a:off x="2781300" y="3634718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389628" y="2910980"/>
            <a:ext cx="13716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Invoke(INV, 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6894328" y="3137017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2400" y="5640824"/>
            <a:ext cx="42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Either the bucket in fresh table is nil </a:t>
            </a:r>
            <a:endParaRPr lang="en-US" b="1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04375" y="3734352"/>
            <a:ext cx="93303" cy="295388"/>
            <a:chOff x="7239000" y="4748212"/>
            <a:chExt cx="130626" cy="409576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4724400" y="1317064"/>
            <a:ext cx="195758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187546" y="2277358"/>
            <a:ext cx="1613054" cy="688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Help resizing first:</a:t>
            </a:r>
          </a:p>
          <a:p>
            <a:r>
              <a:rPr lang="en-US" sz="1400" dirty="0" err="1" smtClean="0"/>
              <a:t>Initilize</a:t>
            </a:r>
            <a:r>
              <a:rPr lang="en-US" sz="1400" dirty="0" smtClean="0"/>
              <a:t> bucket in the fresh table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078486" y="3396026"/>
            <a:ext cx="1103116" cy="43814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078486" y="3968343"/>
            <a:ext cx="1103116" cy="115812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278386" y="368177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18}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327241" y="3870488"/>
            <a:ext cx="195114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962400" y="4137897"/>
            <a:ext cx="13716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Invoke(INV, 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6" idx="1"/>
          </p:cNvCxnSpPr>
          <p:nvPr/>
        </p:nvCxnSpPr>
        <p:spPr>
          <a:xfrm flipH="1" flipV="1">
            <a:off x="3733800" y="3986576"/>
            <a:ext cx="228600" cy="37735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322828" y="3177678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{18}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322828" y="497407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{6}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3" name="Picture 4" descr="C:\Users\yul510\Desktop\cros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4535" r="16463" b="14535"/>
          <a:stretch/>
        </p:blipFill>
        <p:spPr bwMode="auto">
          <a:xfrm>
            <a:off x="3744432" y="3356876"/>
            <a:ext cx="467834" cy="5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763136" y="15524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63136" y="1317064"/>
            <a:ext cx="157767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</p:txBody>
      </p:sp>
      <p:sp>
        <p:nvSpPr>
          <p:cNvPr id="96" name="Line Callout 1 (No Border) 95"/>
          <p:cNvSpPr/>
          <p:nvPr/>
        </p:nvSpPr>
        <p:spPr>
          <a:xfrm>
            <a:off x="7410893" y="4050807"/>
            <a:ext cx="1613054" cy="833373"/>
          </a:xfrm>
          <a:prstGeom prst="callout1">
            <a:avLst>
              <a:gd name="adj1" fmla="val 6730"/>
              <a:gd name="adj2" fmla="val 35494"/>
              <a:gd name="adj3" fmla="val -68740"/>
              <a:gd name="adj4" fmla="val 35899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Bucket frozen:</a:t>
            </a:r>
          </a:p>
          <a:p>
            <a:r>
              <a:rPr lang="en-US" sz="1400" dirty="0" smtClean="0"/>
              <a:t>Invoke() takes no effect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3282538" y="36791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10, 18}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50" grpId="0"/>
      <p:bldP spid="53" grpId="0"/>
      <p:bldP spid="73" grpId="0" animBg="1"/>
      <p:bldP spid="73" grpId="1" animBg="1"/>
      <p:bldP spid="76" grpId="0" animBg="1"/>
      <p:bldP spid="78" grpId="0"/>
      <p:bldP spid="79" grpId="0"/>
      <p:bldP spid="79" grpId="1"/>
      <p:bldP spid="83" grpId="0"/>
      <p:bldP spid="83" grpId="1"/>
      <p:bldP spid="86" grpId="0" animBg="1"/>
      <p:bldP spid="86" grpId="1" animBg="1"/>
      <p:bldP spid="89" grpId="0"/>
      <p:bldP spid="90" grpId="0"/>
      <p:bldP spid="94" grpId="0"/>
      <p:bldP spid="95" grpId="0"/>
      <p:bldP spid="96" grpId="0" animBg="1"/>
      <p:bldP spid="96" grpId="1" animBg="1"/>
      <p:bldP spid="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4978997" y="3105367"/>
            <a:ext cx="2357584" cy="46998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33556"/>
              </p:ext>
            </p:extLst>
          </p:nvPr>
        </p:nvGraphicFramePr>
        <p:xfrm>
          <a:off x="1066800" y="2743200"/>
          <a:ext cx="457200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0568"/>
              </p:ext>
            </p:extLst>
          </p:nvPr>
        </p:nvGraphicFramePr>
        <p:xfrm>
          <a:off x="533400" y="2743200"/>
          <a:ext cx="533400" cy="225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4984"/>
              </p:ext>
            </p:extLst>
          </p:nvPr>
        </p:nvGraphicFramePr>
        <p:xfrm>
          <a:off x="1562100" y="1524000"/>
          <a:ext cx="9906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024742" y="189534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60" idx="0"/>
          </p:cNvCxnSpPr>
          <p:nvPr/>
        </p:nvCxnSpPr>
        <p:spPr>
          <a:xfrm flipH="1">
            <a:off x="1768641" y="1951631"/>
            <a:ext cx="265666" cy="54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61925" y="47676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</p:cNvCxnSpPr>
          <p:nvPr/>
        </p:nvCxnSpPr>
        <p:spPr>
          <a:xfrm flipV="1">
            <a:off x="1327240" y="4800599"/>
            <a:ext cx="33898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15524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9539"/>
              </p:ext>
            </p:extLst>
          </p:nvPr>
        </p:nvGraphicFramePr>
        <p:xfrm>
          <a:off x="5410200" y="2209800"/>
          <a:ext cx="457200" cy="405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53782"/>
              </p:ext>
            </p:extLst>
          </p:nvPr>
        </p:nvGraphicFramePr>
        <p:xfrm>
          <a:off x="4869712" y="2209800"/>
          <a:ext cx="540488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88"/>
              </a:tblGrid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pred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5605326" y="24146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33" idx="6"/>
          </p:cNvCxnSpPr>
          <p:nvPr/>
        </p:nvCxnSpPr>
        <p:spPr>
          <a:xfrm>
            <a:off x="5670641" y="24476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324600" y="22622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05326" y="42444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5670641" y="42774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40920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05326" y="28780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</p:cNvCxnSpPr>
          <p:nvPr/>
        </p:nvCxnSpPr>
        <p:spPr>
          <a:xfrm>
            <a:off x="5670641" y="29109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24600" y="27256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5326" y="46764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>
          <a:xfrm>
            <a:off x="5670641" y="47094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24600" y="45240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05326" y="33300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</p:cNvCxnSpPr>
          <p:nvPr/>
        </p:nvCxnSpPr>
        <p:spPr>
          <a:xfrm>
            <a:off x="5670641" y="33630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324600" y="31776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{18}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05326" y="51264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5670641" y="51594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24600" y="49740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05326" y="37682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5670641" y="38012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24600" y="36158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03554" y="55748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>
            <a:off x="5668869" y="56078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22828" y="54224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082" y="2493713"/>
            <a:ext cx="2711117" cy="268092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17064" y="2045310"/>
            <a:ext cx="3436336" cy="443169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03553" y="6004505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63" idx="6"/>
          </p:cNvCxnSpPr>
          <p:nvPr/>
        </p:nvCxnSpPr>
        <p:spPr>
          <a:xfrm>
            <a:off x="5668868" y="6037479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453379" y="5889784"/>
            <a:ext cx="93303" cy="295388"/>
            <a:chOff x="7239000" y="4748212"/>
            <a:chExt cx="130626" cy="40957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239000" y="4748212"/>
              <a:ext cx="0" cy="409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04312" y="4812689"/>
              <a:ext cx="0" cy="2806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9626" y="4847859"/>
              <a:ext cx="0" cy="2102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ounded Rectangle 72"/>
          <p:cNvSpPr/>
          <p:nvPr/>
        </p:nvSpPr>
        <p:spPr>
          <a:xfrm>
            <a:off x="3276600" y="3408681"/>
            <a:ext cx="13716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Invoke(INV, 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3" idx="1"/>
          </p:cNvCxnSpPr>
          <p:nvPr/>
        </p:nvCxnSpPr>
        <p:spPr>
          <a:xfrm flipH="1">
            <a:off x="2781300" y="3634718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389628" y="2910980"/>
            <a:ext cx="13716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Invoke(INV, 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6894328" y="3137017"/>
            <a:ext cx="495300" cy="2324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2400" y="5640824"/>
            <a:ext cx="42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Or the bucket in stale table is frozen</a:t>
            </a:r>
            <a:endParaRPr lang="en-US" b="1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981200" y="36817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24400" y="1317064"/>
            <a:ext cx="195758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(INS, 10)</a:t>
            </a:r>
          </a:p>
        </p:txBody>
      </p:sp>
      <p:sp>
        <p:nvSpPr>
          <p:cNvPr id="70" name="Line Callout 1 (No Border) 69"/>
          <p:cNvSpPr/>
          <p:nvPr/>
        </p:nvSpPr>
        <p:spPr>
          <a:xfrm>
            <a:off x="7410893" y="4050807"/>
            <a:ext cx="1613054" cy="833373"/>
          </a:xfrm>
          <a:prstGeom prst="callout1">
            <a:avLst>
              <a:gd name="adj1" fmla="val 6730"/>
              <a:gd name="adj2" fmla="val 35494"/>
              <a:gd name="adj3" fmla="val -68740"/>
              <a:gd name="adj4" fmla="val 35899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Bucket frozen:</a:t>
            </a:r>
          </a:p>
          <a:p>
            <a:r>
              <a:rPr lang="en-US" sz="1400" dirty="0" smtClean="0"/>
              <a:t>Invoke() takes no effect</a:t>
            </a:r>
            <a:endParaRPr lang="en-US" sz="1400" dirty="0"/>
          </a:p>
        </p:txBody>
      </p:sp>
      <p:sp>
        <p:nvSpPr>
          <p:cNvPr id="74" name="Rounded Rectangle 73"/>
          <p:cNvSpPr/>
          <p:nvPr/>
        </p:nvSpPr>
        <p:spPr>
          <a:xfrm>
            <a:off x="3276600" y="4150336"/>
            <a:ext cx="1371600" cy="4520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Invoke(INV, 10)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4" idx="1"/>
            <a:endCxn id="72" idx="2"/>
          </p:cNvCxnSpPr>
          <p:nvPr/>
        </p:nvCxnSpPr>
        <p:spPr>
          <a:xfrm flipH="1" flipV="1">
            <a:off x="2781300" y="4052523"/>
            <a:ext cx="495300" cy="3238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Line Callout 1 (No Border) 79"/>
          <p:cNvSpPr/>
          <p:nvPr/>
        </p:nvSpPr>
        <p:spPr>
          <a:xfrm>
            <a:off x="3028950" y="5074112"/>
            <a:ext cx="1613054" cy="333843"/>
          </a:xfrm>
          <a:prstGeom prst="callout1">
            <a:avLst>
              <a:gd name="adj1" fmla="val 6730"/>
              <a:gd name="adj2" fmla="val 35494"/>
              <a:gd name="adj3" fmla="val -129253"/>
              <a:gd name="adj4" fmla="val 31285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Retry at fresh table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763136" y="15524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63136" y="1317064"/>
            <a:ext cx="157767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981200" y="368177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10, 18}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73" grpId="0" animBg="1"/>
      <p:bldP spid="76" grpId="0" animBg="1"/>
      <p:bldP spid="78" grpId="0"/>
      <p:bldP spid="72" grpId="0"/>
      <p:bldP spid="70" grpId="0" animBg="1"/>
      <p:bldP spid="70" grpId="1" animBg="1"/>
      <p:bldP spid="74" grpId="0" animBg="1"/>
      <p:bldP spid="74" grpId="1" animBg="1"/>
      <p:bldP spid="80" grpId="0" animBg="1"/>
      <p:bldP spid="80" grpId="1" animBg="1"/>
      <p:bldP spid="82" grpId="0"/>
      <p:bldP spid="83" grpId="0"/>
      <p:bldP spid="8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98637"/>
            <a:ext cx="6934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Above invariant is key to </a:t>
            </a:r>
            <a:r>
              <a:rPr lang="en-US" sz="2800" dirty="0" err="1" smtClean="0"/>
              <a:t>linearizability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Also need to show that resizing mechanism does not change states of abstract set</a:t>
            </a:r>
          </a:p>
          <a:p>
            <a:endParaRPr lang="en-US" sz="2400" dirty="0" smtClean="0"/>
          </a:p>
          <a:p>
            <a:r>
              <a:rPr lang="en-US" sz="2800" dirty="0" smtClean="0"/>
              <a:t>Proof sketch in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Wait-freedom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Make the </a:t>
            </a:r>
            <a:r>
              <a:rPr lang="en-US" dirty="0" smtClean="0"/>
              <a:t>Apply operation </a:t>
            </a:r>
            <a:r>
              <a:rPr lang="en-US" dirty="0"/>
              <a:t>wait-free</a:t>
            </a:r>
          </a:p>
          <a:p>
            <a:pPr lvl="1"/>
            <a:r>
              <a:rPr lang="en-US" dirty="0" smtClean="0"/>
              <a:t>Thread announces its </a:t>
            </a:r>
            <a:r>
              <a:rPr lang="en-US" dirty="0"/>
              <a:t>operation </a:t>
            </a:r>
            <a:r>
              <a:rPr lang="en-US" dirty="0" smtClean="0"/>
              <a:t>in </a:t>
            </a:r>
            <a:r>
              <a:rPr lang="en-US" dirty="0"/>
              <a:t>a shared array</a:t>
            </a:r>
          </a:p>
          <a:p>
            <a:pPr lvl="1"/>
            <a:r>
              <a:rPr lang="en-US" dirty="0" smtClean="0"/>
              <a:t>Scan </a:t>
            </a:r>
            <a:r>
              <a:rPr lang="en-US" dirty="0"/>
              <a:t>the array to help others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operation is associated with a priority number to prevent unbounded helping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Similar technique as in Bakery </a:t>
            </a:r>
            <a:r>
              <a:rPr lang="en-US" dirty="0" smtClean="0"/>
              <a:t>Locks[CACM74], Universal Construction[PODC88], </a:t>
            </a:r>
            <a:r>
              <a:rPr lang="en-US" dirty="0" err="1"/>
              <a:t>WFQueue</a:t>
            </a:r>
            <a:r>
              <a:rPr lang="en-US" dirty="0"/>
              <a:t> </a:t>
            </a:r>
            <a:r>
              <a:rPr lang="en-US" dirty="0" smtClean="0"/>
              <a:t>[PPoPP11], </a:t>
            </a:r>
            <a:r>
              <a:rPr lang="en-US" dirty="0" err="1" smtClean="0"/>
              <a:t>WFList</a:t>
            </a:r>
            <a:r>
              <a:rPr lang="en-US" dirty="0" smtClean="0"/>
              <a:t> [DISC13]…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FSet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Generic lock-free &amp; wait-free implementations</a:t>
            </a:r>
          </a:p>
          <a:p>
            <a:pPr lvl="1"/>
            <a:r>
              <a:rPr lang="en-US" dirty="0" smtClean="0"/>
              <a:t>Can be adapted from a recent unsorted linked list algorithm [DISC13]</a:t>
            </a:r>
          </a:p>
          <a:p>
            <a:endParaRPr lang="en-US" dirty="0"/>
          </a:p>
          <a:p>
            <a:r>
              <a:rPr lang="en-US" dirty="0" smtClean="0"/>
              <a:t>We propose two new implementations specialized for our hash table algorithms</a:t>
            </a:r>
          </a:p>
          <a:p>
            <a:pPr lvl="1"/>
            <a:r>
              <a:rPr lang="en-US" dirty="0" smtClean="0"/>
              <a:t>Improved cached locality</a:t>
            </a:r>
          </a:p>
          <a:p>
            <a:pPr lvl="2"/>
            <a:r>
              <a:rPr lang="en-US" dirty="0" smtClean="0"/>
              <a:t> Use array-based representation</a:t>
            </a:r>
          </a:p>
          <a:p>
            <a:pPr lvl="1"/>
            <a:r>
              <a:rPr lang="en-US" dirty="0" smtClean="0"/>
              <a:t>Leverage specific algorithmic properties</a:t>
            </a:r>
          </a:p>
          <a:p>
            <a:pPr lvl="2"/>
            <a:r>
              <a:rPr lang="en-US" dirty="0"/>
              <a:t>Streamlined for </a:t>
            </a:r>
            <a:r>
              <a:rPr lang="en-US" dirty="0" smtClean="0"/>
              <a:t>specific uses in the </a:t>
            </a:r>
            <a:r>
              <a:rPr lang="en-US" dirty="0"/>
              <a:t>hash </a:t>
            </a:r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 smtClean="0"/>
              <a:t>Sun </a:t>
            </a:r>
            <a:r>
              <a:rPr lang="en-US" dirty="0" err="1" smtClean="0"/>
              <a:t>UltraSPARC</a:t>
            </a:r>
            <a:r>
              <a:rPr lang="en-US" dirty="0" smtClean="0"/>
              <a:t> T2, 8-core </a:t>
            </a:r>
            <a:r>
              <a:rPr lang="en-US" dirty="0" smtClean="0"/>
              <a:t>/ 64 </a:t>
            </a:r>
            <a:r>
              <a:rPr lang="en-US" dirty="0" smtClean="0"/>
              <a:t>threads, 32 GB memory, Solaris 10 + </a:t>
            </a:r>
            <a:r>
              <a:rPr lang="en-US" dirty="0" err="1" smtClean="0"/>
              <a:t>OracleJDK</a:t>
            </a:r>
            <a:r>
              <a:rPr lang="en-US" dirty="0" smtClean="0"/>
              <a:t> 1.7.0</a:t>
            </a:r>
          </a:p>
          <a:p>
            <a:pPr lvl="1"/>
            <a:r>
              <a:rPr lang="en-US" dirty="0" smtClean="0"/>
              <a:t>X86 results in the paper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Varied key range &amp; R-W </a:t>
            </a:r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Lookup ratio from 10% ~ 90%</a:t>
            </a:r>
          </a:p>
          <a:p>
            <a:pPr lvl="1"/>
            <a:r>
              <a:rPr lang="en-US" dirty="0" smtClean="0"/>
              <a:t>Key range from 1B ~ </a:t>
            </a:r>
            <a:r>
              <a:rPr lang="en-US" dirty="0" smtClean="0"/>
              <a:t>64K</a:t>
            </a:r>
          </a:p>
          <a:p>
            <a:pPr lvl="1"/>
            <a:r>
              <a:rPr lang="en-US" dirty="0"/>
              <a:t>Average of 5 trials (5 seconds per trial)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Lookup = 34%, Range = [0, 65535]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018331"/>
              </p:ext>
            </p:extLst>
          </p:nvPr>
        </p:nvGraphicFramePr>
        <p:xfrm>
          <a:off x="457200" y="1600200"/>
          <a:ext cx="5791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Line Callout 1 (No Border) 3"/>
          <p:cNvSpPr/>
          <p:nvPr/>
        </p:nvSpPr>
        <p:spPr>
          <a:xfrm>
            <a:off x="6858000" y="3200400"/>
            <a:ext cx="1999864" cy="685800"/>
          </a:xfrm>
          <a:prstGeom prst="callout1">
            <a:avLst>
              <a:gd name="adj1" fmla="val 74655"/>
              <a:gd name="adj2" fmla="val -506"/>
              <a:gd name="adj3" fmla="val 13248"/>
              <a:gd name="adj4" fmla="val -586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Performance improvement gained by better cache utilization (decreased level of indirections).</a:t>
            </a:r>
            <a:endParaRPr lang="en-US" sz="1200" dirty="0"/>
          </a:p>
        </p:txBody>
      </p:sp>
      <p:sp>
        <p:nvSpPr>
          <p:cNvPr id="6" name="Line Callout 1 (No Border) 5"/>
          <p:cNvSpPr/>
          <p:nvPr/>
        </p:nvSpPr>
        <p:spPr>
          <a:xfrm>
            <a:off x="6882581" y="2057400"/>
            <a:ext cx="1999864" cy="685800"/>
          </a:xfrm>
          <a:prstGeom prst="callout1">
            <a:avLst>
              <a:gd name="adj1" fmla="val 74655"/>
              <a:gd name="adj2" fmla="val -506"/>
              <a:gd name="adj3" fmla="val 109306"/>
              <a:gd name="adj4" fmla="val -483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LFHash</a:t>
            </a:r>
            <a:r>
              <a:rPr lang="en-US" sz="1200" b="1" dirty="0" smtClean="0">
                <a:solidFill>
                  <a:srgbClr val="FF0000"/>
                </a:solidFill>
              </a:rPr>
              <a:t> outperforms the split ordered list. </a:t>
            </a:r>
            <a:endParaRPr lang="en-US" sz="1200" dirty="0"/>
          </a:p>
        </p:txBody>
      </p:sp>
      <p:sp>
        <p:nvSpPr>
          <p:cNvPr id="7" name="Line Callout 1 (No Border) 6"/>
          <p:cNvSpPr/>
          <p:nvPr/>
        </p:nvSpPr>
        <p:spPr>
          <a:xfrm>
            <a:off x="6858000" y="4343400"/>
            <a:ext cx="1999864" cy="685800"/>
          </a:xfrm>
          <a:prstGeom prst="callout1">
            <a:avLst>
              <a:gd name="adj1" fmla="val 74655"/>
              <a:gd name="adj2" fmla="val -506"/>
              <a:gd name="adj3" fmla="val 33320"/>
              <a:gd name="adj4" fmla="val -478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Adaptive wait-free version is </a:t>
            </a:r>
            <a:r>
              <a:rPr lang="en-US" sz="1200" b="1" dirty="0" smtClean="0">
                <a:solidFill>
                  <a:srgbClr val="FF0000"/>
                </a:solidFill>
              </a:rPr>
              <a:t>scalable, with a modest overhead compared to lock-free versions.</a:t>
            </a:r>
            <a:endParaRPr lang="en-US" sz="1200" dirty="0"/>
          </a:p>
        </p:txBody>
      </p:sp>
      <p:sp>
        <p:nvSpPr>
          <p:cNvPr id="3" name="Up-Down Arrow 2"/>
          <p:cNvSpPr/>
          <p:nvPr/>
        </p:nvSpPr>
        <p:spPr>
          <a:xfrm>
            <a:off x="5791200" y="2286000"/>
            <a:ext cx="152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5638800" y="2286000"/>
            <a:ext cx="152400" cy="1151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5771536" y="3922795"/>
            <a:ext cx="152400" cy="11174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3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We present dynamic-sized </a:t>
            </a:r>
            <a:r>
              <a:rPr lang="en-US" sz="2800" dirty="0" smtClean="0"/>
              <a:t>hash tables</a:t>
            </a:r>
          </a:p>
          <a:p>
            <a:pPr lvl="1"/>
            <a:r>
              <a:rPr lang="en-US" sz="2400" dirty="0" smtClean="0"/>
              <a:t>Support lock-free </a:t>
            </a:r>
            <a:r>
              <a:rPr lang="en-US" sz="2400" dirty="0"/>
              <a:t>and </a:t>
            </a:r>
            <a:r>
              <a:rPr lang="en-US" sz="2400" dirty="0" smtClean="0"/>
              <a:t>wait-free progress </a:t>
            </a:r>
            <a:endParaRPr lang="en-US" sz="2400" dirty="0"/>
          </a:p>
          <a:p>
            <a:pPr lvl="1"/>
            <a:r>
              <a:rPr lang="en-US" sz="2400" dirty="0" smtClean="0"/>
              <a:t>Resizing </a:t>
            </a:r>
            <a:r>
              <a:rPr lang="en-US" sz="2400" dirty="0"/>
              <a:t>in both </a:t>
            </a:r>
            <a:r>
              <a:rPr lang="en-US" sz="2400" dirty="0" smtClean="0"/>
              <a:t>directions, unbounded size</a:t>
            </a:r>
            <a:endParaRPr lang="en-US" sz="2400" dirty="0"/>
          </a:p>
          <a:p>
            <a:pPr lvl="1"/>
            <a:r>
              <a:rPr lang="en-US" sz="2400" dirty="0" smtClean="0"/>
              <a:t>Outperforms </a:t>
            </a:r>
            <a:r>
              <a:rPr lang="en-US" sz="2400" dirty="0"/>
              <a:t>the state-of-the art split-ordered </a:t>
            </a:r>
            <a:r>
              <a:rPr lang="en-US" sz="2400" dirty="0" smtClean="0"/>
              <a:t>list</a:t>
            </a:r>
          </a:p>
          <a:p>
            <a:pPr lvl="1"/>
            <a:r>
              <a:rPr lang="en-US" sz="2400" dirty="0" smtClean="0"/>
              <a:t>Built upon a Freezable Set abstraction</a:t>
            </a:r>
          </a:p>
          <a:p>
            <a:pPr lvl="2"/>
            <a:r>
              <a:rPr lang="en-US" sz="2000" dirty="0" smtClean="0"/>
              <a:t>Permit efficient, specialized implementations</a:t>
            </a:r>
          </a:p>
          <a:p>
            <a:pPr lvl="1"/>
            <a:endParaRPr lang="en-US" sz="2400" dirty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Exploit hardware TM to accelerate </a:t>
            </a:r>
            <a:r>
              <a:rPr lang="en-US" dirty="0" err="1" smtClean="0"/>
              <a:t>FSet</a:t>
            </a:r>
            <a:endParaRPr lang="en-US" dirty="0"/>
          </a:p>
          <a:p>
            <a:pPr lvl="2"/>
            <a:r>
              <a:rPr lang="en-US" dirty="0" smtClean="0"/>
              <a:t>Can we do direct write instead of copy-on-write?</a:t>
            </a:r>
          </a:p>
          <a:p>
            <a:pPr lvl="2"/>
            <a:r>
              <a:rPr lang="en-US" dirty="0" smtClean="0"/>
              <a:t>Can we retain lock-freedom/wait-freedom?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bucket sets grow..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54861"/>
              </p:ext>
            </p:extLst>
          </p:nvPr>
        </p:nvGraphicFramePr>
        <p:xfrm>
          <a:off x="1066800" y="2743200"/>
          <a:ext cx="457200" cy="18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22868"/>
              </p:ext>
            </p:extLst>
          </p:nvPr>
        </p:nvGraphicFramePr>
        <p:xfrm>
          <a:off x="762000" y="2743200"/>
          <a:ext cx="304800" cy="180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2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981200" y="2791551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12, 16, 20,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9, 17,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81200" y="36817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10, 14, 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81200" y="4158025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7, 11, 15, 19, 23}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3400" y="300030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 maintain constant time complexity on an individual bucket set, a </a:t>
            </a:r>
            <a:r>
              <a:rPr lang="en-US" b="1" dirty="0" smtClean="0"/>
              <a:t>resize</a:t>
            </a:r>
            <a:r>
              <a:rPr lang="en-US" dirty="0" smtClean="0"/>
              <a:t> (or </a:t>
            </a:r>
            <a:r>
              <a:rPr lang="en-US" b="1" dirty="0" smtClean="0"/>
              <a:t>rehash</a:t>
            </a:r>
            <a:r>
              <a:rPr lang="en-US" dirty="0" smtClean="0"/>
              <a:t>) operation is performed.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981200" y="279155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981200" y="36817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81200" y="4158025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97866" y="2362200"/>
            <a:ext cx="0" cy="2514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6278" y="4919331"/>
            <a:ext cx="221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Bucket Size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Resize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68971"/>
              </p:ext>
            </p:extLst>
          </p:nvPr>
        </p:nvGraphicFramePr>
        <p:xfrm>
          <a:off x="1066800" y="2743200"/>
          <a:ext cx="457200" cy="18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74238"/>
              </p:ext>
            </p:extLst>
          </p:nvPr>
        </p:nvGraphicFramePr>
        <p:xfrm>
          <a:off x="762000" y="2743200"/>
          <a:ext cx="304800" cy="180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80473"/>
              </p:ext>
            </p:extLst>
          </p:nvPr>
        </p:nvGraphicFramePr>
        <p:xfrm>
          <a:off x="5181600" y="1905000"/>
          <a:ext cx="4572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69849"/>
              </p:ext>
            </p:extLst>
          </p:nvPr>
        </p:nvGraphicFramePr>
        <p:xfrm>
          <a:off x="4876800" y="1905000"/>
          <a:ext cx="30480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261926" y="2943953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1327241" y="2976927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61926" y="33960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6"/>
          </p:cNvCxnSpPr>
          <p:nvPr/>
        </p:nvCxnSpPr>
        <p:spPr>
          <a:xfrm>
            <a:off x="1327241" y="34290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61926" y="383417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1327241" y="386715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61926" y="4310426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22" idx="6"/>
          </p:cNvCxnSpPr>
          <p:nvPr/>
        </p:nvCxnSpPr>
        <p:spPr>
          <a:xfrm>
            <a:off x="1327241" y="4343400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981200" y="2791551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12, 16, 20,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81200" y="324362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9, 17,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81200" y="3681776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10, 14, 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81200" y="4158025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7, 11, 15, 19, 23}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0344" y="5638800"/>
            <a:ext cx="2130056" cy="623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Hash function:</a:t>
            </a:r>
          </a:p>
          <a:p>
            <a:pPr algn="ctr"/>
            <a:r>
              <a:rPr lang="en-US" sz="1600" i="1" dirty="0" smtClean="0"/>
              <a:t>f(x) = x mod 4</a:t>
            </a:r>
            <a:endParaRPr lang="en-US" sz="1600" i="1" dirty="0"/>
          </a:p>
        </p:txBody>
      </p:sp>
      <p:sp>
        <p:nvSpPr>
          <p:cNvPr id="29" name="Rounded Rectangle 28"/>
          <p:cNvSpPr/>
          <p:nvPr/>
        </p:nvSpPr>
        <p:spPr>
          <a:xfrm>
            <a:off x="5181600" y="5638800"/>
            <a:ext cx="2130056" cy="623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Hash function:</a:t>
            </a:r>
          </a:p>
          <a:p>
            <a:pPr algn="ctr"/>
            <a:r>
              <a:rPr lang="en-US" sz="1600" i="1" dirty="0" smtClean="0"/>
              <a:t>f(x) = x mod 8</a:t>
            </a:r>
            <a:endParaRPr lang="en-US" sz="1600" i="1" dirty="0"/>
          </a:p>
        </p:txBody>
      </p:sp>
      <p:sp>
        <p:nvSpPr>
          <p:cNvPr id="30" name="Oval 29"/>
          <p:cNvSpPr/>
          <p:nvPr/>
        </p:nvSpPr>
        <p:spPr>
          <a:xfrm>
            <a:off x="5376726" y="2109852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30" idx="6"/>
          </p:cNvCxnSpPr>
          <p:nvPr/>
        </p:nvCxnSpPr>
        <p:spPr>
          <a:xfrm>
            <a:off x="5442041" y="2142826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096000" y="1957450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{8, 16, 24}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76726" y="393968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3" idx="6"/>
          </p:cNvCxnSpPr>
          <p:nvPr/>
        </p:nvCxnSpPr>
        <p:spPr>
          <a:xfrm>
            <a:off x="5442041" y="397265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096000" y="3787278"/>
            <a:ext cx="1981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{12, 20}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524000" y="2109852"/>
            <a:ext cx="3657600" cy="8341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524000" y="2976924"/>
            <a:ext cx="3657600" cy="96275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525772" y="2574796"/>
            <a:ext cx="3657600" cy="8341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5772" y="3441868"/>
            <a:ext cx="3657600" cy="96275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39949" y="3009900"/>
            <a:ext cx="3657600" cy="8341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539949" y="3876972"/>
            <a:ext cx="3657600" cy="96275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25772" y="3506195"/>
            <a:ext cx="3657600" cy="8341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25772" y="4373267"/>
            <a:ext cx="3657600" cy="96275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376726" y="2573204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>
            <a:stCxn id="47" idx="6"/>
          </p:cNvCxnSpPr>
          <p:nvPr/>
        </p:nvCxnSpPr>
        <p:spPr>
          <a:xfrm>
            <a:off x="5442041" y="2606178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096000" y="2420804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{9, 17}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76726" y="437165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50" idx="6"/>
          </p:cNvCxnSpPr>
          <p:nvPr/>
        </p:nvCxnSpPr>
        <p:spPr>
          <a:xfrm>
            <a:off x="5442041" y="440462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096000" y="4219250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{5, 21}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76726" y="3025279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>
            <a:stCxn id="53" idx="6"/>
          </p:cNvCxnSpPr>
          <p:nvPr/>
        </p:nvCxnSpPr>
        <p:spPr>
          <a:xfrm>
            <a:off x="5442041" y="3058253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096000" y="2872879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{10, 18}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76726" y="4821671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56" idx="6"/>
          </p:cNvCxnSpPr>
          <p:nvPr/>
        </p:nvCxnSpPr>
        <p:spPr>
          <a:xfrm>
            <a:off x="5442041" y="4854645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096000" y="4669271"/>
            <a:ext cx="16002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{6, 14}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376726" y="3463430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>
            <a:stCxn id="59" idx="6"/>
          </p:cNvCxnSpPr>
          <p:nvPr/>
        </p:nvCxnSpPr>
        <p:spPr>
          <a:xfrm>
            <a:off x="5442041" y="3496404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096000" y="3311029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{3, 11, 19}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374954" y="5270077"/>
            <a:ext cx="65315" cy="65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>
            <a:stCxn id="62" idx="6"/>
          </p:cNvCxnSpPr>
          <p:nvPr/>
        </p:nvCxnSpPr>
        <p:spPr>
          <a:xfrm>
            <a:off x="5440269" y="5303051"/>
            <a:ext cx="7301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094228" y="5117676"/>
            <a:ext cx="2133600" cy="37074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{7, 15, 19}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/>
      <p:bldP spid="33" grpId="0" animBg="1"/>
      <p:bldP spid="35" grpId="0"/>
      <p:bldP spid="47" grpId="0" animBg="1"/>
      <p:bldP spid="49" grpId="0"/>
      <p:bldP spid="50" grpId="0" animBg="1"/>
      <p:bldP spid="52" grpId="0"/>
      <p:bldP spid="53" grpId="0" animBg="1"/>
      <p:bldP spid="55" grpId="0"/>
      <p:bldP spid="56" grpId="0" animBg="1"/>
      <p:bldP spid="58" grpId="0"/>
      <p:bldP spid="59" grpId="0" animBg="1"/>
      <p:bldP spid="61" grpId="0"/>
      <p:bldP spid="62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Lock-Free Resizing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1628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In PODC’03 </a:t>
            </a:r>
            <a:r>
              <a:rPr lang="en-US" sz="2400" dirty="0"/>
              <a:t>paper by </a:t>
            </a:r>
            <a:r>
              <a:rPr lang="en-US" sz="2400" dirty="0" err="1"/>
              <a:t>Shalev</a:t>
            </a:r>
            <a:r>
              <a:rPr lang="en-US" sz="2400" dirty="0"/>
              <a:t> &amp; </a:t>
            </a:r>
            <a:r>
              <a:rPr lang="en-US" sz="2400" dirty="0" err="1"/>
              <a:t>Shavit</a:t>
            </a:r>
            <a:r>
              <a:rPr lang="en-US" sz="2400" dirty="0"/>
              <a:t>:</a:t>
            </a:r>
          </a:p>
          <a:p>
            <a:pPr marL="0" indent="0" algn="just">
              <a:buNone/>
            </a:pPr>
            <a:endParaRPr lang="en-US" sz="2400" b="1" i="1" dirty="0" smtClean="0"/>
          </a:p>
          <a:p>
            <a:pPr marL="0" indent="0" algn="just">
              <a:buNone/>
            </a:pP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“What is it that makes lock-free extensible hashing hard to achieve? The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core problem is that even if individual buckets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are lock-free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, when resizing the table, several items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from each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of the “old” buckets must be relocated to a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bucket among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“new” ones. However, in a single CAS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operation, it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seems impossible to atomically move even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 single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item, as this requires one to remove the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item from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one linked list and insert it in another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.”</a:t>
            </a:r>
          </a:p>
          <a:p>
            <a:pPr marL="0" indent="0" algn="just"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899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Lock-Free Resizing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99" y="1479699"/>
            <a:ext cx="8229600" cy="27432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Split-Ordered List [</a:t>
            </a:r>
            <a:r>
              <a:rPr lang="en-US" sz="2800" dirty="0" err="1"/>
              <a:t>Shalev</a:t>
            </a:r>
            <a:r>
              <a:rPr lang="en-US" sz="2800" dirty="0"/>
              <a:t> &amp; </a:t>
            </a:r>
            <a:r>
              <a:rPr lang="en-US" sz="2800" dirty="0" err="1"/>
              <a:t>Shavit</a:t>
            </a:r>
            <a:r>
              <a:rPr lang="en-US" sz="2800" dirty="0"/>
              <a:t>, </a:t>
            </a:r>
            <a:r>
              <a:rPr lang="en-US" sz="2800" dirty="0" smtClean="0"/>
              <a:t>PODC’03]</a:t>
            </a:r>
          </a:p>
          <a:p>
            <a:pPr lvl="1"/>
            <a:r>
              <a:rPr lang="en-US" dirty="0" smtClean="0"/>
              <a:t>Keys are </a:t>
            </a:r>
            <a:r>
              <a:rPr lang="en-US" b="1" dirty="0" smtClean="0"/>
              <a:t>not</a:t>
            </a:r>
            <a:r>
              <a:rPr lang="en-US" dirty="0" smtClean="0"/>
              <a:t> moved</a:t>
            </a:r>
          </a:p>
          <a:p>
            <a:pPr lvl="2"/>
            <a:r>
              <a:rPr lang="en-US" dirty="0" smtClean="0"/>
              <a:t>Stored in a sorted </a:t>
            </a:r>
            <a:r>
              <a:rPr lang="en-US" dirty="0" smtClean="0"/>
              <a:t>list &amp; encoded </a:t>
            </a:r>
            <a:r>
              <a:rPr lang="en-US" dirty="0" smtClean="0"/>
              <a:t>in the reversed split order</a:t>
            </a:r>
          </a:p>
          <a:p>
            <a:pPr lvl="1"/>
            <a:r>
              <a:rPr lang="en-US" dirty="0" smtClean="0"/>
              <a:t>A dynamic array as index</a:t>
            </a:r>
          </a:p>
          <a:p>
            <a:pPr lvl="2"/>
            <a:r>
              <a:rPr lang="en-US" dirty="0" smtClean="0"/>
              <a:t>Pointers to </a:t>
            </a:r>
            <a:r>
              <a:rPr lang="en-US" dirty="0" smtClean="0"/>
              <a:t>marker nodes in the </a:t>
            </a:r>
            <a:r>
              <a:rPr lang="en-US" dirty="0" smtClean="0"/>
              <a:t>list, which enable </a:t>
            </a:r>
            <a:r>
              <a:rPr lang="en-US" dirty="0" smtClean="0"/>
              <a:t>short-cut search</a:t>
            </a:r>
          </a:p>
          <a:p>
            <a:pPr lvl="1"/>
            <a:r>
              <a:rPr lang="en-US" dirty="0" smtClean="0"/>
              <a:t>To Resize, refine the index</a:t>
            </a:r>
          </a:p>
          <a:p>
            <a:pPr lvl="2"/>
            <a:r>
              <a:rPr lang="en-US" dirty="0" smtClean="0"/>
              <a:t>Double the array size &amp; insert more marker nodes</a:t>
            </a:r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358" y="4267200"/>
            <a:ext cx="4876800" cy="223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6096000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(Picture adapted from </a:t>
            </a:r>
            <a:r>
              <a:rPr lang="en-US" sz="1200" dirty="0" err="1" smtClean="0"/>
              <a:t>Herlihy</a:t>
            </a:r>
            <a:r>
              <a:rPr lang="en-US" sz="1200" dirty="0" smtClean="0"/>
              <a:t> &amp; </a:t>
            </a:r>
            <a:r>
              <a:rPr lang="en-US" sz="1200" dirty="0" err="1" smtClean="0"/>
              <a:t>Shavit</a:t>
            </a:r>
            <a:r>
              <a:rPr lang="en-US" sz="1200" dirty="0" smtClean="0"/>
              <a:t> book)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92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1555903"/>
            <a:ext cx="533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Lock-freedom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Some operation finishes in bounded steps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2393988"/>
            <a:ext cx="5867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word CAS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Available on existing hardware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3224985"/>
            <a:ext cx="6019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Unbounded size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Maintain constant time complexity </a:t>
            </a:r>
            <a:r>
              <a:rPr lang="en-US" sz="2000" dirty="0" smtClean="0">
                <a:solidFill>
                  <a:prstClr val="black"/>
                </a:solidFill>
              </a:rPr>
              <a:t>as table </a:t>
            </a:r>
            <a:r>
              <a:rPr lang="en-US" sz="2000" dirty="0" smtClean="0">
                <a:solidFill>
                  <a:prstClr val="black"/>
                </a:solidFill>
              </a:rPr>
              <a:t>grows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102398"/>
            <a:ext cx="533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Grow &amp; shrink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Resize in both directions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4987050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Laziness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Individual operations do not copy whole table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40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Two-Handed Emulation [Greenwald, PODC02]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555903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Lock-freedom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2393988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word CAS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Requires DCAS (HW/SW simulation)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3224985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Unbounded size</a:t>
            </a:r>
          </a:p>
          <a:p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102398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Grow &amp; shrink</a:t>
            </a:r>
          </a:p>
          <a:p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053856" y="4954548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Laziness</a:t>
            </a:r>
          </a:p>
          <a:p>
            <a:endParaRPr lang="en-US" sz="2400" dirty="0"/>
          </a:p>
        </p:txBody>
      </p:sp>
      <p:pic>
        <p:nvPicPr>
          <p:cNvPr id="1027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5903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8" y="3326639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58" y="4978890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yul510\Desktop\cros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4535" r="16463" b="14535"/>
          <a:stretch/>
        </p:blipFill>
        <p:spPr bwMode="auto">
          <a:xfrm>
            <a:off x="1350334" y="2393988"/>
            <a:ext cx="467834" cy="5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yul510\Desktop\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474243" cy="4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2472</Words>
  <Application>Microsoft Office PowerPoint</Application>
  <PresentationFormat>On-screen Show (4:3)</PresentationFormat>
  <Paragraphs>606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Dynamic-Sized Nonblocking Hash Tables</vt:lpstr>
      <vt:lpstr>Highlights</vt:lpstr>
      <vt:lpstr>A Closed Addressing Hash Table</vt:lpstr>
      <vt:lpstr>When bucket sets grow..</vt:lpstr>
      <vt:lpstr>A Resize Operation</vt:lpstr>
      <vt:lpstr>The Lock-Free Resizing Problem</vt:lpstr>
      <vt:lpstr>The Lock-Free Resizing Problem</vt:lpstr>
      <vt:lpstr>Goals</vt:lpstr>
      <vt:lpstr>Two-Handed Emulation [Greenwald, PODC02]</vt:lpstr>
      <vt:lpstr>Split-Ordered List [Shalev &amp; Shavit, PODC03]</vt:lpstr>
      <vt:lpstr>Our Work</vt:lpstr>
      <vt:lpstr>How (in a nutshell)</vt:lpstr>
      <vt:lpstr>FSet: A Freezable Set Object</vt:lpstr>
      <vt:lpstr>FSet Operation: Invoke</vt:lpstr>
      <vt:lpstr>FSet Operation: Freeze</vt:lpstr>
      <vt:lpstr>FSet Operation: HasMember</vt:lpstr>
      <vt:lpstr>The Lock-Free Algorithm</vt:lpstr>
      <vt:lpstr>Applying an Insert/Remove Operation</vt:lpstr>
      <vt:lpstr>Applying an Insert/Remove Operation</vt:lpstr>
      <vt:lpstr>Applying an Insert/Remove Operation</vt:lpstr>
      <vt:lpstr>Applying an Insert/Remove Operation</vt:lpstr>
      <vt:lpstr>Applying an Insert/Remove Operation</vt:lpstr>
      <vt:lpstr>The Resize Operation</vt:lpstr>
      <vt:lpstr>The Contains Operation</vt:lpstr>
      <vt:lpstr>The Contains Operation</vt:lpstr>
      <vt:lpstr>The Contains Operation: A Tricky Case</vt:lpstr>
      <vt:lpstr>The Contains Operation: A Tricky Case</vt:lpstr>
      <vt:lpstr>A Critical Invariant</vt:lpstr>
      <vt:lpstr>An Impossible Situation</vt:lpstr>
      <vt:lpstr>Either…</vt:lpstr>
      <vt:lpstr>Or…</vt:lpstr>
      <vt:lpstr>Correctness</vt:lpstr>
      <vt:lpstr>Achieving Wait-freedom</vt:lpstr>
      <vt:lpstr>FSet Implementations</vt:lpstr>
      <vt:lpstr>Performance Evaluation</vt:lpstr>
      <vt:lpstr>Lookup = 34%, Range = [0, 65535]</vt:lpstr>
      <vt:lpstr>Conclusions &amp;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Dynamic-Sized Nonblocking Hash Tables</dc:title>
  <dc:creator>yul510</dc:creator>
  <cp:lastModifiedBy>yul510</cp:lastModifiedBy>
  <cp:revision>649</cp:revision>
  <dcterms:created xsi:type="dcterms:W3CDTF">2006-08-16T00:00:00Z</dcterms:created>
  <dcterms:modified xsi:type="dcterms:W3CDTF">2014-07-17T13:33:04Z</dcterms:modified>
</cp:coreProperties>
</file>