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61" r:id="rId2"/>
    <p:sldId id="274" r:id="rId3"/>
    <p:sldId id="275" r:id="rId4"/>
    <p:sldId id="263" r:id="rId5"/>
    <p:sldId id="341" r:id="rId6"/>
    <p:sldId id="294" r:id="rId7"/>
    <p:sldId id="342" r:id="rId8"/>
    <p:sldId id="344" r:id="rId9"/>
    <p:sldId id="277" r:id="rId10"/>
    <p:sldId id="278" r:id="rId11"/>
    <p:sldId id="286" r:id="rId12"/>
    <p:sldId id="279" r:id="rId13"/>
    <p:sldId id="282" r:id="rId14"/>
    <p:sldId id="283" r:id="rId15"/>
    <p:sldId id="338" r:id="rId16"/>
    <p:sldId id="293" r:id="rId17"/>
    <p:sldId id="289" r:id="rId18"/>
    <p:sldId id="290" r:id="rId19"/>
    <p:sldId id="291" r:id="rId20"/>
    <p:sldId id="292" r:id="rId21"/>
    <p:sldId id="343" r:id="rId22"/>
    <p:sldId id="295" r:id="rId23"/>
    <p:sldId id="337" r:id="rId24"/>
    <p:sldId id="300" r:id="rId25"/>
    <p:sldId id="307" r:id="rId26"/>
    <p:sldId id="308" r:id="rId27"/>
    <p:sldId id="297" r:id="rId28"/>
    <p:sldId id="306" r:id="rId29"/>
    <p:sldId id="262" r:id="rId30"/>
    <p:sldId id="331" r:id="rId31"/>
    <p:sldId id="329" r:id="rId32"/>
    <p:sldId id="264" r:id="rId33"/>
    <p:sldId id="327" r:id="rId34"/>
    <p:sldId id="302" r:id="rId35"/>
    <p:sldId id="265" r:id="rId36"/>
    <p:sldId id="304" r:id="rId37"/>
    <p:sldId id="266" r:id="rId38"/>
    <p:sldId id="301" r:id="rId39"/>
    <p:sldId id="303" r:id="rId40"/>
    <p:sldId id="269" r:id="rId41"/>
    <p:sldId id="273" r:id="rId42"/>
    <p:sldId id="332" r:id="rId43"/>
    <p:sldId id="318" r:id="rId44"/>
    <p:sldId id="310" r:id="rId45"/>
    <p:sldId id="324" r:id="rId46"/>
    <p:sldId id="333" r:id="rId47"/>
    <p:sldId id="319" r:id="rId48"/>
    <p:sldId id="322" r:id="rId49"/>
    <p:sldId id="336" r:id="rId50"/>
    <p:sldId id="334" r:id="rId51"/>
    <p:sldId id="321" r:id="rId52"/>
    <p:sldId id="323" r:id="rId53"/>
    <p:sldId id="325" r:id="rId54"/>
    <p:sldId id="335" r:id="rId55"/>
    <p:sldId id="311" r:id="rId56"/>
    <p:sldId id="314" r:id="rId57"/>
    <p:sldId id="313" r:id="rId58"/>
    <p:sldId id="315" r:id="rId59"/>
    <p:sldId id="316" r:id="rId60"/>
    <p:sldId id="320" r:id="rId61"/>
    <p:sldId id="299" r:id="rId62"/>
    <p:sldId id="296" r:id="rId63"/>
  </p:sldIdLst>
  <p:sldSz cx="12192000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3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706" autoAdjust="0"/>
  </p:normalViewPr>
  <p:slideViewPr>
    <p:cSldViewPr snapToGrid="0">
      <p:cViewPr varScale="1">
        <p:scale>
          <a:sx n="91" d="100"/>
          <a:sy n="91" d="100"/>
        </p:scale>
        <p:origin x="48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8B800-9B94-4443-B4A4-68D7A84D942B}" type="datetime1">
              <a:rPr lang="el-GR" smtClean="0"/>
              <a:t>2/11/2023</a:t>
            </a:fld>
            <a:endParaRPr lang="el-GR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9EB575F-073D-4B72-9B93-74EB79A372BF}" type="datetime1">
              <a:rPr lang="el-GR" smtClean="0"/>
              <a:t>2/11/2023</a:t>
            </a:fld>
            <a:endParaRPr lang="el-GR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/>
              <a:t>Στυλ υποδείγματος κειμένου</a:t>
            </a:r>
          </a:p>
          <a:p>
            <a:pPr lvl="1" rtl="0"/>
            <a:r>
              <a:rPr lang="el-GR"/>
              <a:t>Δεύτερου επιπέδου</a:t>
            </a:r>
          </a:p>
          <a:p>
            <a:pPr lvl="2" rtl="0"/>
            <a:r>
              <a:rPr lang="el-GR"/>
              <a:t>Τρίτου επιπέδου</a:t>
            </a:r>
          </a:p>
          <a:p>
            <a:pPr lvl="3" rtl="0"/>
            <a:r>
              <a:rPr lang="el-GR"/>
              <a:t>Τέταρτου επιπέδου</a:t>
            </a:r>
          </a:p>
          <a:p>
            <a:pPr lvl="4" rtl="0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l-GR" smtClean="0"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4928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Ομάδα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Ευθεία γραμμή σύνδεσης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Ευθεία γραμμή σύνδεσης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Ευθεία γραμμή σύνδεσης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Ευθεία γραμμή σύνδεσης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Ευθεία γραμμή σύνδεσης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Ευθεία γραμμή σύνδεσης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Ευθεία γραμμή σύνδεσης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Ευθεία γραμμή σύνδεσης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Ευθεία γραμμή σύνδεσης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Ευθεία γραμμή σύνδεσης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Ευθεία γραμμή σύνδεσης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Ευθεία γραμμή σύνδεσης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Ευθεία γραμμή σύνδεσης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Ευθεία γραμμή σύνδεσης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Ομάδα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Ευθεία γραμμή σύνδεσης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Ευθεία γραμμή σύνδεσης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Ευθεία γραμμή σύνδεσης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Ευθεία γραμμή σύνδεσης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Ευθεία γραμμή σύνδεσης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Ομάδα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Ευθεία γραμμή σύνδεσης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Ευθεία γραμμή σύνδεσης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Ευθεία γραμμή σύνδεσης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Ευθεία γραμμή σύνδεσης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Ευθεία γραμμή σύνδεσης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Ευθεία γραμμή σύνδεσης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Ευθεία γραμμή σύνδεσης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Ευθεία γραμμή σύνδεσης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Ευθεία γραμμή σύνδεσης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Ευθεία γραμμή σύνδεσης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Ομάδα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Ευθεία γραμμή σύνδεσης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Ευθεία γραμμή σύνδεσης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Ευθεία γραμμή σύνδεσης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Ευθεία γραμμή σύνδεσης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Ευθεία γραμμή σύνδεσης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Ομάδα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Ευθεία γραμμή σύνδεσης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Ευθεία γραμμή σύνδεσης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Ευθεία γραμμή σύνδεσης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Ευθεία γραμμή σύνδεσης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Ευθεία γραμμή σύνδεσης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Ευθεία γραμμή σύνδεσης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Ευθεία γραμμή σύνδεσης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Ευθεία γραμμή σύνδεσης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Ευθεία γραμμή σύνδεσης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Ευθεία γραμμή σύνδεσης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/>
              <a:t>Κάντε κλικ για να επεξεργαστείτε τον υπότιτλο του υποδείγματος</a:t>
            </a:r>
          </a:p>
        </p:txBody>
      </p:sp>
      <p:cxnSp>
        <p:nvCxnSpPr>
          <p:cNvPr id="58" name="Ευθεία γραμμή σύνδεσης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9605DC-8E97-4700-8BB4-6BF2D5C3D2D2}" type="datetime1">
              <a:rPr lang="el-GR" smtClean="0"/>
              <a:t>2/11/2023</a:t>
            </a:fld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-GR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88804F-EC94-4EB7-A72E-4390969D5503}" type="datetime1">
              <a:rPr lang="el-GR" smtClean="0"/>
              <a:t>2/11/2023</a:t>
            </a:fld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A2533-B78C-4319-9668-E8781A1B6EA1}" type="datetime1">
              <a:rPr lang="el-GR" smtClean="0"/>
              <a:t>2/11/2023</a:t>
            </a:fld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Ομάδα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Ευθεία γραμμή σύνδεσης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Ευθεία γραμμή σύνδεσης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Ευθεία γραμμή σύνδεσης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Ευθεία γραμμή σύνδεσης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Ευθεία γραμμή σύνδεσης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Ευθεία γραμμή σύνδεσης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Ευθεία γραμμή σύνδεσης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Ευθεία γραμμή σύνδεσης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Ευθεία γραμμή σύνδεσης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Ευθεία γραμμή σύνδεσης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Ευθεία γραμμή σύνδεσης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Ευθεία γραμμή σύνδεσης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Ευθεία γραμμή σύνδεσης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Ευθεία γραμμή σύνδεσης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Ομάδα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Ευθεία γραμμή σύνδεσης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Ευθεία γραμμή σύνδεσης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Ευθεία γραμμή σύνδεσης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Ευθεία γραμμή σύνδεσης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Ευθεία γραμμή σύνδεσης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Ομάδα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Ευθεία γραμμή σύνδεσης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Ευθεία γραμμή σύνδεσης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Ευθεία γραμμή σύνδεσης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Ευθεία γραμμή σύνδεσης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Ευθεία γραμμή σύνδεσης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Ευθεία γραμμή σύνδεσης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Ευθεία γραμμή σύνδεσης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Ευθεία γραμμή σύνδεσης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Ευθεία γραμμή σύνδεσης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Ευθεία γραμμή σύνδεσης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Ομάδα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Ευθεία γραμμή σύνδεσης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Ευθεία γραμμή σύνδεσης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Ευθεία γραμμή σύνδεσης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Ευθεία γραμμή σύνδεσης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Ευθεία γραμμή σύνδεσης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Ομάδα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Ευθεία γραμμή σύνδεσης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Ευθεία γραμμή σύνδεσης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Ευθεία γραμμή σύνδεσης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Ευθεία γραμμή σύνδεσης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Ευθεία γραμμή σύνδεσης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Ευθεία γραμμή σύνδεσης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Ευθεία γραμμή σύνδεσης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Ευθεία γραμμή σύνδεσης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Ευθεία γραμμή σύνδεσης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Ευθεία γραμμή σύνδεσης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cxnSp>
        <p:nvCxnSpPr>
          <p:cNvPr id="58" name="Ευθεία γραμμή σύνδεσης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5A5E0-1A0E-4CAC-A5F3-B68AA6966061}" type="datetime1">
              <a:rPr lang="el-GR" smtClean="0"/>
              <a:t>2/11/2023</a:t>
            </a:fld>
            <a:endParaRPr lang="el-GR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-GR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F74989-93D9-4BE5-98E5-F0832F15830C}" type="datetime1">
              <a:rPr lang="el-GR" smtClean="0"/>
              <a:t>2/11/2023</a:t>
            </a:fld>
            <a:endParaRPr lang="el-GR" dirty="0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7E94CE-FC02-466C-8703-0695B282E26C}" type="datetime1">
              <a:rPr lang="el-GR" smtClean="0"/>
              <a:t>2/11/2023</a:t>
            </a:fld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Ομάδα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Ευθεία γραμμή σύνδεσης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Ευθεία γραμμή σύνδεσης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Ευθεία γραμμή σύνδεσης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Ευθεία γραμμή σύνδεσης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Ευθεία γραμμή σύνδεσης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Ευθεία γραμμή σύνδεσης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Ευθεία γραμμή σύνδεσης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Ευθεία γραμμή σύνδεσης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Ευθεία γραμμή σύνδεσης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Ευθεία γραμμή σύνδεσης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Ευθεία γραμμή σύνδεσης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Ευθεία γραμμή σύνδεσης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Ευθεία γραμμή σύνδεσης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Ευθεία γραμμή σύνδεσης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Ευθεία γραμμή σύνδεσης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Ευθεία γραμμή σύνδεσης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Ομάδα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Ευθεία γραμμή σύνδεσης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Ευθεία γραμμή σύνδεσης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Ευθεία γραμμή σύνδεσης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Ευθεία γραμμή σύνδεσης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Ευθεία γραμμή σύνδεσης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Ομάδα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Ευθεία γραμμή σύνδεσης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Ευθεία γραμμή σύνδεσης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Ευθεία γραμμή σύνδεσης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Ευθεία γραμμή σύνδεσης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Ευθεία γραμμή σύνδεσης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Ευθεία γραμμή σύνδεσης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Ευθεία γραμμή σύνδεσης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Ευθεία γραμμή σύνδεσης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Ευθεία γραμμή σύνδεσης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Ευθεία γραμμή σύνδεσης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Ομάδα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Ευθεία γραμμή σύνδεσης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Ευθεία γραμμή σύνδεσης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Ευθεία γραμμή σύνδεσης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Ευθεία γραμμή σύνδεσης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Ευθεία γραμμή σύνδεσης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Ομάδα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Ευθεία γραμμή σύνδεσης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Ευθεία γραμμή σύνδεσης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Ευθεία γραμμή σύνδεσης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Ευθεία γραμμή σύνδεσης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Ευθεία γραμμή σύνδεσης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Ευθεία γραμμή σύνδεσης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Ευθεία γραμμή σύνδεσης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Ευθεία γραμμή σύνδεσης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Ευθεία γραμμή σύνδεσης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Ευθεία γραμμή σύνδεσης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Θέση υποσέλιδου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212" name="Θέση ημερομηνίας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9F72B0-28A3-4A40-B61E-EDF16353235B}" type="datetime1">
              <a:rPr lang="el-GR" smtClean="0"/>
              <a:t>2/11/2023</a:t>
            </a:fld>
            <a:endParaRPr lang="el-GR" dirty="0"/>
          </a:p>
        </p:txBody>
      </p:sp>
      <p:sp>
        <p:nvSpPr>
          <p:cNvPr id="214" name="Θέση αριθμού διαφάνειας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Ομάδα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Ευθεία γραμμή σύνδεσης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Ευθεία γραμμή σύνδεσης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Ευθεία γραμμή σύνδεσης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Ευθεία γραμμή σύνδεσης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Ευθεία γραμμή σύνδεσης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Ευθεία γραμμή σύνδεσης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Ευθεία γραμμή σύνδεσης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Ευθεία γραμμή σύνδεσης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Ευθεία γραμμή σύνδεσης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Ευθεία γραμμή σύνδεσης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Ευθεία γραμμή σύνδεσης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Ευθεία γραμμή σύνδεσης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Ευθεία γραμμή σύνδεσης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Ευθεία γραμμή σύνδεσης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Ομάδα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Ευθεία γραμμή σύνδεσης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Ευθεία γραμμή σύνδεσης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Ευθεία γραμμή σύνδεσης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Ευθεία γραμμή σύνδεσης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Ευθεία γραμμή σύνδεσης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Ομάδα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Ευθεία γραμμή σύνδεσης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Ευθεία γραμμή σύνδεσης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Ευθεία γραμμή σύνδεσης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Ευθεία γραμμή σύνδεσης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Ευθεία γραμμή σύνδεσης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Ευθεία γραμμή σύνδεσης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Ευθεία γραμμή σύνδεσης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Ευθεία γραμμή σύνδεσης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Ευθεία γραμμή σύνδεσης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Ευθεία γραμμή σύνδεσης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Ομάδα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Ευθεία γραμμή σύνδεσης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Ευθεία γραμμή σύνδεσης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Ευθεία γραμμή σύνδεσης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Ευθεία γραμμή σύνδεσης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Ευθεία γραμμή σύνδεσης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Ομάδα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Ευθεία γραμμή σύνδεσης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Ευθεία γραμμή σύνδεσης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Ευθεία γραμμή σύνδεσης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Ευθεία γραμμή σύνδεσης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Ευθεία γραμμή σύνδεσης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Ευθεία γραμμή σύνδεσης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Ευθεία γραμμή σύνδεσης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Ευθεία γραμμή σύνδεσης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Ευθεία γραμμή σύνδεσης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Ευθεία γραμμή σύνδεσης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Ορθογώνιο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-GR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cxnSp>
        <p:nvCxnSpPr>
          <p:cNvPr id="60" name="Ευθεία γραμμή σύνδεσης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0C3B3A4-D53F-421B-9BAB-9DD5DF8FC9D0}" type="datetime1">
              <a:rPr lang="el-GR" smtClean="0"/>
              <a:t>2/11/2023</a:t>
            </a:fld>
            <a:endParaRPr lang="el-GR" dirty="0"/>
          </a:p>
        </p:txBody>
      </p:sp>
      <p:sp>
        <p:nvSpPr>
          <p:cNvPr id="8" name="Σύμβολο κράτησης αριθμού διαφάνειας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Ομάδα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Ευθεία γραμμή σύνδεσης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Ευθεία γραμμή σύνδεσης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Ευθεία γραμμή σύνδεσης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Ευθεία γραμμή σύνδεσης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Ευθεία γραμμή σύνδεσης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Ευθεία γραμμή σύνδεσης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Ευθεία γραμμή σύνδεσης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Ευθεία γραμμή σύνδεσης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Ευθεία γραμμή σύνδεσης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Ευθεία γραμμή σύνδεσης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Ευθεία γραμμή σύνδεσης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Ευθεία γραμμή σύνδεσης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Ευθεία γραμμή σύνδεσης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Ευθεία γραμμή σύνδεσης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Ομάδα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Ευθεία γραμμή σύνδεσης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Ευθεία γραμμή σύνδεσης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Ευθεία γραμμή σύνδεσης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Ευθεία γραμμή σύνδεσης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Ευθεία γραμμή σύνδεσης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Ομάδα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Ευθεία γραμμή σύνδεσης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Ευθεία γραμμή σύνδεσης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Ευθεία γραμμή σύνδεσης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Ευθεία γραμμή σύνδεσης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Ευθεία γραμμή σύνδεσης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Ευθεία γραμμή σύνδεσης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Ευθεία γραμμή σύνδεσης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Ευθεία γραμμή σύνδεσης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Ευθεία γραμμή σύνδεσης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Ευθεία γραμμή σύνδεσης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Ομάδα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Ευθεία γραμμή σύνδεσης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Ευθεία γραμμή σύνδεσης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Ευθεία γραμμή σύνδεσης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Ευθεία γραμμή σύνδεσης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Ευθεία γραμμή σύνδεσης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Ομάδα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Ευθεία γραμμή σύνδεσης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Ευθεία γραμμή σύνδεσης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Ευθεία γραμμή σύνδεσης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Ευθεία γραμμή σύνδεσης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Ευθεία γραμμή σύνδεσης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Ευθεία γραμμή σύνδεσης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Ευθεία γραμμή σύνδεσης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Ευθεία γραμμή σύνδεσης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Ευθεία γραμμή σύνδεσης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Ευθεία γραμμή σύνδεσης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Ορθογώνιο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/>
          </a:p>
        </p:txBody>
      </p:sp>
      <p:cxnSp>
        <p:nvCxnSpPr>
          <p:cNvPr id="59" name="Ευθεία γραμμή σύνδεσης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Σύμβολο κράτησης θέσης εικόνας 2" descr="Ένα κενό πλαίσιο κράτησης θέσης για να προσθέσετε μια εικόνα. Κάντε κλικ στο πλαίσιο κράτησης θέσης και επιλέξτε την εικόνα που θέλετε να προσθέσετε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l-GR"/>
              <a:t>Κάντε κλικ στο εικονίδιο για να προσθέσετε εικόνα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Ομάδα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Ευθεία γραμμή σύνδεσης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Ευθεία γραμμή σύνδεσης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Ευθεία γραμμή σύνδεσης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Ευθεία γραμμή σύνδεσης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Ευθεία γραμμή σύνδεσης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Ευθεία γραμμή σύνδεσης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Ευθεία γραμμή σύνδεσης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Ευθεία γραμμή σύνδεσης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Ευθεία γραμμή σύνδεσης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Ευθεία γραμμή σύνδεσης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Ευθεία γραμμή σύνδεσης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Ευθεία γραμμή σύνδεσης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Ευθεία γραμμή σύνδεσης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Ευθεία γραμμή σύνδεσης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Ευθεία γραμμή σύνδεσης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Ευθεία γραμμή σύνδεσης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Ομάδα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Ευθεία γραμμή σύνδεσης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Ευθεία γραμμή σύνδεσης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Ευθεία γραμμή σύνδεσης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Ευθεία γραμμή σύνδεσης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Ευθεία γραμμή σύνδεσης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Ομάδα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Ευθεία γραμμή σύνδεσης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Ευθεία γραμμή σύνδεσης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Ευθεία γραμμή σύνδεσης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Ευθεία γραμμή σύνδεσης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Ευθεία γραμμή σύνδεσης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Ευθεία γραμμή σύνδεσης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Ευθεία γραμμή σύνδεσης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Ευθεία γραμμή σύνδεσης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Ευθεία γραμμή σύνδεσης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Ευθεία γραμμή σύνδεσης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Ομάδα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Ευθεία γραμμή σύνδεσης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Ευθεία γραμμή σύνδεσης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Ευθεία γραμμή σύνδεσης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Ευθεία γραμμή σύνδεσης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Ευθεία γραμμή σύνδεσης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Ομάδα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Ευθεία γραμμή σύνδεσης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Ευθεία γραμμή σύνδεσης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Ευθεία γραμμή σύνδεσης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Ευθεία γραμμή σύνδεσης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Ευθεία γραμμή σύνδεσης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Ευθεία γραμμή σύνδεσης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Ευθεία γραμμή σύνδεσης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Ευθεία γραμμή σύνδεσης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Ευθεία γραμμή σύνδεσης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Ευθεία γραμμή σύνδεσης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l-GR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/>
              <a:t>Στυλ υποδείγματος κειμένου</a:t>
            </a:r>
          </a:p>
          <a:p>
            <a:pPr lvl="1" rtl="0"/>
            <a:r>
              <a:rPr lang="el-GR"/>
              <a:t>Δεύτερου επιπέδου</a:t>
            </a:r>
          </a:p>
          <a:p>
            <a:pPr lvl="2" rtl="0"/>
            <a:r>
              <a:rPr lang="el-GR"/>
              <a:t>Τρίτου επιπέδου</a:t>
            </a:r>
          </a:p>
          <a:p>
            <a:pPr lvl="3" rtl="0"/>
            <a:r>
              <a:rPr lang="el-GR"/>
              <a:t>Τέταρτου επιπέδου</a:t>
            </a:r>
          </a:p>
          <a:p>
            <a:pPr lvl="4" rtl="0"/>
            <a:r>
              <a:rPr lang="el-GR"/>
              <a:t>Πέμπτου επιπέδου</a:t>
            </a:r>
          </a:p>
        </p:txBody>
      </p:sp>
      <p:cxnSp>
        <p:nvCxnSpPr>
          <p:cNvPr id="148" name="Ευθεία γραμμή σύνδεσης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B46EC52-5824-4DE4-A8EE-A139C795D6DB}" type="datetime1">
              <a:rPr lang="el-GR" smtClean="0"/>
              <a:t>2/11/2023</a:t>
            </a:fld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cs.nvidia.com/cuda/ampere-tuning-guide/index.html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docs.nvidia.com/cuda/ampere-tuning-guide/index.html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hyperlink" Target="https://docs.nvidia.com/cuda/ampere-tuning-guide/index.html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cuda/cuda-c-best-practices-guide/" TargetMode="External"/><Relationship Id="rId2" Type="http://schemas.openxmlformats.org/officeDocument/2006/relationships/hyperlink" Target="https://docs.nvidia.com/cuda/ampere-tuning-guide/index.html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7.emf"/><Relationship Id="rId7" Type="http://schemas.openxmlformats.org/officeDocument/2006/relationships/image" Target="../media/image50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29.emf"/><Relationship Id="rId10" Type="http://schemas.openxmlformats.org/officeDocument/2006/relationships/image" Target="../media/image53.png"/><Relationship Id="rId4" Type="http://schemas.openxmlformats.org/officeDocument/2006/relationships/image" Target="../media/image28.emf"/><Relationship Id="rId9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hyperlink" Target="https://github.com/NVIDIA/cuda-samples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32.png"/><Relationship Id="rId7" Type="http://schemas.openxmlformats.org/officeDocument/2006/relationships/image" Target="../media/image3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2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3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8.emf"/><Relationship Id="rId4" Type="http://schemas.openxmlformats.org/officeDocument/2006/relationships/image" Target="../media/image3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3200" dirty="0"/>
              <a:t>Accelerating SIVIA (Set Inversion via Interval Analysis). An Interval Set Membership Technique to explain Neural Classifier Decisions.</a:t>
            </a:r>
            <a:endParaRPr lang="el-GR" sz="32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 err="1"/>
              <a:t>Nasiotis</a:t>
            </a:r>
            <a:r>
              <a:rPr lang="en-US" dirty="0"/>
              <a:t> Konstantinos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2B459DFC-1CCD-4817-948A-CCB43DE51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97" y="103198"/>
            <a:ext cx="6812478" cy="1114673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538FF571-BEC5-007A-3F71-C2CF8622B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041" y="0"/>
            <a:ext cx="3378167" cy="132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Interval Basic Operations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123950"/>
                <a:ext cx="10196146" cy="4610099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Addition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̲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̲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 , </m:t>
                        </m:r>
                        <m:acc>
                          <m:accPr>
                            <m:chr m:val="̅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200" dirty="0"/>
                  <a:t> 				</a:t>
                </a:r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[3,5]+[2,5] = [5,10]</m:t>
                    </m:r>
                  </m:oMath>
                </a14:m>
                <a:endParaRPr lang="en-US" dirty="0"/>
              </a:p>
              <a:p>
                <a:r>
                  <a:rPr lang="en-US" sz="2200" dirty="0"/>
                  <a:t>Subtraction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̲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 , </m:t>
                        </m:r>
                        <m:acc>
                          <m:accPr>
                            <m:chr m:val="̅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̲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200" dirty="0"/>
                  <a:t> 				</a:t>
                </a:r>
                <a:r>
                  <a:rPr lang="en-US" dirty="0"/>
                  <a:t>e.g.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[2,5] = 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sz="2200" dirty="0"/>
                  <a:t>Multiplication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̲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e>
                                </m:acc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̲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acc>
                                  <m:accPr>
                                    <m:chr m:val="̲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̲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e>
                                </m:acc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̲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acc>
                                  <m:accPr>
                                    <m:chr m:val="̲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/>
                  <a:t> 	e.g.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[2,5] = 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6,25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Division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̲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∗ </m:t>
                    </m:r>
                    <m:f>
                      <m:f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̲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sz="2200" dirty="0"/>
                  <a:t> 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̲"/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den>
                        </m:f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acc>
                              <m:accPr>
                                <m:chr m:val="̲"/>
                                <m:ctrlP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den>
                        </m:f>
                      </m:e>
                    </m:d>
                  </m:oMath>
                </a14:m>
                <a:r>
                  <a:rPr lang="en-US" sz="2200" dirty="0"/>
                  <a:t> if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0∉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̲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200" dirty="0"/>
                  <a:t>	e.g.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3,5</m:t>
                            </m:r>
                          </m:e>
                        </m:d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2,5</m:t>
                            </m:r>
                          </m:e>
                        </m:d>
                      </m:den>
                    </m:f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[0.6, 2.5]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123950"/>
                <a:ext cx="10196146" cy="4610099"/>
              </a:xfrm>
              <a:blipFill>
                <a:blip r:embed="rId2"/>
                <a:stretch>
                  <a:fillRect l="-718" t="-14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08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Interval Set Operations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123950"/>
                <a:ext cx="10196146" cy="46100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Set-Membership Operations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r>
                  <a:rPr lang="en-US" sz="2200" dirty="0" err="1"/>
                  <a:t>isSubset</a:t>
                </a:r>
                <a:endParaRPr lang="en-US" sz="2200" dirty="0"/>
              </a:p>
              <a:p>
                <a:pPr marL="0" indent="0">
                  <a:buNone/>
                </a:pPr>
                <a:r>
                  <a:rPr lang="en-US" sz="2400" dirty="0"/>
                  <a:t>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̲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̲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2400" dirty="0"/>
              </a:p>
              <a:p>
                <a:r>
                  <a:rPr lang="en-US" sz="2200" dirty="0"/>
                  <a:t>Intersects</a:t>
                </a:r>
              </a:p>
              <a:p>
                <a:pPr marL="0" indent="0">
                  <a:buNone/>
                </a:pPr>
                <a:r>
                  <a:rPr lang="en-US" sz="2200" b="0" dirty="0"/>
                  <a:t>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  (</m:t>
                    </m:r>
                    <m:acc>
                      <m:accPr>
                        <m:chr m:val="̲"/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̅"/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̲"/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)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123950"/>
                <a:ext cx="10196146" cy="4610099"/>
              </a:xfrm>
              <a:blipFill>
                <a:blip r:embed="rId2"/>
                <a:stretch>
                  <a:fillRect l="-778" t="-14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20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Interval Trigonometric Operations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123951"/>
                <a:ext cx="10196146" cy="46086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Non-linear Elementary &amp; Trigonometric functions are also supported!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ra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tan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123951"/>
                <a:ext cx="10196146" cy="4608634"/>
              </a:xfrm>
              <a:blipFill>
                <a:blip r:embed="rId2"/>
                <a:stretch>
                  <a:fillRect l="-957" t="-172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34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Interval Boxes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123950"/>
                <a:ext cx="10196146" cy="4610099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Multidimensional Intervals or Interval Vectors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] = [[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],[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], …, [</m:t>
                    </m:r>
                    <m:sSub>
                      <m:sSubPr>
                        <m:ctrlPr>
                          <a:rPr lang="en-US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123950"/>
                <a:ext cx="10196146" cy="4610099"/>
              </a:xfrm>
              <a:blipFill>
                <a:blip r:embed="rId2"/>
                <a:stretch>
                  <a:fillRect l="-718" t="-14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>
            <a:extLst>
              <a:ext uri="{FF2B5EF4-FFF2-40B4-BE49-F238E27FC236}">
                <a16:creationId xmlns:a16="http://schemas.microsoft.com/office/drawing/2014/main" id="{F16A9241-05EB-CC83-3B72-05161A6F9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805" y="2287466"/>
            <a:ext cx="4149336" cy="33146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F011AB-D6ED-7CB2-D451-4A35743FE429}"/>
              </a:ext>
            </a:extLst>
          </p:cNvPr>
          <p:cNvSpPr txBox="1"/>
          <p:nvPr/>
        </p:nvSpPr>
        <p:spPr>
          <a:xfrm>
            <a:off x="1118936" y="5734049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Interval Matrices also supported!!</a:t>
            </a:r>
            <a:endParaRPr lang="el-G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62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Interval Functions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123950"/>
                <a:ext cx="10196146" cy="4610099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Interval Inclusion Functions</a:t>
                </a:r>
              </a:p>
              <a:p>
                <a:pPr marL="0" indent="0">
                  <a:buNone/>
                </a:pPr>
                <a:r>
                  <a:rPr lang="en-US" sz="2200" dirty="0"/>
                  <a:t>Given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/>
                  <a:t> (from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𝕀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𝕀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200" dirty="0"/>
                  <a:t>) is an inclusion function if </a:t>
                </a: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∀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𝕀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⊂[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]([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123950"/>
                <a:ext cx="10196146" cy="4610099"/>
              </a:xfrm>
              <a:blipFill>
                <a:blip r:embed="rId2"/>
                <a:stretch>
                  <a:fillRect l="-778" t="-14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Εικόνα 5">
            <a:extLst>
              <a:ext uri="{FF2B5EF4-FFF2-40B4-BE49-F238E27FC236}">
                <a16:creationId xmlns:a16="http://schemas.microsoft.com/office/drawing/2014/main" id="{0576A316-CC99-5644-BF9A-835646F91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780" y="3428999"/>
            <a:ext cx="7163005" cy="23784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AC135F-C641-00C7-EEB8-F0AE829C85DD}"/>
              </a:ext>
            </a:extLst>
          </p:cNvPr>
          <p:cNvSpPr txBox="1"/>
          <p:nvPr/>
        </p:nvSpPr>
        <p:spPr>
          <a:xfrm>
            <a:off x="3007895" y="3140242"/>
            <a:ext cx="685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dirty="0">
                <a:solidFill>
                  <a:srgbClr val="A43F27"/>
                </a:solidFill>
              </a:rPr>
              <a:t>Input Set</a:t>
            </a:r>
            <a:r>
              <a:rPr lang="en-US" dirty="0"/>
              <a:t>				</a:t>
            </a:r>
            <a:r>
              <a:rPr lang="en-US" dirty="0">
                <a:solidFill>
                  <a:srgbClr val="C00000"/>
                </a:solidFill>
              </a:rPr>
              <a:t>Image Set</a:t>
            </a:r>
            <a:endParaRPr lang="el-G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5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0101D8-9511-66D1-470C-D30A9837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SIVIA Algorithm</a:t>
            </a:r>
          </a:p>
        </p:txBody>
      </p:sp>
    </p:spTree>
    <p:extLst>
      <p:ext uri="{BB962C8B-B14F-4D97-AF65-F5344CB8AC3E}">
        <p14:creationId xmlns:p14="http://schemas.microsoft.com/office/powerpoint/2010/main" val="290797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1D70F01-1321-49EC-8CC6-2F24E1791A18}"/>
              </a:ext>
            </a:extLst>
          </p:cNvPr>
          <p:cNvSpPr txBox="1"/>
          <p:nvPr/>
        </p:nvSpPr>
        <p:spPr>
          <a:xfrm>
            <a:off x="511174" y="6162159"/>
            <a:ext cx="10380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i="1" dirty="0" err="1"/>
              <a:t>Jaulin</a:t>
            </a:r>
            <a:r>
              <a:rPr lang="en-US" sz="1200" i="1" dirty="0"/>
              <a:t> L., Kieffer M., </a:t>
            </a:r>
            <a:r>
              <a:rPr lang="en-US" sz="1200" i="1" dirty="0" err="1"/>
              <a:t>Didrit</a:t>
            </a:r>
            <a:r>
              <a:rPr lang="en-US" sz="1200" i="1" dirty="0"/>
              <a:t> O., Walter E. </a:t>
            </a:r>
            <a:r>
              <a:rPr lang="en-US" sz="1200" i="1" dirty="0">
                <a:effectLst/>
              </a:rPr>
              <a:t>(2001). Applied interval analysis. Springer.</a:t>
            </a:r>
            <a:endParaRPr lang="el-GR" sz="1200" i="1" dirty="0">
              <a:effectLst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0" i="0" u="none" strike="noStrike" baseline="0" dirty="0">
                <a:latin typeface="Kerkis"/>
              </a:rPr>
              <a:t>L. </a:t>
            </a:r>
            <a:r>
              <a:rPr lang="en-US" sz="1200" b="0" i="0" u="none" strike="noStrike" baseline="0" dirty="0" err="1">
                <a:latin typeface="Kerkis"/>
              </a:rPr>
              <a:t>Jaulin</a:t>
            </a:r>
            <a:r>
              <a:rPr lang="en-US" sz="1200" b="0" i="0" u="none" strike="noStrike" baseline="0" dirty="0">
                <a:latin typeface="Kerkis"/>
              </a:rPr>
              <a:t> and E. Walter, </a:t>
            </a:r>
            <a:r>
              <a:rPr lang="en-US" sz="1200" b="0" i="1" u="none" strike="noStrike" baseline="0" dirty="0">
                <a:latin typeface="Kerkis"/>
              </a:rPr>
              <a:t>Set inversion via interval analysis for nonlinear bounded-error</a:t>
            </a:r>
            <a:r>
              <a:rPr lang="en-US" sz="1200" i="1" dirty="0">
                <a:latin typeface="Kerkis"/>
              </a:rPr>
              <a:t> </a:t>
            </a:r>
            <a:r>
              <a:rPr lang="en-US" sz="1200" b="0" i="1" u="none" strike="noStrike" baseline="0" dirty="0">
                <a:latin typeface="Kerkis"/>
              </a:rPr>
              <a:t>estimation</a:t>
            </a:r>
            <a:r>
              <a:rPr lang="en-US" sz="1200" b="0" i="0" u="none" strike="noStrike" baseline="0" dirty="0">
                <a:latin typeface="Kerkis"/>
              </a:rPr>
              <a:t>, </a:t>
            </a:r>
            <a:r>
              <a:rPr lang="en-US" sz="1200" b="0" i="1" u="none" strike="noStrike" baseline="0" dirty="0" err="1">
                <a:latin typeface="Kerkis-Italic"/>
              </a:rPr>
              <a:t>Automatica</a:t>
            </a:r>
            <a:r>
              <a:rPr lang="en-US" sz="1200" b="0" i="0" u="none" strike="noStrike" baseline="0" dirty="0">
                <a:latin typeface="Kerkis"/>
              </a:rPr>
              <a:t>, vol. 29, no. 4, pp. 1053–1064, 1993.</a:t>
            </a:r>
            <a:endParaRPr lang="en-US" sz="1200" dirty="0"/>
          </a:p>
          <a:p>
            <a:r>
              <a:rPr lang="en-US" sz="1200" dirty="0">
                <a:effectLst/>
              </a:rPr>
              <a:t> </a:t>
            </a:r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9BA7C90E-AE66-ACF7-75F6-E379D736671E}"/>
              </a:ext>
            </a:extLst>
          </p:cNvPr>
          <p:cNvSpPr txBox="1">
            <a:spLocks/>
          </p:cNvSpPr>
          <p:nvPr/>
        </p:nvSpPr>
        <p:spPr>
          <a:xfrm>
            <a:off x="1290636" y="103575"/>
            <a:ext cx="9601200" cy="562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SIVIA Algorithm</a:t>
            </a:r>
            <a:endParaRPr lang="el-GR" sz="2800" b="0" dirty="0"/>
          </a:p>
        </p:txBody>
      </p:sp>
      <p:sp>
        <p:nvSpPr>
          <p:cNvPr id="2" name="Θέση περιεχομένου 2">
            <a:extLst>
              <a:ext uri="{FF2B5EF4-FFF2-40B4-BE49-F238E27FC236}">
                <a16:creationId xmlns:a16="http://schemas.microsoft.com/office/drawing/2014/main" id="{C3E82D98-BFD0-E43E-779D-B0C7D591B439}"/>
              </a:ext>
            </a:extLst>
          </p:cNvPr>
          <p:cNvSpPr txBox="1">
            <a:spLocks/>
          </p:cNvSpPr>
          <p:nvPr/>
        </p:nvSpPr>
        <p:spPr>
          <a:xfrm>
            <a:off x="1295400" y="1123950"/>
            <a:ext cx="10196146" cy="46100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96899C-9BE4-4461-0149-BC66CAF4B7C0}"/>
                  </a:ext>
                </a:extLst>
              </p:cNvPr>
              <p:cNvSpPr txBox="1"/>
              <p:nvPr/>
            </p:nvSpPr>
            <p:spPr>
              <a:xfrm>
                <a:off x="1853757" y="1331841"/>
                <a:ext cx="8474957" cy="4078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en-US" dirty="0"/>
                  <a:t>Begin with an initial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box.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Repeat: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rgbClr val="A43F27"/>
                  </a:buClr>
                  <a:buFont typeface="Wingdings" panose="05000000000000000000" pitchFamily="2" charset="2"/>
                  <a:buChar char="§"/>
                </a:pPr>
                <a:r>
                  <a:rPr lang="en-US" dirty="0"/>
                  <a:t>Send Box to an Inclusion Function [f]([x])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rgbClr val="A43F27"/>
                  </a:buClr>
                  <a:buFont typeface="Wingdings" panose="05000000000000000000" pitchFamily="2" charset="2"/>
                  <a:buChar char="§"/>
                </a:pPr>
                <a:r>
                  <a:rPr lang="en-US" dirty="0"/>
                  <a:t>Evaluation phase -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</a:rPr>
                      <m:t>[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</a:rPr>
                      <m:t>]([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</a:rPr>
                      <m:t>])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Clr>
                    <a:srgbClr val="A43F27"/>
                  </a:buCl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chemeClr val="tx1"/>
                    </a:solidFill>
                  </a:rPr>
                  <a:t>Accept</a:t>
                </a:r>
                <a:r>
                  <a:rPr lang="en-US" dirty="0">
                    <a:solidFill>
                      <a:schemeClr val="tx1"/>
                    </a:solidFill>
                  </a:rPr>
                  <a:t>  -   [f]([x]).</a:t>
                </a:r>
                <a:r>
                  <a:rPr lang="en-US" dirty="0" err="1">
                    <a:solidFill>
                      <a:schemeClr val="tx1"/>
                    </a:solidFill>
                  </a:rPr>
                  <a:t>isSubset</a:t>
                </a:r>
                <a:r>
                  <a:rPr lang="en-US" dirty="0">
                    <a:solidFill>
                      <a:schemeClr val="tx1"/>
                    </a:solidFill>
                  </a:rPr>
                  <a:t>(Y) (</a:t>
                </a:r>
                <a:r>
                  <a:rPr lang="en-US" i="1" dirty="0">
                    <a:solidFill>
                      <a:schemeClr val="tx1"/>
                    </a:solidFill>
                  </a:rPr>
                  <a:t>Box is part of the solution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rgbClr val="A43F27"/>
                  </a:buCl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chemeClr val="tx1"/>
                    </a:solidFill>
                  </a:rPr>
                  <a:t>Reject</a:t>
                </a:r>
                <a:r>
                  <a:rPr lang="en-US" dirty="0">
                    <a:solidFill>
                      <a:schemeClr val="tx1"/>
                    </a:solidFill>
                  </a:rPr>
                  <a:t>  -  ! [f]([x]).intersects(Y)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rgbClr val="A43F27"/>
                  </a:buCl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chemeClr val="tx1"/>
                    </a:solidFill>
                  </a:rPr>
                  <a:t>Bisect</a:t>
                </a:r>
                <a:r>
                  <a:rPr lang="en-US" dirty="0">
                    <a:solidFill>
                      <a:schemeClr val="tx1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rgbClr val="A43F27"/>
                  </a:buClr>
                  <a:buFont typeface="Wingdings" panose="05000000000000000000" pitchFamily="2" charset="2"/>
                  <a:buChar char="§"/>
                </a:pPr>
                <a:r>
                  <a:rPr lang="en-US" dirty="0"/>
                  <a:t>Also </a:t>
                </a:r>
                <a:r>
                  <a:rPr lang="en-US" u="sng" dirty="0"/>
                  <a:t>reject</a:t>
                </a:r>
                <a:r>
                  <a:rPr lang="en-US" dirty="0"/>
                  <a:t> width(box)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(</a:t>
                </a:r>
                <a:r>
                  <a:rPr lang="en-US" i="1" dirty="0"/>
                  <a:t>Box is too small to process</a:t>
                </a:r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Until all boxes have been evaluated.</a:t>
                </a:r>
                <a:endParaRPr lang="el-GR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l-GR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96899C-9BE4-4461-0149-BC66CAF4B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757" y="1331841"/>
                <a:ext cx="8474957" cy="4078039"/>
              </a:xfrm>
              <a:prstGeom prst="rect">
                <a:avLst/>
              </a:prstGeom>
              <a:blipFill>
                <a:blip r:embed="rId2"/>
                <a:stretch>
                  <a:fillRect l="-57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402766E-3F27-87F1-4080-E03CF672E692}"/>
              </a:ext>
            </a:extLst>
          </p:cNvPr>
          <p:cNvSpPr txBox="1"/>
          <p:nvPr/>
        </p:nvSpPr>
        <p:spPr>
          <a:xfrm>
            <a:off x="1016045" y="5757274"/>
            <a:ext cx="333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43F27"/>
                </a:solidFill>
              </a:rPr>
              <a:t>Branch and Bound Technique!!</a:t>
            </a:r>
            <a:endParaRPr lang="el-GR" dirty="0">
              <a:solidFill>
                <a:srgbClr val="A43F2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70E3CB-B0D3-56EC-2407-F650F9256BF1}"/>
                  </a:ext>
                </a:extLst>
              </p:cNvPr>
              <p:cNvSpPr txBox="1"/>
              <p:nvPr/>
            </p:nvSpPr>
            <p:spPr>
              <a:xfrm>
                <a:off x="1445173" y="901008"/>
                <a:ext cx="47739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Box,  incl. function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](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),  </m:t>
                    </m:r>
                  </m:oMath>
                </a14:m>
                <a:r>
                  <a:rPr lang="en-US" dirty="0"/>
                  <a:t>image </a:t>
                </a:r>
                <a:r>
                  <a:rPr lang="en-US" b="1" dirty="0"/>
                  <a:t>Y</a:t>
                </a:r>
              </a:p>
              <a:p>
                <a:r>
                  <a:rPr lang="en-US" dirty="0"/>
                  <a:t>	</a:t>
                </a:r>
                <a:endParaRPr lang="el-G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70E3CB-B0D3-56EC-2407-F650F9256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73" y="901008"/>
                <a:ext cx="4773999" cy="646331"/>
              </a:xfrm>
              <a:prstGeom prst="rect">
                <a:avLst/>
              </a:prstGeom>
              <a:blipFill>
                <a:blip r:embed="rId3"/>
                <a:stretch>
                  <a:fillRect l="-1022" t="-5660" r="-12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94F4D7-EB18-69EA-FBAE-207B81EFCF70}"/>
                  </a:ext>
                </a:extLst>
              </p:cNvPr>
              <p:cNvSpPr txBox="1"/>
              <p:nvPr/>
            </p:nvSpPr>
            <p:spPr>
              <a:xfrm>
                <a:off x="1445173" y="5232319"/>
                <a:ext cx="849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Output: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</m:oMath>
                </a14:m>
                <a:r>
                  <a:rPr lang="en-US" dirty="0"/>
                  <a:t> Boxes with their categorization labels (accepted, rejected, epsilon)	</a:t>
                </a:r>
                <a:endParaRPr lang="el-G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94F4D7-EB18-69EA-FBAE-207B81EFC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73" y="5232319"/>
                <a:ext cx="8494633" cy="369332"/>
              </a:xfrm>
              <a:prstGeom prst="rect">
                <a:avLst/>
              </a:prstGeom>
              <a:blipFill>
                <a:blip r:embed="rId4"/>
                <a:stretch>
                  <a:fillRect l="-574"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18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5E53DB31-257B-4743-83E7-25308548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4" y="852488"/>
            <a:ext cx="4419600" cy="1466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D70F01-1321-49EC-8CC6-2F24E1791A18}"/>
              </a:ext>
            </a:extLst>
          </p:cNvPr>
          <p:cNvSpPr txBox="1"/>
          <p:nvPr/>
        </p:nvSpPr>
        <p:spPr>
          <a:xfrm>
            <a:off x="511174" y="6162159"/>
            <a:ext cx="10380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err="1"/>
              <a:t>Jaulin</a:t>
            </a:r>
            <a:r>
              <a:rPr lang="en-US" sz="1200" dirty="0"/>
              <a:t> L., Kieffer M., </a:t>
            </a:r>
            <a:r>
              <a:rPr lang="en-US" sz="1200" dirty="0" err="1"/>
              <a:t>Didrit</a:t>
            </a:r>
            <a:r>
              <a:rPr lang="en-US" sz="1200" dirty="0"/>
              <a:t> O., Walter E. </a:t>
            </a:r>
            <a:r>
              <a:rPr lang="en-US" sz="1200" dirty="0">
                <a:effectLst/>
              </a:rPr>
              <a:t>(2001). </a:t>
            </a:r>
            <a:r>
              <a:rPr lang="en-US" sz="1200" i="1" dirty="0">
                <a:effectLst/>
              </a:rPr>
              <a:t>Applied interval analysis</a:t>
            </a:r>
            <a:r>
              <a:rPr lang="en-US" sz="1200" dirty="0">
                <a:effectLst/>
              </a:rPr>
              <a:t>. Springer.</a:t>
            </a:r>
            <a:endParaRPr lang="el-GR" sz="1200" dirty="0">
              <a:effectLst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0" i="0" u="none" strike="noStrike" baseline="0" dirty="0">
                <a:latin typeface="Kerkis"/>
              </a:rPr>
              <a:t>L. </a:t>
            </a:r>
            <a:r>
              <a:rPr lang="en-US" sz="1200" b="0" i="0" u="none" strike="noStrike" baseline="0" dirty="0" err="1">
                <a:latin typeface="Kerkis"/>
              </a:rPr>
              <a:t>Jaulin</a:t>
            </a:r>
            <a:r>
              <a:rPr lang="en-US" sz="1200" b="0" i="0" u="none" strike="noStrike" baseline="0" dirty="0">
                <a:latin typeface="Kerkis"/>
              </a:rPr>
              <a:t> and E. Walter, </a:t>
            </a:r>
            <a:r>
              <a:rPr lang="en-US" sz="1200" b="0" i="1" u="none" strike="noStrike" baseline="0" dirty="0">
                <a:latin typeface="Kerkis"/>
              </a:rPr>
              <a:t>Set inversion via interval analysis for nonlinear bounded-error</a:t>
            </a:r>
            <a:r>
              <a:rPr lang="en-US" sz="1200" i="1" dirty="0">
                <a:latin typeface="Kerkis"/>
              </a:rPr>
              <a:t> </a:t>
            </a:r>
            <a:r>
              <a:rPr lang="en-US" sz="1200" b="0" i="1" u="none" strike="noStrike" baseline="0" dirty="0">
                <a:latin typeface="Kerkis"/>
              </a:rPr>
              <a:t>estimation</a:t>
            </a:r>
            <a:r>
              <a:rPr lang="en-US" sz="1200" b="0" i="0" u="none" strike="noStrike" baseline="0" dirty="0">
                <a:latin typeface="Kerkis"/>
              </a:rPr>
              <a:t>, </a:t>
            </a:r>
            <a:r>
              <a:rPr lang="en-US" sz="1200" b="0" i="1" u="none" strike="noStrike" baseline="0" dirty="0" err="1">
                <a:latin typeface="Kerkis-Italic"/>
              </a:rPr>
              <a:t>Automatica</a:t>
            </a:r>
            <a:r>
              <a:rPr lang="en-US" sz="1200" b="0" i="0" u="none" strike="noStrike" baseline="0" dirty="0">
                <a:latin typeface="Kerkis"/>
              </a:rPr>
              <a:t>, vol. 29, no. 4, pp. 1053–1064, 1993.</a:t>
            </a:r>
            <a:endParaRPr lang="en-US" sz="1200" dirty="0"/>
          </a:p>
          <a:p>
            <a:r>
              <a:rPr lang="en-US" sz="1200" dirty="0">
                <a:effectLst/>
              </a:rPr>
              <a:t> </a:t>
            </a:r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9BA7C90E-AE66-ACF7-75F6-E379D736671E}"/>
              </a:ext>
            </a:extLst>
          </p:cNvPr>
          <p:cNvSpPr txBox="1">
            <a:spLocks/>
          </p:cNvSpPr>
          <p:nvPr/>
        </p:nvSpPr>
        <p:spPr>
          <a:xfrm>
            <a:off x="1290636" y="103575"/>
            <a:ext cx="9601200" cy="562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SIVIA Algorithm</a:t>
            </a:r>
            <a:endParaRPr lang="el-GR" sz="2800" b="0" dirty="0"/>
          </a:p>
        </p:txBody>
      </p:sp>
    </p:spTree>
    <p:extLst>
      <p:ext uri="{BB962C8B-B14F-4D97-AF65-F5344CB8AC3E}">
        <p14:creationId xmlns:p14="http://schemas.microsoft.com/office/powerpoint/2010/main" val="140609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5E53DB31-257B-4743-83E7-25308548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4" y="852488"/>
            <a:ext cx="4419600" cy="1466850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0580B557-404B-4D9C-9291-309942583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199" y="2314575"/>
            <a:ext cx="4410075" cy="1114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D70F01-1321-49EC-8CC6-2F24E1791A18}"/>
              </a:ext>
            </a:extLst>
          </p:cNvPr>
          <p:cNvSpPr txBox="1"/>
          <p:nvPr/>
        </p:nvSpPr>
        <p:spPr>
          <a:xfrm>
            <a:off x="511174" y="6162159"/>
            <a:ext cx="10380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err="1"/>
              <a:t>Jaulin</a:t>
            </a:r>
            <a:r>
              <a:rPr lang="en-US" sz="1200" dirty="0"/>
              <a:t> L., Kieffer M., </a:t>
            </a:r>
            <a:r>
              <a:rPr lang="en-US" sz="1200" dirty="0" err="1"/>
              <a:t>Didrit</a:t>
            </a:r>
            <a:r>
              <a:rPr lang="en-US" sz="1200" dirty="0"/>
              <a:t> O., Walter E. </a:t>
            </a:r>
            <a:r>
              <a:rPr lang="en-US" sz="1200" dirty="0">
                <a:effectLst/>
              </a:rPr>
              <a:t>(2001). </a:t>
            </a:r>
            <a:r>
              <a:rPr lang="en-US" sz="1200" i="1" dirty="0">
                <a:effectLst/>
              </a:rPr>
              <a:t>Applied interval analysis</a:t>
            </a:r>
            <a:r>
              <a:rPr lang="en-US" sz="1200" dirty="0">
                <a:effectLst/>
              </a:rPr>
              <a:t>. Springer.</a:t>
            </a:r>
            <a:endParaRPr lang="el-GR" sz="1200" dirty="0">
              <a:effectLst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0" i="0" u="none" strike="noStrike" baseline="0" dirty="0">
                <a:latin typeface="Kerkis"/>
              </a:rPr>
              <a:t>L. </a:t>
            </a:r>
            <a:r>
              <a:rPr lang="en-US" sz="1200" b="0" i="0" u="none" strike="noStrike" baseline="0" dirty="0" err="1">
                <a:latin typeface="Kerkis"/>
              </a:rPr>
              <a:t>Jaulin</a:t>
            </a:r>
            <a:r>
              <a:rPr lang="en-US" sz="1200" b="0" i="0" u="none" strike="noStrike" baseline="0" dirty="0">
                <a:latin typeface="Kerkis"/>
              </a:rPr>
              <a:t> and E. Walter, </a:t>
            </a:r>
            <a:r>
              <a:rPr lang="en-US" sz="1200" b="0" i="1" u="none" strike="noStrike" baseline="0" dirty="0">
                <a:latin typeface="Kerkis"/>
              </a:rPr>
              <a:t>Set inversion via interval analysis for nonlinear bounded-error</a:t>
            </a:r>
            <a:r>
              <a:rPr lang="en-US" sz="1200" i="1" dirty="0">
                <a:latin typeface="Kerkis"/>
              </a:rPr>
              <a:t> </a:t>
            </a:r>
            <a:r>
              <a:rPr lang="en-US" sz="1200" b="0" i="1" u="none" strike="noStrike" baseline="0" dirty="0">
                <a:latin typeface="Kerkis"/>
              </a:rPr>
              <a:t>estimation</a:t>
            </a:r>
            <a:r>
              <a:rPr lang="en-US" sz="1200" b="0" i="0" u="none" strike="noStrike" baseline="0" dirty="0">
                <a:latin typeface="Kerkis"/>
              </a:rPr>
              <a:t>, </a:t>
            </a:r>
            <a:r>
              <a:rPr lang="en-US" sz="1200" b="0" i="1" u="none" strike="noStrike" baseline="0" dirty="0" err="1">
                <a:latin typeface="Kerkis-Italic"/>
              </a:rPr>
              <a:t>Automatica</a:t>
            </a:r>
            <a:r>
              <a:rPr lang="en-US" sz="1200" b="0" i="0" u="none" strike="noStrike" baseline="0" dirty="0">
                <a:latin typeface="Kerkis"/>
              </a:rPr>
              <a:t>, vol. 29, no. 4, pp. 1053–1064, 1993.</a:t>
            </a:r>
            <a:endParaRPr lang="en-US" sz="1200" dirty="0"/>
          </a:p>
          <a:p>
            <a:r>
              <a:rPr lang="en-US" sz="1200" dirty="0">
                <a:effectLst/>
              </a:rPr>
              <a:t> </a:t>
            </a:r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9BA7C90E-AE66-ACF7-75F6-E379D736671E}"/>
              </a:ext>
            </a:extLst>
          </p:cNvPr>
          <p:cNvSpPr txBox="1">
            <a:spLocks/>
          </p:cNvSpPr>
          <p:nvPr/>
        </p:nvSpPr>
        <p:spPr>
          <a:xfrm>
            <a:off x="1290636" y="103575"/>
            <a:ext cx="9601200" cy="562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SIVIA Algorithm</a:t>
            </a:r>
            <a:endParaRPr lang="el-GR" sz="2800" b="0" dirty="0"/>
          </a:p>
        </p:txBody>
      </p:sp>
    </p:spTree>
    <p:extLst>
      <p:ext uri="{BB962C8B-B14F-4D97-AF65-F5344CB8AC3E}">
        <p14:creationId xmlns:p14="http://schemas.microsoft.com/office/powerpoint/2010/main" val="10382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5E53DB31-257B-4743-83E7-25308548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4" y="852488"/>
            <a:ext cx="4419600" cy="1466850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0580B557-404B-4D9C-9291-309942583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199" y="2314575"/>
            <a:ext cx="4410075" cy="1114425"/>
          </a:xfrm>
          <a:prstGeom prst="rect">
            <a:avLst/>
          </a:prstGeom>
        </p:spPr>
      </p:pic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0EC69CC3-340C-4F94-AA7E-361030666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723" y="3429000"/>
            <a:ext cx="4410075" cy="1247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D70F01-1321-49EC-8CC6-2F24E1791A18}"/>
              </a:ext>
            </a:extLst>
          </p:cNvPr>
          <p:cNvSpPr txBox="1"/>
          <p:nvPr/>
        </p:nvSpPr>
        <p:spPr>
          <a:xfrm>
            <a:off x="511174" y="6162159"/>
            <a:ext cx="10380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err="1"/>
              <a:t>Jaulin</a:t>
            </a:r>
            <a:r>
              <a:rPr lang="en-US" sz="1200" dirty="0"/>
              <a:t> L., Kieffer M., </a:t>
            </a:r>
            <a:r>
              <a:rPr lang="en-US" sz="1200" dirty="0" err="1"/>
              <a:t>Didrit</a:t>
            </a:r>
            <a:r>
              <a:rPr lang="en-US" sz="1200" dirty="0"/>
              <a:t> O., Walter E. </a:t>
            </a:r>
            <a:r>
              <a:rPr lang="en-US" sz="1200" dirty="0">
                <a:effectLst/>
              </a:rPr>
              <a:t>(2001). </a:t>
            </a:r>
            <a:r>
              <a:rPr lang="en-US" sz="1200" i="1" dirty="0">
                <a:effectLst/>
              </a:rPr>
              <a:t>Applied interval analysis</a:t>
            </a:r>
            <a:r>
              <a:rPr lang="en-US" sz="1200" dirty="0">
                <a:effectLst/>
              </a:rPr>
              <a:t>. Springer.</a:t>
            </a:r>
            <a:endParaRPr lang="el-GR" sz="1200" dirty="0">
              <a:effectLst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0" i="0" u="none" strike="noStrike" baseline="0" dirty="0">
                <a:latin typeface="Kerkis"/>
              </a:rPr>
              <a:t>L. </a:t>
            </a:r>
            <a:r>
              <a:rPr lang="en-US" sz="1200" b="0" i="0" u="none" strike="noStrike" baseline="0" dirty="0" err="1">
                <a:latin typeface="Kerkis"/>
              </a:rPr>
              <a:t>Jaulin</a:t>
            </a:r>
            <a:r>
              <a:rPr lang="en-US" sz="1200" b="0" i="0" u="none" strike="noStrike" baseline="0" dirty="0">
                <a:latin typeface="Kerkis"/>
              </a:rPr>
              <a:t> and E. Walter, </a:t>
            </a:r>
            <a:r>
              <a:rPr lang="en-US" sz="1200" b="0" i="1" u="none" strike="noStrike" baseline="0" dirty="0">
                <a:latin typeface="Kerkis"/>
              </a:rPr>
              <a:t>Set inversion via interval analysis for nonlinear bounded-error</a:t>
            </a:r>
            <a:r>
              <a:rPr lang="en-US" sz="1200" i="1" dirty="0">
                <a:latin typeface="Kerkis"/>
              </a:rPr>
              <a:t> </a:t>
            </a:r>
            <a:r>
              <a:rPr lang="en-US" sz="1200" b="0" i="1" u="none" strike="noStrike" baseline="0" dirty="0">
                <a:latin typeface="Kerkis"/>
              </a:rPr>
              <a:t>estimation</a:t>
            </a:r>
            <a:r>
              <a:rPr lang="en-US" sz="1200" b="0" i="0" u="none" strike="noStrike" baseline="0" dirty="0">
                <a:latin typeface="Kerkis"/>
              </a:rPr>
              <a:t>, </a:t>
            </a:r>
            <a:r>
              <a:rPr lang="en-US" sz="1200" b="0" i="1" u="none" strike="noStrike" baseline="0" dirty="0" err="1">
                <a:latin typeface="Kerkis-Italic"/>
              </a:rPr>
              <a:t>Automatica</a:t>
            </a:r>
            <a:r>
              <a:rPr lang="en-US" sz="1200" b="0" i="0" u="none" strike="noStrike" baseline="0" dirty="0">
                <a:latin typeface="Kerkis"/>
              </a:rPr>
              <a:t>, vol. 29, no. 4, pp. 1053–1064, 1993.</a:t>
            </a:r>
            <a:endParaRPr lang="en-US" sz="1200" dirty="0"/>
          </a:p>
          <a:p>
            <a:r>
              <a:rPr lang="en-US" sz="1200" dirty="0">
                <a:effectLst/>
              </a:rPr>
              <a:t> </a:t>
            </a:r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9BA7C90E-AE66-ACF7-75F6-E379D736671E}"/>
              </a:ext>
            </a:extLst>
          </p:cNvPr>
          <p:cNvSpPr txBox="1">
            <a:spLocks/>
          </p:cNvSpPr>
          <p:nvPr/>
        </p:nvSpPr>
        <p:spPr>
          <a:xfrm>
            <a:off x="1290636" y="103575"/>
            <a:ext cx="9601200" cy="562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SIVIA Algorithm</a:t>
            </a:r>
            <a:endParaRPr lang="el-GR" sz="2800" b="0" dirty="0"/>
          </a:p>
        </p:txBody>
      </p:sp>
    </p:spTree>
    <p:extLst>
      <p:ext uri="{BB962C8B-B14F-4D97-AF65-F5344CB8AC3E}">
        <p14:creationId xmlns:p14="http://schemas.microsoft.com/office/powerpoint/2010/main" val="383619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0101D8-9511-66D1-470C-D30A9837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2487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5E53DB31-257B-4743-83E7-25308548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4" y="852488"/>
            <a:ext cx="4419600" cy="1466850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0580B557-404B-4D9C-9291-309942583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199" y="2314575"/>
            <a:ext cx="4410075" cy="1114425"/>
          </a:xfrm>
          <a:prstGeom prst="rect">
            <a:avLst/>
          </a:prstGeom>
        </p:spPr>
      </p:pic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0EC69CC3-340C-4F94-AA7E-361030666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723" y="3429000"/>
            <a:ext cx="4410075" cy="1247775"/>
          </a:xfrm>
          <a:prstGeom prst="rect">
            <a:avLst/>
          </a:prstGeom>
        </p:spPr>
      </p:pic>
      <p:pic>
        <p:nvPicPr>
          <p:cNvPr id="21" name="Εικόνα 20">
            <a:extLst>
              <a:ext uri="{FF2B5EF4-FFF2-40B4-BE49-F238E27FC236}">
                <a16:creationId xmlns:a16="http://schemas.microsoft.com/office/drawing/2014/main" id="{77A850AC-D1BE-47CA-889C-4F4DBB5A9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199" y="4676775"/>
            <a:ext cx="4429125" cy="1123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D70F01-1321-49EC-8CC6-2F24E1791A18}"/>
              </a:ext>
            </a:extLst>
          </p:cNvPr>
          <p:cNvSpPr txBox="1"/>
          <p:nvPr/>
        </p:nvSpPr>
        <p:spPr>
          <a:xfrm>
            <a:off x="511174" y="6162159"/>
            <a:ext cx="10380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err="1"/>
              <a:t>Jaulin</a:t>
            </a:r>
            <a:r>
              <a:rPr lang="en-US" sz="1200" dirty="0"/>
              <a:t> L., Kieffer M., </a:t>
            </a:r>
            <a:r>
              <a:rPr lang="en-US" sz="1200" dirty="0" err="1"/>
              <a:t>Didrit</a:t>
            </a:r>
            <a:r>
              <a:rPr lang="en-US" sz="1200" dirty="0"/>
              <a:t> O., Walter E. </a:t>
            </a:r>
            <a:r>
              <a:rPr lang="en-US" sz="1200" dirty="0">
                <a:effectLst/>
              </a:rPr>
              <a:t>(2001). </a:t>
            </a:r>
            <a:r>
              <a:rPr lang="en-US" sz="1200" i="1" dirty="0">
                <a:effectLst/>
              </a:rPr>
              <a:t>Applied interval analysis</a:t>
            </a:r>
            <a:r>
              <a:rPr lang="en-US" sz="1200" dirty="0">
                <a:effectLst/>
              </a:rPr>
              <a:t>. Springer.</a:t>
            </a:r>
            <a:endParaRPr lang="el-GR" sz="1200" dirty="0">
              <a:effectLst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0" i="0" u="none" strike="noStrike" baseline="0" dirty="0">
                <a:latin typeface="Kerkis"/>
              </a:rPr>
              <a:t>L. </a:t>
            </a:r>
            <a:r>
              <a:rPr lang="en-US" sz="1200" b="0" i="0" u="none" strike="noStrike" baseline="0" dirty="0" err="1">
                <a:latin typeface="Kerkis"/>
              </a:rPr>
              <a:t>Jaulin</a:t>
            </a:r>
            <a:r>
              <a:rPr lang="en-US" sz="1200" b="0" i="0" u="none" strike="noStrike" baseline="0" dirty="0">
                <a:latin typeface="Kerkis"/>
              </a:rPr>
              <a:t> and E. Walter, </a:t>
            </a:r>
            <a:r>
              <a:rPr lang="en-US" sz="1200" b="0" i="1" u="none" strike="noStrike" baseline="0" dirty="0">
                <a:latin typeface="Kerkis"/>
              </a:rPr>
              <a:t>Set inversion via interval analysis for nonlinear bounded-error</a:t>
            </a:r>
            <a:r>
              <a:rPr lang="en-US" sz="1200" i="1" dirty="0">
                <a:latin typeface="Kerkis"/>
              </a:rPr>
              <a:t> </a:t>
            </a:r>
            <a:r>
              <a:rPr lang="en-US" sz="1200" b="0" i="1" u="none" strike="noStrike" baseline="0" dirty="0">
                <a:latin typeface="Kerkis"/>
              </a:rPr>
              <a:t>estimation</a:t>
            </a:r>
            <a:r>
              <a:rPr lang="en-US" sz="1200" b="0" i="0" u="none" strike="noStrike" baseline="0" dirty="0">
                <a:latin typeface="Kerkis"/>
              </a:rPr>
              <a:t>, </a:t>
            </a:r>
            <a:r>
              <a:rPr lang="en-US" sz="1200" b="0" i="1" u="none" strike="noStrike" baseline="0" dirty="0" err="1">
                <a:latin typeface="Kerkis-Italic"/>
              </a:rPr>
              <a:t>Automatica</a:t>
            </a:r>
            <a:r>
              <a:rPr lang="en-US" sz="1200" b="0" i="0" u="none" strike="noStrike" baseline="0" dirty="0">
                <a:latin typeface="Kerkis"/>
              </a:rPr>
              <a:t>, vol. 29, no. 4, pp. 1053–1064, 1993.</a:t>
            </a:r>
            <a:endParaRPr lang="en-US" sz="1200" dirty="0"/>
          </a:p>
          <a:p>
            <a:r>
              <a:rPr lang="en-US" sz="1200" dirty="0">
                <a:effectLst/>
              </a:rPr>
              <a:t> </a:t>
            </a:r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9BA7C90E-AE66-ACF7-75F6-E379D736671E}"/>
              </a:ext>
            </a:extLst>
          </p:cNvPr>
          <p:cNvSpPr txBox="1">
            <a:spLocks/>
          </p:cNvSpPr>
          <p:nvPr/>
        </p:nvSpPr>
        <p:spPr>
          <a:xfrm>
            <a:off x="1290636" y="103575"/>
            <a:ext cx="9601200" cy="562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SIVIA Algorithm</a:t>
            </a:r>
            <a:endParaRPr lang="el-GR" sz="2800" b="0" dirty="0"/>
          </a:p>
        </p:txBody>
      </p:sp>
    </p:spTree>
    <p:extLst>
      <p:ext uri="{BB962C8B-B14F-4D97-AF65-F5344CB8AC3E}">
        <p14:creationId xmlns:p14="http://schemas.microsoft.com/office/powerpoint/2010/main" val="75826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0101D8-9511-66D1-470C-D30A9837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SIVIA and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21507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1">
            <a:extLst>
              <a:ext uri="{FF2B5EF4-FFF2-40B4-BE49-F238E27FC236}">
                <a16:creationId xmlns:a16="http://schemas.microsoft.com/office/drawing/2014/main" id="{9BA7C90E-AE66-ACF7-75F6-E379D736671E}"/>
              </a:ext>
            </a:extLst>
          </p:cNvPr>
          <p:cNvSpPr txBox="1">
            <a:spLocks/>
          </p:cNvSpPr>
          <p:nvPr/>
        </p:nvSpPr>
        <p:spPr>
          <a:xfrm>
            <a:off x="1290636" y="103575"/>
            <a:ext cx="9601200" cy="562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SIVIA &amp; Neural Networks</a:t>
            </a:r>
            <a:endParaRPr lang="el-GR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C4BA9-31D4-09D9-69C7-64E297CAB42D}"/>
              </a:ext>
            </a:extLst>
          </p:cNvPr>
          <p:cNvSpPr txBox="1"/>
          <p:nvPr/>
        </p:nvSpPr>
        <p:spPr>
          <a:xfrm>
            <a:off x="1290636" y="866754"/>
            <a:ext cx="9437486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SIVIA enables the estimation of non-linear spaces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Consequently, combining it with a Neural Network enables the estimation of its input space even without knowledge of training data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Allows the extraction of useful information such as the volume of a recognized input area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67F7DB96-3FDD-8273-12CB-8894C9B47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264" y="3869040"/>
            <a:ext cx="4108123" cy="19670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5F988FC-98B6-0527-835A-0A28E4D50422}"/>
              </a:ext>
            </a:extLst>
          </p:cNvPr>
          <p:cNvSpPr txBox="1"/>
          <p:nvPr/>
        </p:nvSpPr>
        <p:spPr>
          <a:xfrm>
            <a:off x="511175" y="6160402"/>
            <a:ext cx="10380661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100" dirty="0"/>
              <a:t>McCulloch, Warren S., and Walter Pitts. </a:t>
            </a:r>
            <a:r>
              <a:rPr lang="en-US" sz="1100" i="1" dirty="0"/>
              <a:t>A logical calculus of the ideas immanent in nervous activity</a:t>
            </a:r>
            <a:r>
              <a:rPr lang="en-US" sz="1100" dirty="0"/>
              <a:t>. </a:t>
            </a:r>
            <a:r>
              <a:rPr lang="en-US" sz="1100" i="1" dirty="0"/>
              <a:t>The bulletin of mathematical biophysics</a:t>
            </a:r>
            <a:r>
              <a:rPr lang="en-US" sz="1100" dirty="0"/>
              <a:t> 5 (1943): 115-133.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100" dirty="0"/>
              <a:t>S. </a:t>
            </a:r>
            <a:r>
              <a:rPr lang="en-US" sz="1100" dirty="0" err="1"/>
              <a:t>Haykin</a:t>
            </a:r>
            <a:r>
              <a:rPr lang="en-US" sz="1100" dirty="0"/>
              <a:t>, </a:t>
            </a:r>
            <a:r>
              <a:rPr lang="en-US" sz="1100" i="1" dirty="0"/>
              <a:t>Neural Networks and Learning Machines. </a:t>
            </a:r>
            <a:r>
              <a:rPr lang="en-US" sz="1100" dirty="0"/>
              <a:t>Pearson India, 2008.</a:t>
            </a:r>
            <a:r>
              <a:rPr lang="en-US" sz="1100" dirty="0">
                <a:effectLst/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100" dirty="0"/>
              <a:t>S. P. Adam, A. C. </a:t>
            </a:r>
            <a:r>
              <a:rPr lang="en-US" sz="1100" dirty="0" err="1"/>
              <a:t>Likas</a:t>
            </a:r>
            <a:r>
              <a:rPr lang="en-US" sz="1100" dirty="0"/>
              <a:t>, and M. N. </a:t>
            </a:r>
            <a:r>
              <a:rPr lang="en-US" sz="1100" dirty="0" err="1"/>
              <a:t>Vrahatis</a:t>
            </a:r>
            <a:r>
              <a:rPr lang="en-US" sz="1100" dirty="0"/>
              <a:t>, “</a:t>
            </a:r>
            <a:r>
              <a:rPr lang="en-US" sz="1100" i="1" dirty="0"/>
              <a:t>Evaluating generalization through</a:t>
            </a:r>
            <a:r>
              <a:rPr lang="el-GR" sz="1100" i="1" dirty="0"/>
              <a:t> </a:t>
            </a:r>
            <a:r>
              <a:rPr lang="en-US" sz="1100" i="1" dirty="0"/>
              <a:t>interval-based neural network inversion,” Neural Computing and Applications</a:t>
            </a:r>
            <a:r>
              <a:rPr lang="en-US" sz="1100" dirty="0"/>
              <a:t>,</a:t>
            </a:r>
            <a:r>
              <a:rPr lang="el-GR" sz="1100" dirty="0"/>
              <a:t> </a:t>
            </a:r>
            <a:r>
              <a:rPr lang="en-US" sz="1100" dirty="0"/>
              <a:t>vol. 31, no. 12, pp. 9241–9260, 2019.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100" dirty="0">
              <a:effectLst/>
            </a:endParaRPr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9D305D39-3C88-3E01-99CF-46A987158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10" y="3429000"/>
            <a:ext cx="3402409" cy="2425480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9F0B9474-FF5E-F738-C3C4-4CFCD4528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276" y="3534690"/>
            <a:ext cx="3262380" cy="230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6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0101D8-9511-66D1-470C-D30A9837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Parallelism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5227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1">
            <a:extLst>
              <a:ext uri="{FF2B5EF4-FFF2-40B4-BE49-F238E27FC236}">
                <a16:creationId xmlns:a16="http://schemas.microsoft.com/office/drawing/2014/main" id="{9BA7C90E-AE66-ACF7-75F6-E379D736671E}"/>
              </a:ext>
            </a:extLst>
          </p:cNvPr>
          <p:cNvSpPr txBox="1">
            <a:spLocks/>
          </p:cNvSpPr>
          <p:nvPr/>
        </p:nvSpPr>
        <p:spPr>
          <a:xfrm>
            <a:off x="1290636" y="103575"/>
            <a:ext cx="9601200" cy="562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GPU Parallelism</a:t>
            </a:r>
            <a:endParaRPr lang="el-G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CC0CF-FFF1-5CD2-5893-032EE96F186A}"/>
              </a:ext>
            </a:extLst>
          </p:cNvPr>
          <p:cNvSpPr txBox="1"/>
          <p:nvPr/>
        </p:nvSpPr>
        <p:spPr>
          <a:xfrm>
            <a:off x="1290636" y="989391"/>
            <a:ext cx="10013033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SIMD/SIMT: many low performance cores solving the</a:t>
            </a:r>
            <a:r>
              <a:rPr lang="el-GR" sz="2000" dirty="0"/>
              <a:t> </a:t>
            </a:r>
            <a:r>
              <a:rPr lang="en-US" sz="2000" dirty="0"/>
              <a:t>same task in parallel</a:t>
            </a:r>
            <a:endParaRPr lang="el-GR" sz="2000" dirty="0"/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Originally developed for computer graphics</a:t>
            </a:r>
            <a:endParaRPr lang="el-GR" sz="2000" dirty="0"/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Primary focus on NVIDIA GPUs due to high market share</a:t>
            </a:r>
            <a:endParaRPr lang="el-GR" sz="2000" dirty="0"/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D0EF34-F3E5-D271-BC2D-F26F0FCB181D}"/>
              </a:ext>
            </a:extLst>
          </p:cNvPr>
          <p:cNvSpPr txBox="1"/>
          <p:nvPr/>
        </p:nvSpPr>
        <p:spPr>
          <a:xfrm>
            <a:off x="511174" y="6162159"/>
            <a:ext cx="103806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Lorenz </a:t>
            </a:r>
            <a:r>
              <a:rPr lang="en-US" sz="1200" dirty="0" err="1"/>
              <a:t>Gillner</a:t>
            </a:r>
            <a:r>
              <a:rPr lang="en-US" sz="1200" dirty="0"/>
              <a:t>, Ekaterina Auer., </a:t>
            </a:r>
            <a:r>
              <a:rPr lang="en-US" sz="1200" i="1" dirty="0"/>
              <a:t>Interval Methods for the GPU, SWIM, 2023</a:t>
            </a:r>
            <a:r>
              <a:rPr lang="en-US" sz="1200" i="1" dirty="0">
                <a:effectLst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P. Pacheco and M. </a:t>
            </a:r>
            <a:r>
              <a:rPr lang="en-US" sz="1200" dirty="0" err="1"/>
              <a:t>Malensek</a:t>
            </a:r>
            <a:r>
              <a:rPr lang="en-US" sz="1200" dirty="0"/>
              <a:t>, </a:t>
            </a:r>
            <a:r>
              <a:rPr lang="en-US" sz="1200" i="1" dirty="0"/>
              <a:t>An introduction to parallel programming</a:t>
            </a:r>
            <a:r>
              <a:rPr lang="en-US" sz="1200" dirty="0"/>
              <a:t>. Morgan Kaufmann, 2021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>
                <a:hlinkClick r:id="rId2"/>
              </a:rPr>
              <a:t>https://docs.nvidia.com/cuda/cuda-c-programming-guide/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l-GR" sz="1200" i="1" dirty="0">
              <a:effectLst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>
              <a:effectLst/>
            </a:endParaRPr>
          </a:p>
        </p:txBody>
      </p:sp>
      <p:pic>
        <p:nvPicPr>
          <p:cNvPr id="14" name="Εικόνα 13" descr="Εικόνα που περιέχει κείμενο, στιγμιότυπο οθόνης, παράλληλα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A23B6CAF-1700-15FB-75EB-CFEE541D3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296" y="2422013"/>
            <a:ext cx="5537598" cy="367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1">
            <a:extLst>
              <a:ext uri="{FF2B5EF4-FFF2-40B4-BE49-F238E27FC236}">
                <a16:creationId xmlns:a16="http://schemas.microsoft.com/office/drawing/2014/main" id="{9BA7C90E-AE66-ACF7-75F6-E379D736671E}"/>
              </a:ext>
            </a:extLst>
          </p:cNvPr>
          <p:cNvSpPr txBox="1">
            <a:spLocks/>
          </p:cNvSpPr>
          <p:nvPr/>
        </p:nvSpPr>
        <p:spPr>
          <a:xfrm>
            <a:off x="1290636" y="103575"/>
            <a:ext cx="9601200" cy="562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CUDA Programming Model</a:t>
            </a:r>
            <a:endParaRPr lang="el-G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CC0CF-FFF1-5CD2-5893-032EE96F186A}"/>
              </a:ext>
            </a:extLst>
          </p:cNvPr>
          <p:cNvSpPr txBox="1"/>
          <p:nvPr/>
        </p:nvSpPr>
        <p:spPr>
          <a:xfrm>
            <a:off x="1489157" y="941264"/>
            <a:ext cx="8035020" cy="2060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dirty="0"/>
              <a:t>Defined by Blocks, Threads, Warps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dirty="0"/>
              <a:t>Blocks are programmable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dirty="0"/>
              <a:t>Warps are groups of 32 Threads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dirty="0"/>
              <a:t>A thread is a processing (CUDA) core (max 1024 per block)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347ABA-58C9-BFD0-867C-0C36C597C924}"/>
              </a:ext>
            </a:extLst>
          </p:cNvPr>
          <p:cNvSpPr txBox="1"/>
          <p:nvPr/>
        </p:nvSpPr>
        <p:spPr>
          <a:xfrm>
            <a:off x="511174" y="6162159"/>
            <a:ext cx="103806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Lorenz </a:t>
            </a:r>
            <a:r>
              <a:rPr lang="en-US" sz="1200" dirty="0" err="1"/>
              <a:t>Gillner</a:t>
            </a:r>
            <a:r>
              <a:rPr lang="en-US" sz="1200" dirty="0"/>
              <a:t>, Ekaterina Auer., </a:t>
            </a:r>
            <a:r>
              <a:rPr lang="en-US" sz="1200" i="1" dirty="0"/>
              <a:t>Interval Methods for the GPU, SWIM, 2023</a:t>
            </a:r>
            <a:r>
              <a:rPr lang="en-US" sz="1200" i="1" dirty="0">
                <a:effectLst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P. Pacheco and M. </a:t>
            </a:r>
            <a:r>
              <a:rPr lang="en-US" sz="1200" dirty="0" err="1"/>
              <a:t>Malensek</a:t>
            </a:r>
            <a:r>
              <a:rPr lang="en-US" sz="1200" dirty="0"/>
              <a:t>, </a:t>
            </a:r>
            <a:r>
              <a:rPr lang="en-US" sz="1200" i="1" dirty="0"/>
              <a:t>An introduction to parallel programming</a:t>
            </a:r>
            <a:r>
              <a:rPr lang="en-US" sz="1200" dirty="0"/>
              <a:t>. Morgan Kaufmann, 2021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>
                <a:hlinkClick r:id="rId2"/>
              </a:rPr>
              <a:t>https://docs.nvidia.com/cuda/cuda-c-programming-guide/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l-GR" sz="1200" i="1" dirty="0">
              <a:effectLst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>
              <a:effectLst/>
            </a:endParaRPr>
          </a:p>
        </p:txBody>
      </p:sp>
      <p:pic>
        <p:nvPicPr>
          <p:cNvPr id="8" name="Εικόνα 7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3C0EB3A9-8AEC-D356-FB1F-A78F56387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836" y="3362024"/>
            <a:ext cx="7162800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8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1">
            <a:extLst>
              <a:ext uri="{FF2B5EF4-FFF2-40B4-BE49-F238E27FC236}">
                <a16:creationId xmlns:a16="http://schemas.microsoft.com/office/drawing/2014/main" id="{9BA7C90E-AE66-ACF7-75F6-E379D736671E}"/>
              </a:ext>
            </a:extLst>
          </p:cNvPr>
          <p:cNvSpPr txBox="1">
            <a:spLocks/>
          </p:cNvSpPr>
          <p:nvPr/>
        </p:nvSpPr>
        <p:spPr>
          <a:xfrm>
            <a:off x="1290636" y="103575"/>
            <a:ext cx="9601200" cy="562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CUDA Memory Hierarchy</a:t>
            </a:r>
            <a:endParaRPr lang="el-G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CC0CF-FFF1-5CD2-5893-032EE96F186A}"/>
              </a:ext>
            </a:extLst>
          </p:cNvPr>
          <p:cNvSpPr txBox="1"/>
          <p:nvPr/>
        </p:nvSpPr>
        <p:spPr>
          <a:xfrm>
            <a:off x="1472737" y="818687"/>
            <a:ext cx="9419097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Constant, Global, Shared, Registers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Global Memory is the slowest but largest in size – also known as VRAM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Registers are the fastest but very small in size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Shared Memory is on-chip slower than registers but of larger size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Cache reduces the cost of accessing the Global Memory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347ABA-58C9-BFD0-867C-0C36C597C924}"/>
              </a:ext>
            </a:extLst>
          </p:cNvPr>
          <p:cNvSpPr txBox="1"/>
          <p:nvPr/>
        </p:nvSpPr>
        <p:spPr>
          <a:xfrm>
            <a:off x="511174" y="6162159"/>
            <a:ext cx="103806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Lorenz </a:t>
            </a:r>
            <a:r>
              <a:rPr lang="en-US" sz="1200" dirty="0" err="1"/>
              <a:t>Gillner</a:t>
            </a:r>
            <a:r>
              <a:rPr lang="en-US" sz="1200" dirty="0"/>
              <a:t>, Ekaterina Auer., </a:t>
            </a:r>
            <a:r>
              <a:rPr lang="en-US" sz="1200" i="1" dirty="0"/>
              <a:t>Interval Methods for the GPU, SWIM, 2023</a:t>
            </a:r>
            <a:r>
              <a:rPr lang="en-US" sz="1200" i="1" dirty="0">
                <a:effectLst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P. Pacheco and M. </a:t>
            </a:r>
            <a:r>
              <a:rPr lang="en-US" sz="1200" dirty="0" err="1"/>
              <a:t>Malensek</a:t>
            </a:r>
            <a:r>
              <a:rPr lang="en-US" sz="1200" dirty="0"/>
              <a:t>, </a:t>
            </a:r>
            <a:r>
              <a:rPr lang="en-US" sz="1200" i="1" dirty="0"/>
              <a:t>An introduction to parallel programming</a:t>
            </a:r>
            <a:r>
              <a:rPr lang="en-US" sz="1200" dirty="0"/>
              <a:t>. Morgan Kaufmann, 2021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>
                <a:hlinkClick r:id="rId2"/>
              </a:rPr>
              <a:t>https://docs.nvidia.com/cuda/cuda-c-programming-guide/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l-GR" sz="1200" i="1" dirty="0">
              <a:effectLst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>
              <a:effectLst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1EA95F51-B081-5A4A-0276-5BE2A6C43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694" y="3116613"/>
            <a:ext cx="4030580" cy="300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3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0101D8-9511-66D1-470C-D30A9837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911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1">
            <a:extLst>
              <a:ext uri="{FF2B5EF4-FFF2-40B4-BE49-F238E27FC236}">
                <a16:creationId xmlns:a16="http://schemas.microsoft.com/office/drawing/2014/main" id="{9BA7C90E-AE66-ACF7-75F6-E379D736671E}"/>
              </a:ext>
            </a:extLst>
          </p:cNvPr>
          <p:cNvSpPr txBox="1">
            <a:spLocks/>
          </p:cNvSpPr>
          <p:nvPr/>
        </p:nvSpPr>
        <p:spPr>
          <a:xfrm>
            <a:off x="1290636" y="103575"/>
            <a:ext cx="9601200" cy="562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CUDA Design Principles</a:t>
            </a:r>
            <a:endParaRPr lang="el-GR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347ABA-58C9-BFD0-867C-0C36C597C924}"/>
              </a:ext>
            </a:extLst>
          </p:cNvPr>
          <p:cNvSpPr txBox="1"/>
          <p:nvPr/>
        </p:nvSpPr>
        <p:spPr>
          <a:xfrm>
            <a:off x="511175" y="6150205"/>
            <a:ext cx="103806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>
                <a:hlinkClick r:id="rId2"/>
              </a:rPr>
              <a:t>https://docs.nvidia.com/cuda/cuda-c-programming-guide/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>
                <a:hlinkClick r:id="rId2"/>
              </a:rPr>
              <a:t>https://docs.nvidia.com/cuda/ampere-tuning-guide/index.html</a:t>
            </a: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>
                <a:effectLst/>
                <a:hlinkClick r:id="rId3"/>
              </a:rPr>
              <a:t>https://docs.nvidia.com/cuda/cuda-c-best-practices-guide/</a:t>
            </a:r>
            <a:endParaRPr lang="en-US" sz="1200" dirty="0">
              <a:effectLst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1EBE0-D4B3-538D-9585-FF5072666927}"/>
              </a:ext>
            </a:extLst>
          </p:cNvPr>
          <p:cNvSpPr txBox="1"/>
          <p:nvPr/>
        </p:nvSpPr>
        <p:spPr>
          <a:xfrm>
            <a:off x="1606215" y="1281363"/>
            <a:ext cx="9368334" cy="3084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b="0" i="0" u="none" strike="noStrike" baseline="0" dirty="0">
                <a:latin typeface="Kerkis"/>
              </a:rPr>
              <a:t>Find ways to parallelize sequential code.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b="0" i="0" u="none" strike="noStrike" baseline="0" dirty="0">
                <a:latin typeface="Kerkis"/>
              </a:rPr>
              <a:t>Minimize data transfers between the host and the device.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b="0" i="0" u="none" strike="noStrike" baseline="0" dirty="0">
                <a:latin typeface="Kerkis"/>
              </a:rPr>
              <a:t>Adjust kernel launch configuration to maximize device utilization.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b="0" i="0" u="none" strike="noStrike" baseline="0" dirty="0">
                <a:latin typeface="Kerkis"/>
              </a:rPr>
              <a:t>Ensure global memory accesses are coalesced.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b="0" i="0" u="none" strike="noStrike" baseline="0" dirty="0">
                <a:latin typeface="Kerkis"/>
              </a:rPr>
              <a:t>Minimize redundant accesses to global memory whenever possible.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b="0" i="0" u="none" strike="noStrike" baseline="0" dirty="0">
                <a:latin typeface="Kerkis"/>
              </a:rPr>
              <a:t>Avoid long sequences of diverged execution by threads within the same warp.</a:t>
            </a:r>
            <a:endParaRPr lang="el-GR" sz="2200" dirty="0"/>
          </a:p>
        </p:txBody>
      </p:sp>
    </p:spTree>
    <p:extLst>
      <p:ext uri="{BB962C8B-B14F-4D97-AF65-F5344CB8AC3E}">
        <p14:creationId xmlns:p14="http://schemas.microsoft.com/office/powerpoint/2010/main" val="35339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271337"/>
                <a:ext cx="9601200" cy="466624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Single GPU:</a:t>
                </a:r>
                <a:endParaRPr lang="el-GR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1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900" i="0" dirty="0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el-GR" sz="19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900" dirty="0"/>
                  <a:t> Box</a:t>
                </a:r>
                <a:r>
                  <a:rPr lang="el-GR" sz="1900" dirty="0"/>
                  <a:t> </a:t>
                </a:r>
                <a:r>
                  <a:rPr lang="en-US" sz="1900" dirty="0"/>
                  <a:t>initialization.</a:t>
                </a:r>
                <a:endParaRPr lang="el-GR" sz="1900" dirty="0"/>
              </a:p>
              <a:p>
                <a:r>
                  <a:rPr lang="en-US" sz="1900" dirty="0"/>
                  <a:t>Initialize</a:t>
                </a:r>
                <a:r>
                  <a:rPr lang="el-GR" sz="1900" dirty="0"/>
                  <a:t> </a:t>
                </a:r>
                <a:r>
                  <a:rPr lang="en-US" sz="1900" dirty="0"/>
                  <a:t>work pool on HOST &amp;</a:t>
                </a:r>
                <a:r>
                  <a:rPr lang="el-GR" sz="1900" dirty="0"/>
                  <a:t> </a:t>
                </a:r>
                <a:r>
                  <a:rPr lang="en-US" sz="1900" dirty="0"/>
                  <a:t>DEVICE.</a:t>
                </a:r>
              </a:p>
              <a:p>
                <a:r>
                  <a:rPr lang="en-US" sz="19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dirty="0" smtClean="0">
                        <a:latin typeface="Cambria Math" panose="02040503050406030204" pitchFamily="18" charset="0"/>
                      </a:rPr>
                      <m:t>calculateBoxes</m:t>
                    </m:r>
                    <m:d>
                      <m:d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9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900" b="0" i="0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𝐶𝑎𝑝𝑎𝑐𝑖𝑡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900" b="0" i="1" dirty="0" smtClean="0">
                            <a:latin typeface="Cambria Math" panose="02040503050406030204" pitchFamily="18" charset="0"/>
                          </a:rPr>
                          <m:t>𝑑𝑒𝑣𝑖𝑐𝑒</m:t>
                        </m:r>
                      </m:sub>
                    </m:sSub>
                  </m:oMath>
                </a14:m>
                <a:endParaRPr lang="en-US" sz="1900" dirty="0"/>
              </a:p>
              <a:p>
                <a:pPr lvl="1"/>
                <a:r>
                  <a:rPr lang="en-US" dirty="0"/>
                  <a:t>Bisect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on the HOST</a:t>
                </a:r>
                <a:endParaRPr lang="en-US" sz="1900" dirty="0"/>
              </a:p>
              <a:p>
                <a:r>
                  <a:rPr lang="en-US" sz="1900" dirty="0"/>
                  <a:t>Move</a:t>
                </a:r>
                <a:r>
                  <a:rPr lang="el-GR" sz="1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900" dirty="0"/>
                  <a:t> Box</a:t>
                </a:r>
                <a:r>
                  <a:rPr lang="el-GR" sz="1900" dirty="0"/>
                  <a:t> </a:t>
                </a:r>
                <a:r>
                  <a:rPr lang="en-US" sz="1900" dirty="0"/>
                  <a:t>to the</a:t>
                </a:r>
                <a:r>
                  <a:rPr lang="el-GR" sz="1900" dirty="0"/>
                  <a:t> </a:t>
                </a:r>
                <a:r>
                  <a:rPr lang="en-US" sz="1900" dirty="0"/>
                  <a:t>HOST pool.</a:t>
                </a:r>
              </a:p>
              <a:p>
                <a:r>
                  <a:rPr lang="en-US" sz="1900" dirty="0"/>
                  <a:t>Copy pool from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𝐻𝑂𝑆𝑇</m:t>
                    </m:r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𝐷𝐸𝑉𝐼𝐶𝐸</m:t>
                    </m:r>
                  </m:oMath>
                </a14:m>
                <a:r>
                  <a:rPr lang="en-US" sz="1900" dirty="0"/>
                  <a:t>.</a:t>
                </a:r>
              </a:p>
              <a:p>
                <a:r>
                  <a:rPr lang="en-US" sz="1900" dirty="0"/>
                  <a:t>Parallel</a:t>
                </a:r>
                <a:r>
                  <a:rPr lang="el-GR" sz="1900" dirty="0"/>
                  <a:t> </a:t>
                </a:r>
                <a:r>
                  <a:rPr lang="en-US" sz="1900" dirty="0"/>
                  <a:t>Bisection.                                    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𝐺𝑃𝑈</m:t>
                    </m:r>
                  </m:oMath>
                </a14:m>
                <a:endParaRPr lang="en-US" sz="1900" dirty="0"/>
              </a:p>
              <a:p>
                <a:r>
                  <a:rPr lang="en-US" sz="1900" dirty="0"/>
                  <a:t>Inclusion Function. </a:t>
                </a:r>
                <a14:m>
                  <m:oMath xmlns:m="http://schemas.openxmlformats.org/officeDocument/2006/math">
                    <m:r>
                      <a:rPr lang="en-US" sz="1900" b="0" i="0" dirty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𝐺𝑃𝑈</m:t>
                    </m:r>
                  </m:oMath>
                </a14:m>
                <a:r>
                  <a:rPr lang="en-US" sz="1900" dirty="0"/>
                  <a:t>     </a:t>
                </a:r>
              </a:p>
              <a:p>
                <a:r>
                  <a:rPr lang="en-US" sz="1900" dirty="0"/>
                  <a:t>Set-Membership Operations. </a:t>
                </a:r>
                <a14:m>
                  <m:oMath xmlns:m="http://schemas.openxmlformats.org/officeDocument/2006/math">
                    <m:r>
                      <a:rPr lang="en-US" sz="1900" b="0" i="0" dirty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𝐺𝑃𝑈</m:t>
                    </m:r>
                  </m:oMath>
                </a14:m>
                <a:endParaRPr lang="el-GR" sz="1900" dirty="0"/>
              </a:p>
              <a:p>
                <a:r>
                  <a:rPr lang="en-US" sz="1900" dirty="0"/>
                  <a:t>Transfer the result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𝐷𝐸𝑉𝐼𝐶𝐸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𝐻𝑂𝑆𝑇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1900" dirty="0"/>
                  <a:t>   </a:t>
                </a:r>
                <a14:m>
                  <m:oMath xmlns:m="http://schemas.openxmlformats.org/officeDocument/2006/math">
                    <m:r>
                      <a:rPr lang="en-US" sz="19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𝐶𝑃𝑈</m:t>
                    </m:r>
                  </m:oMath>
                </a14:m>
                <a:endParaRPr lang="en-US" sz="1900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271337"/>
                <a:ext cx="9601200" cy="4666247"/>
              </a:xfrm>
              <a:blipFill>
                <a:blip r:embed="rId2"/>
                <a:stretch>
                  <a:fillRect l="-635" t="-24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>
            <a:extLst>
              <a:ext uri="{FF2B5EF4-FFF2-40B4-BE49-F238E27FC236}">
                <a16:creationId xmlns:a16="http://schemas.microsoft.com/office/drawing/2014/main" id="{224A8372-354C-41CF-59A6-D0B3E8DE5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519" y="2062892"/>
            <a:ext cx="5226846" cy="273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7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Contents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4F5F571-6F85-37E9-2E8E-267C3906E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56593"/>
            <a:ext cx="9601200" cy="394481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Background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Implementation</a:t>
            </a:r>
            <a:endParaRPr lang="el-GR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Results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Conclusion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427173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271337"/>
                <a:ext cx="9601200" cy="466624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Single GPU:</a:t>
                </a:r>
                <a:endParaRPr lang="el-GR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1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900" i="0" dirty="0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el-GR" sz="19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900" dirty="0"/>
                  <a:t> Box</a:t>
                </a:r>
                <a:r>
                  <a:rPr lang="el-GR" sz="1900" dirty="0"/>
                  <a:t> </a:t>
                </a:r>
                <a:r>
                  <a:rPr lang="en-US" sz="1900" dirty="0"/>
                  <a:t>initialization.</a:t>
                </a:r>
                <a:endParaRPr lang="el-GR" sz="1900" dirty="0"/>
              </a:p>
              <a:p>
                <a:r>
                  <a:rPr lang="en-US" sz="1900" dirty="0"/>
                  <a:t>Initialize</a:t>
                </a:r>
                <a:r>
                  <a:rPr lang="el-GR" sz="1900" dirty="0"/>
                  <a:t> </a:t>
                </a:r>
                <a:r>
                  <a:rPr lang="en-US" sz="1900" dirty="0"/>
                  <a:t>work pool on HOST &amp;</a:t>
                </a:r>
                <a:r>
                  <a:rPr lang="el-GR" sz="1900" dirty="0"/>
                  <a:t> </a:t>
                </a:r>
                <a:r>
                  <a:rPr lang="en-US" sz="1900" dirty="0"/>
                  <a:t>DEVICE.</a:t>
                </a:r>
              </a:p>
              <a:p>
                <a:r>
                  <a:rPr lang="en-US" sz="19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dirty="0" smtClean="0">
                        <a:latin typeface="Cambria Math" panose="02040503050406030204" pitchFamily="18" charset="0"/>
                      </a:rPr>
                      <m:t>calculateBoxes</m:t>
                    </m:r>
                    <m:d>
                      <m:d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9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900" b="0" i="0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𝐶𝑎𝑝𝑎𝑐𝑖𝑡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900" b="0" i="1" dirty="0" smtClean="0">
                            <a:latin typeface="Cambria Math" panose="02040503050406030204" pitchFamily="18" charset="0"/>
                          </a:rPr>
                          <m:t>𝑑𝑒𝑣𝑖𝑐𝑒</m:t>
                        </m:r>
                      </m:sub>
                    </m:sSub>
                  </m:oMath>
                </a14:m>
                <a:endParaRPr lang="en-US" sz="1900" dirty="0"/>
              </a:p>
              <a:p>
                <a:pPr lvl="1"/>
                <a:r>
                  <a:rPr lang="en-US" dirty="0"/>
                  <a:t>Bisect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on the HOST</a:t>
                </a:r>
                <a:endParaRPr lang="en-US" sz="1900" dirty="0"/>
              </a:p>
              <a:p>
                <a:r>
                  <a:rPr lang="en-US" sz="1900" dirty="0"/>
                  <a:t>Move</a:t>
                </a:r>
                <a:r>
                  <a:rPr lang="el-GR" sz="1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900" dirty="0"/>
                  <a:t> Box</a:t>
                </a:r>
                <a:r>
                  <a:rPr lang="el-GR" sz="1900" dirty="0"/>
                  <a:t> </a:t>
                </a:r>
                <a:r>
                  <a:rPr lang="en-US" sz="1900" dirty="0"/>
                  <a:t>to the</a:t>
                </a:r>
                <a:r>
                  <a:rPr lang="el-GR" sz="1900" dirty="0"/>
                  <a:t> </a:t>
                </a:r>
                <a:r>
                  <a:rPr lang="en-US" sz="1900" dirty="0"/>
                  <a:t>HOST pool.</a:t>
                </a:r>
              </a:p>
              <a:p>
                <a:r>
                  <a:rPr lang="en-US" sz="1900" dirty="0"/>
                  <a:t>Copy pool from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𝐻𝑂𝑆𝑇</m:t>
                    </m:r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𝐷𝐸𝑉𝐼𝐶𝐸</m:t>
                    </m:r>
                  </m:oMath>
                </a14:m>
                <a:r>
                  <a:rPr lang="en-US" sz="1900" dirty="0"/>
                  <a:t>.</a:t>
                </a:r>
              </a:p>
              <a:p>
                <a:r>
                  <a:rPr lang="en-US" sz="1900" dirty="0"/>
                  <a:t>Parallel</a:t>
                </a:r>
                <a:r>
                  <a:rPr lang="el-GR" sz="1900" dirty="0"/>
                  <a:t> </a:t>
                </a:r>
                <a:r>
                  <a:rPr lang="en-US" sz="1900" dirty="0"/>
                  <a:t>Bisection.                                    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𝐺𝑃𝑈</m:t>
                    </m:r>
                  </m:oMath>
                </a14:m>
                <a:endParaRPr lang="en-US" sz="1900" dirty="0"/>
              </a:p>
              <a:p>
                <a:r>
                  <a:rPr lang="en-US" sz="1900" dirty="0"/>
                  <a:t>Inclusion Function. </a:t>
                </a:r>
                <a14:m>
                  <m:oMath xmlns:m="http://schemas.openxmlformats.org/officeDocument/2006/math">
                    <m:r>
                      <a:rPr lang="en-US" sz="1900" b="0" i="0" dirty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𝐺𝑃𝑈</m:t>
                    </m:r>
                  </m:oMath>
                </a14:m>
                <a:r>
                  <a:rPr lang="en-US" sz="1900" dirty="0"/>
                  <a:t>     </a:t>
                </a:r>
              </a:p>
              <a:p>
                <a:r>
                  <a:rPr lang="en-US" sz="1900" dirty="0"/>
                  <a:t>Set-Membership Operations. </a:t>
                </a:r>
                <a14:m>
                  <m:oMath xmlns:m="http://schemas.openxmlformats.org/officeDocument/2006/math">
                    <m:r>
                      <a:rPr lang="en-US" sz="1900" b="0" i="0" dirty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𝐺𝑃𝑈</m:t>
                    </m:r>
                  </m:oMath>
                </a14:m>
                <a:endParaRPr lang="el-GR" sz="1900" dirty="0"/>
              </a:p>
              <a:p>
                <a:r>
                  <a:rPr lang="en-US" sz="1900" dirty="0"/>
                  <a:t>Transfer the result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𝐷𝐸𝑉𝐼𝐶𝐸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𝐻𝑂𝑆𝑇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1900" dirty="0"/>
                  <a:t>   </a:t>
                </a:r>
                <a14:m>
                  <m:oMath xmlns:m="http://schemas.openxmlformats.org/officeDocument/2006/math">
                    <m:r>
                      <a:rPr lang="en-US" sz="19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𝐶𝑃𝑈</m:t>
                    </m:r>
                  </m:oMath>
                </a14:m>
                <a:endParaRPr lang="en-US" sz="1900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271337"/>
                <a:ext cx="9601200" cy="4666247"/>
              </a:xfrm>
              <a:blipFill>
                <a:blip r:embed="rId2"/>
                <a:stretch>
                  <a:fillRect l="-635" t="-24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>
            <a:extLst>
              <a:ext uri="{FF2B5EF4-FFF2-40B4-BE49-F238E27FC236}">
                <a16:creationId xmlns:a16="http://schemas.microsoft.com/office/drawing/2014/main" id="{224A8372-354C-41CF-59A6-D0B3E8DE5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519" y="2062892"/>
            <a:ext cx="5226846" cy="2732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E972EA-E27B-AFA8-8658-CD888C6E2043}"/>
              </a:ext>
            </a:extLst>
          </p:cNvPr>
          <p:cNvSpPr txBox="1"/>
          <p:nvPr/>
        </p:nvSpPr>
        <p:spPr>
          <a:xfrm>
            <a:off x="916405" y="5866929"/>
            <a:ext cx="17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SSP Strategy!! 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28416A-F32A-83B2-ED3F-9759AE5E554E}"/>
              </a:ext>
            </a:extLst>
          </p:cNvPr>
          <p:cNvSpPr txBox="1"/>
          <p:nvPr/>
        </p:nvSpPr>
        <p:spPr>
          <a:xfrm>
            <a:off x="511174" y="6162159"/>
            <a:ext cx="103806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dirty="0"/>
              <a:t>B. Gendron and T. G. </a:t>
            </a:r>
            <a:r>
              <a:rPr lang="en-US" sz="1000" dirty="0" err="1"/>
              <a:t>Crainic</a:t>
            </a:r>
            <a:r>
              <a:rPr lang="en-US" sz="1000" dirty="0"/>
              <a:t>, </a:t>
            </a:r>
            <a:r>
              <a:rPr lang="en-US" sz="1000" i="1" dirty="0"/>
              <a:t>Parallel branch-and-branch algorithms: Survey and synthesis</a:t>
            </a:r>
            <a:r>
              <a:rPr lang="en-US" sz="1000" dirty="0"/>
              <a:t>, Operations research, vol. 42, no. 6, pp. 1042–1066, 1994.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0" i="0" u="none" strike="noStrike" baseline="0" dirty="0">
                <a:latin typeface="Kerkis"/>
              </a:rPr>
              <a:t>K. Nasiotis, D. López, S. Adam, and L. Casado, </a:t>
            </a:r>
            <a:r>
              <a:rPr lang="en-US" sz="1000" b="0" i="1" u="none" strike="noStrike" baseline="0" dirty="0">
                <a:latin typeface="Kerkis"/>
              </a:rPr>
              <a:t>Set inversion via interval analysis a study on parallel processing implementation</a:t>
            </a:r>
            <a:r>
              <a:rPr lang="en-US" sz="1000" b="0" i="0" u="none" strike="noStrike" baseline="0" dirty="0">
                <a:latin typeface="Kerkis"/>
              </a:rPr>
              <a:t>, SWIM 2019.</a:t>
            </a:r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398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4926" y="810597"/>
                <a:ext cx="9502943" cy="5057137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200" b="1" dirty="0"/>
                  <a:t>Multiple GPUs:</a:t>
                </a:r>
                <a:endParaRPr lang="el-GR" sz="22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2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100" i="0" dirty="0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el-GR" sz="21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100" dirty="0"/>
                  <a:t> Box</a:t>
                </a:r>
                <a:r>
                  <a:rPr lang="el-GR" sz="2100" dirty="0"/>
                  <a:t> </a:t>
                </a:r>
                <a:r>
                  <a:rPr lang="en-US" sz="2100" dirty="0"/>
                  <a:t>initialization.</a:t>
                </a:r>
                <a:endParaRPr lang="el-GR" sz="2100" dirty="0"/>
              </a:p>
              <a:p>
                <a:r>
                  <a:rPr lang="en-US" sz="2100" dirty="0"/>
                  <a:t>Initialize</a:t>
                </a:r>
                <a:r>
                  <a:rPr lang="el-GR" sz="2100" dirty="0"/>
                  <a:t> </a:t>
                </a:r>
                <a:r>
                  <a:rPr lang="en-US" sz="2100" dirty="0"/>
                  <a:t>work pools on HOST &amp;</a:t>
                </a:r>
                <a:r>
                  <a:rPr lang="el-GR" sz="2100" dirty="0"/>
                  <a:t> </a:t>
                </a:r>
                <a:r>
                  <a:rPr lang="en-US" sz="2100" dirty="0"/>
                  <a:t>DEVICES.</a:t>
                </a:r>
              </a:p>
              <a:p>
                <a:r>
                  <a:rPr lang="en-US" sz="2100" dirty="0"/>
                  <a:t>Bisect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1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100" dirty="0"/>
                  <a:t> on the HOST</a:t>
                </a:r>
              </a:p>
              <a:p>
                <a:r>
                  <a:rPr lang="en-US" sz="2100" dirty="0"/>
                  <a:t>Copy pools from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𝐻𝑂𝑆𝑇</m:t>
                    </m:r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𝐷𝐸𝑉𝐼𝐶𝐸𝑆</m:t>
                    </m:r>
                  </m:oMath>
                </a14:m>
                <a:r>
                  <a:rPr lang="en-US" sz="2100" dirty="0"/>
                  <a:t>.</a:t>
                </a:r>
              </a:p>
              <a:p>
                <a:r>
                  <a:rPr lang="en-US" sz="2100" u="sng" dirty="0"/>
                  <a:t>Start threads</a:t>
                </a:r>
                <a:r>
                  <a:rPr lang="en-US" sz="2100" dirty="0"/>
                  <a:t> equal to number of DEVICES  </a:t>
                </a:r>
              </a:p>
              <a:p>
                <a:r>
                  <a:rPr lang="en-US" sz="19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dirty="0" smtClean="0">
                        <a:latin typeface="Cambria Math" panose="02040503050406030204" pitchFamily="18" charset="0"/>
                      </a:rPr>
                      <m:t>calculateBoxes</m:t>
                    </m:r>
                    <m:d>
                      <m:d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</a:rPr>
                              <m:t>𝑡h𝑟𝑒𝑎𝑑</m:t>
                            </m:r>
                          </m:sub>
                        </m:sSub>
                      </m:e>
                    </m:d>
                    <m:r>
                      <a:rPr lang="en-US" sz="1900" b="0" i="0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𝐶𝑎𝑝𝑎𝑐𝑖𝑡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900" b="0" i="1" dirty="0" smtClean="0">
                            <a:latin typeface="Cambria Math" panose="02040503050406030204" pitchFamily="18" charset="0"/>
                          </a:rPr>
                          <m:t>𝑑𝑒𝑣𝑖𝑐𝑒</m:t>
                        </m:r>
                      </m:sub>
                    </m:sSub>
                  </m:oMath>
                </a14:m>
                <a:r>
                  <a:rPr lang="en-US" sz="1900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𝑻𝒉𝒓𝒆𝒂𝒅</m:t>
                    </m:r>
                  </m:oMath>
                </a14:m>
                <a:endParaRPr lang="en-US" sz="1900" dirty="0"/>
              </a:p>
              <a:p>
                <a:pPr lvl="1"/>
                <a:r>
                  <a:rPr lang="en-US" dirty="0"/>
                  <a:t>Bisect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𝑡h𝑟𝑒𝑎𝑑</m:t>
                        </m:r>
                      </m:sub>
                    </m:sSub>
                    <m:r>
                      <a:rPr lang="en-US" sz="2100" b="1" i="0" dirty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</m:t>
                    </m:r>
                    <m:r>
                      <a:rPr lang="en-US" sz="21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00" b="1" i="1" dirty="0">
                        <a:latin typeface="Cambria Math" panose="02040503050406030204" pitchFamily="18" charset="0"/>
                      </a:rPr>
                      <m:t>𝑻𝒉𝒓𝒆𝒂𝒅</m:t>
                    </m:r>
                  </m:oMath>
                </a14:m>
                <a:endParaRPr lang="en-US" sz="2100" dirty="0"/>
              </a:p>
              <a:p>
                <a:r>
                  <a:rPr lang="en-US" sz="2100" dirty="0"/>
                  <a:t>Copy Buffers to each DEVICE Buffer       </a:t>
                </a:r>
                <a14:m>
                  <m:oMath xmlns:m="http://schemas.openxmlformats.org/officeDocument/2006/math">
                    <m:r>
                      <a:rPr lang="en-US" sz="21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00" b="1" i="1" dirty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sz="2100" b="1" i="1" dirty="0" smtClean="0">
                        <a:latin typeface="Cambria Math" panose="02040503050406030204" pitchFamily="18" charset="0"/>
                      </a:rPr>
                      <m:t>𝑻𝒉𝒓𝒆𝒂𝒅</m:t>
                    </m:r>
                  </m:oMath>
                </a14:m>
                <a:endParaRPr lang="en-US" sz="2100" b="1" dirty="0"/>
              </a:p>
              <a:p>
                <a:r>
                  <a:rPr lang="en-US" sz="2100" dirty="0"/>
                  <a:t>Parallel</a:t>
                </a:r>
                <a:r>
                  <a:rPr lang="el-GR" sz="2100" dirty="0"/>
                  <a:t> </a:t>
                </a:r>
                <a:r>
                  <a:rPr lang="en-US" sz="2100" dirty="0"/>
                  <a:t>Bisection.                               </a:t>
                </a:r>
                <a:r>
                  <a:rPr lang="en-US" sz="2100" b="0" dirty="0"/>
                  <a:t>            </a:t>
                </a:r>
                <a14:m>
                  <m:oMath xmlns:m="http://schemas.openxmlformats.org/officeDocument/2006/math">
                    <m:r>
                      <a:rPr lang="en-US" sz="21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00" b="1" i="1" smtClean="0">
                        <a:latin typeface="Cambria Math" panose="02040503050406030204" pitchFamily="18" charset="0"/>
                      </a:rPr>
                      <m:t>𝑮𝑷𝑼</m:t>
                    </m:r>
                  </m:oMath>
                </a14:m>
                <a:endParaRPr lang="en-US" sz="2100" b="1" dirty="0"/>
              </a:p>
              <a:p>
                <a:r>
                  <a:rPr lang="en-US" sz="2100" dirty="0"/>
                  <a:t>Inclusion Function.           </a:t>
                </a:r>
                <a:r>
                  <a:rPr lang="en-US" sz="2100" b="0" dirty="0"/>
                  <a:t> 	             </a:t>
                </a:r>
                <a14:m>
                  <m:oMath xmlns:m="http://schemas.openxmlformats.org/officeDocument/2006/math">
                    <m:r>
                      <a:rPr lang="en-US" sz="21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00" b="1" i="1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sz="2100" b="1" i="1" smtClean="0">
                        <a:latin typeface="Cambria Math" panose="02040503050406030204" pitchFamily="18" charset="0"/>
                      </a:rPr>
                      <m:t>𝑮𝑷𝑼</m:t>
                    </m:r>
                  </m:oMath>
                </a14:m>
                <a:endParaRPr lang="en-US" sz="2100" b="1" dirty="0"/>
              </a:p>
              <a:p>
                <a:r>
                  <a:rPr lang="en-US" sz="2100" dirty="0"/>
                  <a:t>Set-Membership Operations                     </a:t>
                </a:r>
                <a14:m>
                  <m:oMath xmlns:m="http://schemas.openxmlformats.org/officeDocument/2006/math">
                    <m:r>
                      <a:rPr lang="en-US" sz="2100" b="0" i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21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00" b="1" i="1" smtClean="0">
                        <a:latin typeface="Cambria Math" panose="02040503050406030204" pitchFamily="18" charset="0"/>
                      </a:rPr>
                      <m:t>𝑮𝑷𝑼</m:t>
                    </m:r>
                  </m:oMath>
                </a14:m>
                <a:endParaRPr lang="el-GR" sz="2100" b="1" dirty="0"/>
              </a:p>
              <a:p>
                <a:r>
                  <a:rPr lang="en-US" sz="2100" dirty="0"/>
                  <a:t>Transfer the result.                                     </a:t>
                </a:r>
                <a14:m>
                  <m:oMath xmlns:m="http://schemas.openxmlformats.org/officeDocument/2006/math">
                    <m:r>
                      <a:rPr lang="en-US" sz="2100" b="0" i="0" dirty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2100" b="1" i="1" dirty="0" smtClean="0">
                        <a:latin typeface="Cambria Math" panose="02040503050406030204" pitchFamily="18" charset="0"/>
                      </a:rPr>
                      <m:t>𝑻𝒉𝒓𝒆𝒂𝒅</m:t>
                    </m:r>
                  </m:oMath>
                </a14:m>
                <a:endParaRPr lang="en-US" sz="2100" dirty="0"/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4926" y="810597"/>
                <a:ext cx="9502943" cy="5057137"/>
              </a:xfrm>
              <a:blipFill>
                <a:blip r:embed="rId2"/>
                <a:stretch>
                  <a:fillRect l="-449" t="-1928" b="-24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Εικόνα 5">
            <a:extLst>
              <a:ext uri="{FF2B5EF4-FFF2-40B4-BE49-F238E27FC236}">
                <a16:creationId xmlns:a16="http://schemas.microsoft.com/office/drawing/2014/main" id="{64090178-910A-05BD-44A4-CD32E5C5A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1127095"/>
            <a:ext cx="3940342" cy="44595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A61D9D-A0A7-E881-6C91-F3014E446CCA}"/>
              </a:ext>
            </a:extLst>
          </p:cNvPr>
          <p:cNvSpPr txBox="1"/>
          <p:nvPr/>
        </p:nvSpPr>
        <p:spPr>
          <a:xfrm>
            <a:off x="934452" y="5862737"/>
            <a:ext cx="30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AMP/SSP Hybrid Strategy!! 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9B6D4-9B52-F94C-3766-1EE5EEB99419}"/>
              </a:ext>
            </a:extLst>
          </p:cNvPr>
          <p:cNvSpPr txBox="1"/>
          <p:nvPr/>
        </p:nvSpPr>
        <p:spPr>
          <a:xfrm>
            <a:off x="511174" y="6162159"/>
            <a:ext cx="103806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dirty="0"/>
              <a:t>B. Gendron and T. G. </a:t>
            </a:r>
            <a:r>
              <a:rPr lang="en-US" sz="1000" dirty="0" err="1"/>
              <a:t>Crainic</a:t>
            </a:r>
            <a:r>
              <a:rPr lang="en-US" sz="1000" dirty="0"/>
              <a:t>, </a:t>
            </a:r>
            <a:r>
              <a:rPr lang="en-US" sz="1000" i="1" dirty="0"/>
              <a:t>Parallel branch-and-branch algorithms: Survey and synthesis</a:t>
            </a:r>
            <a:r>
              <a:rPr lang="en-US" sz="1000" dirty="0"/>
              <a:t>, Operations research, vol. 42, no. 6, pp. 1042–1066, 1994.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0" i="0" u="none" strike="noStrike" baseline="0" dirty="0">
                <a:latin typeface="Kerkis"/>
              </a:rPr>
              <a:t>K. Nasiotis, D. López, S. Adam, and L. Casado, </a:t>
            </a:r>
            <a:r>
              <a:rPr lang="en-US" sz="1000" b="0" i="1" u="none" strike="noStrike" baseline="0" dirty="0">
                <a:latin typeface="Kerkis"/>
              </a:rPr>
              <a:t>Set inversion via interval analysis a study on parallel processing implementation</a:t>
            </a:r>
            <a:r>
              <a:rPr lang="en-US" sz="1000" b="0" i="0" u="none" strike="noStrike" baseline="0" dirty="0">
                <a:latin typeface="Kerkis"/>
              </a:rPr>
              <a:t>, SWIM 2019.</a:t>
            </a:r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645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684" y="265690"/>
            <a:ext cx="3912632" cy="659227"/>
          </a:xfrm>
        </p:spPr>
        <p:txBody>
          <a:bodyPr anchor="b">
            <a:normAutofit/>
          </a:bodyPr>
          <a:lstStyle/>
          <a:p>
            <a:r>
              <a:rPr lang="en-US" dirty="0"/>
              <a:t>Parallel Bisection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73010" y="1234142"/>
                <a:ext cx="4572000" cy="42519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Input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Pool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Box at the 0</a:t>
                </a:r>
                <a:r>
                  <a:rPr lang="en-US" baseline="30000" dirty="0"/>
                  <a:t>th</a:t>
                </a:r>
                <a:r>
                  <a:rPr lang="en-US" dirty="0"/>
                  <a:t> index</a:t>
                </a:r>
              </a:p>
              <a:p>
                <a:pPr marL="0" indent="0">
                  <a:buNone/>
                </a:pPr>
                <a:r>
                  <a:rPr lang="en-US" b="1" dirty="0"/>
                  <a:t>Algorithm</a:t>
                </a:r>
                <a:r>
                  <a:rPr lang="en-US" dirty="0"/>
                  <a:t>:</a:t>
                </a:r>
                <a:endParaRPr lang="el-GR" dirty="0"/>
              </a:p>
              <a:p>
                <a:r>
                  <a:rPr lang="en-US" dirty="0"/>
                  <a:t>Host sends a number </a:t>
                </a:r>
                <a:r>
                  <a:rPr lang="en-US" b="1" dirty="0"/>
                  <a:t>bisect</a:t>
                </a:r>
                <a:r>
                  <a:rPr lang="en-US" dirty="0"/>
                  <a:t> commands to the DEVICE.</a:t>
                </a:r>
              </a:p>
              <a:p>
                <a:r>
                  <a:rPr lang="en-US" dirty="0"/>
                  <a:t>Number of commands determined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𝒏𝒖𝒎𝑩𝒐𝒙𝒆𝒔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Output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Complete pool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Boxes.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73010" y="1234142"/>
                <a:ext cx="4572000" cy="4251917"/>
              </a:xfrm>
              <a:blipFill>
                <a:blip r:embed="rId2"/>
                <a:stretch>
                  <a:fillRect l="-1467" t="-128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>
            <a:extLst>
              <a:ext uri="{FF2B5EF4-FFF2-40B4-BE49-F238E27FC236}">
                <a16:creationId xmlns:a16="http://schemas.microsoft.com/office/drawing/2014/main" id="{5375B19B-F644-1B65-547C-A460A9170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805" y="1858878"/>
            <a:ext cx="6346897" cy="349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5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684" y="265690"/>
            <a:ext cx="3912632" cy="659227"/>
          </a:xfrm>
        </p:spPr>
        <p:txBody>
          <a:bodyPr anchor="b">
            <a:normAutofit/>
          </a:bodyPr>
          <a:lstStyle/>
          <a:p>
            <a:r>
              <a:rPr lang="en-US" dirty="0"/>
              <a:t>Parallel Bisection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4F5F571-6F85-37E9-2E8E-267C3906E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3010" y="1234142"/>
            <a:ext cx="4572000" cy="4251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Pros: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Faster Execution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Trivial memory transfer costs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Scalable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Cons: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Wasted GPU Resources in initial executions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Εικόνα 3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AD001AA1-0C63-49B1-D25F-478ADD056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873" y="1401678"/>
            <a:ext cx="4071725" cy="416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Parallel Bisection</a:t>
            </a:r>
            <a:endParaRPr lang="el-GR" dirty="0"/>
          </a:p>
        </p:txBody>
      </p:sp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E0CAAF81-14FE-257F-8284-3ECE1DB3E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95" y="2184805"/>
            <a:ext cx="2427086" cy="2610135"/>
          </a:xfrm>
          <a:prstGeom prst="rect">
            <a:avLst/>
          </a:prstGeom>
        </p:spPr>
      </p:pic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A7F5BEA4-8969-487A-B8EC-B0C32E508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381" y="2182347"/>
            <a:ext cx="2887034" cy="2612593"/>
          </a:xfrm>
          <a:prstGeom prst="rect">
            <a:avLst/>
          </a:prstGeom>
        </p:spPr>
      </p:pic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8A4FE261-E276-13AE-4D5B-7B922D556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390" y="2182347"/>
            <a:ext cx="2419068" cy="2612593"/>
          </a:xfrm>
          <a:prstGeom prst="rect">
            <a:avLst/>
          </a:prstGeom>
        </p:spPr>
      </p:pic>
      <p:pic>
        <p:nvPicPr>
          <p:cNvPr id="20" name="Εικόνα 19">
            <a:extLst>
              <a:ext uri="{FF2B5EF4-FFF2-40B4-BE49-F238E27FC236}">
                <a16:creationId xmlns:a16="http://schemas.microsoft.com/office/drawing/2014/main" id="{279E6249-C428-2662-3E25-E45A1F262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3433" y="2182347"/>
            <a:ext cx="2429064" cy="2612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640EE4-061E-3112-A2C0-5DB9C72B5865}"/>
                  </a:ext>
                </a:extLst>
              </p:cNvPr>
              <p:cNvSpPr txBox="1"/>
              <p:nvPr/>
            </p:nvSpPr>
            <p:spPr>
              <a:xfrm>
                <a:off x="1395663" y="4934589"/>
                <a:ext cx="1076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0.1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640EE4-061E-3112-A2C0-5DB9C72B5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663" y="4934589"/>
                <a:ext cx="10761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31D58C9-D8FA-07BB-0467-91850271C8E5}"/>
                  </a:ext>
                </a:extLst>
              </p:cNvPr>
              <p:cNvSpPr txBox="1"/>
              <p:nvPr/>
            </p:nvSpPr>
            <p:spPr>
              <a:xfrm>
                <a:off x="4088048" y="4934589"/>
                <a:ext cx="1204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0.01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31D58C9-D8FA-07BB-0467-91850271C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048" y="4934589"/>
                <a:ext cx="12044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D53D25-8D6C-B989-6E39-53B639217D35}"/>
                  </a:ext>
                </a:extLst>
              </p:cNvPr>
              <p:cNvSpPr txBox="1"/>
              <p:nvPr/>
            </p:nvSpPr>
            <p:spPr>
              <a:xfrm>
                <a:off x="7372805" y="4926568"/>
                <a:ext cx="1076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0.4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D53D25-8D6C-B989-6E39-53B639217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805" y="4926568"/>
                <a:ext cx="10761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B93EE3-F308-7CCA-813E-9311671A231D}"/>
                  </a:ext>
                </a:extLst>
              </p:cNvPr>
              <p:cNvSpPr txBox="1"/>
              <p:nvPr/>
            </p:nvSpPr>
            <p:spPr>
              <a:xfrm>
                <a:off x="9931077" y="4926568"/>
                <a:ext cx="1076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0.2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B93EE3-F308-7CCA-813E-9311671A2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077" y="4926568"/>
                <a:ext cx="1076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Θέση περιεχομένου 2">
                <a:extLst>
                  <a:ext uri="{FF2B5EF4-FFF2-40B4-BE49-F238E27FC236}">
                    <a16:creationId xmlns:a16="http://schemas.microsoft.com/office/drawing/2014/main" id="{1448C9F8-1321-378F-B699-23305E26ACF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73009" y="1303041"/>
                <a:ext cx="7270101" cy="42519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Equal Bisection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b="1" dirty="0"/>
                  <a:t> Full expansion of the problem tree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Θέση περιεχομένου 2">
                <a:extLst>
                  <a:ext uri="{FF2B5EF4-FFF2-40B4-BE49-F238E27FC236}">
                    <a16:creationId xmlns:a16="http://schemas.microsoft.com/office/drawing/2014/main" id="{1448C9F8-1321-378F-B699-23305E26A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73009" y="1303041"/>
                <a:ext cx="7270101" cy="4251917"/>
              </a:xfrm>
              <a:blipFill>
                <a:blip r:embed="rId10"/>
                <a:stretch>
                  <a:fillRect l="-923" t="-143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88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/>
              <a:t>Inference </a:t>
            </a:r>
            <a:r>
              <a:rPr lang="en-US" dirty="0"/>
              <a:t>&amp; Set Estimation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4F5F571-6F85-37E9-2E8E-267C3906E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45231"/>
            <a:ext cx="9601200" cy="44799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Input</a:t>
            </a:r>
            <a:r>
              <a:rPr lang="en-US" dirty="0"/>
              <a:t>:</a:t>
            </a:r>
          </a:p>
          <a:p>
            <a:r>
              <a:rPr lang="en-US" dirty="0"/>
              <a:t>Vector </a:t>
            </a:r>
            <a:r>
              <a:rPr lang="en-US"/>
              <a:t>of Boxes – Work Pool</a:t>
            </a:r>
            <a:endParaRPr lang="en-US" dirty="0"/>
          </a:p>
          <a:p>
            <a:r>
              <a:rPr lang="en-US" dirty="0"/>
              <a:t>Empty Label Vector </a:t>
            </a:r>
            <a:r>
              <a:rPr lang="en-US" i="1" dirty="0"/>
              <a:t>-  </a:t>
            </a:r>
            <a:r>
              <a:rPr lang="en-US" u="sng" dirty="0"/>
              <a:t>Problems 1&amp;2</a:t>
            </a:r>
          </a:p>
          <a:p>
            <a:pPr marL="0" indent="0">
              <a:buNone/>
            </a:pPr>
            <a:r>
              <a:rPr lang="en-US" b="1" dirty="0"/>
              <a:t>Algorithm</a:t>
            </a:r>
            <a:r>
              <a:rPr lang="en-US" dirty="0"/>
              <a:t>:</a:t>
            </a:r>
          </a:p>
          <a:p>
            <a:r>
              <a:rPr lang="en-US" dirty="0"/>
              <a:t>Coarse-grained approach</a:t>
            </a:r>
          </a:p>
          <a:p>
            <a:r>
              <a:rPr lang="en-US" dirty="0"/>
              <a:t>Each Box processed independently. ( [f]([x]) and set-membership operations)</a:t>
            </a:r>
          </a:p>
          <a:p>
            <a:r>
              <a:rPr lang="en-US" dirty="0"/>
              <a:t>Optimized to avoid Warp Divergence. (replaces “if” clauses with Boolean operations)</a:t>
            </a:r>
          </a:p>
          <a:p>
            <a:r>
              <a:rPr lang="en-US" dirty="0"/>
              <a:t>Parallel Reduction – </a:t>
            </a:r>
            <a:r>
              <a:rPr lang="en-US" i="1" u="sng" dirty="0"/>
              <a:t>Problem 3</a:t>
            </a:r>
          </a:p>
          <a:p>
            <a:pPr marL="0" indent="0">
              <a:buNone/>
            </a:pPr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r>
              <a:rPr lang="en-US" dirty="0"/>
              <a:t>Label Buffer filled with evaluation labels (included, discarded, epsilon) – </a:t>
            </a:r>
            <a:r>
              <a:rPr lang="en-US" i="1" u="sng" dirty="0"/>
              <a:t>Problems 1&amp;2</a:t>
            </a:r>
          </a:p>
          <a:p>
            <a:r>
              <a:rPr lang="en-US" dirty="0"/>
              <a:t>Volume of domain of validity – </a:t>
            </a:r>
            <a:r>
              <a:rPr lang="en-US" i="1" u="sng" dirty="0"/>
              <a:t>Problem 3</a:t>
            </a:r>
            <a:endParaRPr lang="el-GR" i="1" u="sng" dirty="0"/>
          </a:p>
        </p:txBody>
      </p:sp>
    </p:spTree>
    <p:extLst>
      <p:ext uri="{BB962C8B-B14F-4D97-AF65-F5344CB8AC3E}">
        <p14:creationId xmlns:p14="http://schemas.microsoft.com/office/powerpoint/2010/main" val="244638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1">
            <a:extLst>
              <a:ext uri="{FF2B5EF4-FFF2-40B4-BE49-F238E27FC236}">
                <a16:creationId xmlns:a16="http://schemas.microsoft.com/office/drawing/2014/main" id="{9BA7C90E-AE66-ACF7-75F6-E379D736671E}"/>
              </a:ext>
            </a:extLst>
          </p:cNvPr>
          <p:cNvSpPr txBox="1">
            <a:spLocks/>
          </p:cNvSpPr>
          <p:nvPr/>
        </p:nvSpPr>
        <p:spPr>
          <a:xfrm>
            <a:off x="1290636" y="103575"/>
            <a:ext cx="9601200" cy="562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Parallel Reduction</a:t>
            </a:r>
            <a:endParaRPr lang="el-G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CC0CF-FFF1-5CD2-5893-032EE96F186A}"/>
              </a:ext>
            </a:extLst>
          </p:cNvPr>
          <p:cNvSpPr txBox="1"/>
          <p:nvPr/>
        </p:nvSpPr>
        <p:spPr>
          <a:xfrm>
            <a:off x="1741820" y="1173404"/>
            <a:ext cx="4907369" cy="146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Without Warp Divergence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Sequential Addressing (cache friendly)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2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347ABA-58C9-BFD0-867C-0C36C597C924}"/>
              </a:ext>
            </a:extLst>
          </p:cNvPr>
          <p:cNvSpPr txBox="1"/>
          <p:nvPr/>
        </p:nvSpPr>
        <p:spPr>
          <a:xfrm>
            <a:off x="511174" y="6162159"/>
            <a:ext cx="103806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M. Harris et al</a:t>
            </a:r>
            <a:r>
              <a:rPr lang="en-US" sz="1200" i="1" dirty="0"/>
              <a:t>., Optimizing parallel reduction in </a:t>
            </a:r>
            <a:r>
              <a:rPr lang="en-US" sz="1200" i="1" dirty="0" err="1"/>
              <a:t>cuda</a:t>
            </a:r>
            <a:r>
              <a:rPr lang="en-US" sz="1200" i="1" dirty="0"/>
              <a:t>, </a:t>
            </a:r>
            <a:r>
              <a:rPr lang="en-US" sz="1200" dirty="0"/>
              <a:t>Nvidia developer technology, vol. 2, no. 4, p. 70, 2007.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i="1" dirty="0">
                <a:effectLst/>
                <a:hlinkClick r:id="rId2"/>
              </a:rPr>
              <a:t>https://github.com/NVIDIA/cuda-samples</a:t>
            </a:r>
            <a:r>
              <a:rPr lang="en-US" sz="1200" i="1" dirty="0">
                <a:effectLst/>
              </a:rPr>
              <a:t> - Reduction #3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1387EB2-D4DB-423A-52E5-8652351D0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561" y="2346158"/>
            <a:ext cx="6104358" cy="353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1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0101D8-9511-66D1-470C-D30A9837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3693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Problems 1 &amp; 2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4F5F571-6F85-37E9-2E8E-267C3906E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12" y="1486803"/>
            <a:ext cx="3203448" cy="3910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Problem 1</a:t>
            </a:r>
            <a:r>
              <a:rPr lang="en-US" dirty="0"/>
              <a:t>: 2D Torus 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AA870CE5-8748-F79E-602A-D5A187A9F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26" y="3281277"/>
            <a:ext cx="1947731" cy="1986101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AB64871C-C62A-5319-94DA-B95683FB0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86" y="3227014"/>
            <a:ext cx="2122922" cy="21282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E7661B-D322-0305-EC1D-FA22811DBF3A}"/>
              </a:ext>
            </a:extLst>
          </p:cNvPr>
          <p:cNvSpPr txBox="1"/>
          <p:nvPr/>
        </p:nvSpPr>
        <p:spPr>
          <a:xfrm>
            <a:off x="6739839" y="1412795"/>
            <a:ext cx="3336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b="1" dirty="0"/>
              <a:t>Problem 2</a:t>
            </a:r>
            <a:r>
              <a:rPr lang="en-US" sz="2000" dirty="0"/>
              <a:t>: 2D </a:t>
            </a:r>
            <a:r>
              <a:rPr lang="en-US" sz="2000" dirty="0" err="1"/>
              <a:t>Griewank</a:t>
            </a:r>
            <a:endParaRPr lang="el-G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DB04FF-9D13-67F6-764A-D89C4CC34CFE}"/>
                  </a:ext>
                </a:extLst>
              </p:cNvPr>
              <p:cNvSpPr txBox="1"/>
              <p:nvPr/>
            </p:nvSpPr>
            <p:spPr>
              <a:xfrm>
                <a:off x="5535167" y="2511096"/>
                <a:ext cx="6742978" cy="658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l-G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16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4000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160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DB04FF-9D13-67F6-764A-D89C4CC34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167" y="2511096"/>
                <a:ext cx="6742978" cy="658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6F10B-D658-BC7A-729D-5A7760F85CF8}"/>
                  </a:ext>
                </a:extLst>
              </p:cNvPr>
              <p:cNvSpPr txBox="1"/>
              <p:nvPr/>
            </p:nvSpPr>
            <p:spPr>
              <a:xfrm>
                <a:off x="6626086" y="1919464"/>
                <a:ext cx="24051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−10,10</m:t>
                              </m:r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6F10B-D658-BC7A-729D-5A7760F85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086" y="1919464"/>
                <a:ext cx="240513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E938C0-1F4E-19AE-2ADA-C2C0620F2EE7}"/>
                  </a:ext>
                </a:extLst>
              </p:cNvPr>
              <p:cNvSpPr txBox="1"/>
              <p:nvPr/>
            </p:nvSpPr>
            <p:spPr>
              <a:xfrm>
                <a:off x="4523499" y="2257518"/>
                <a:ext cx="6170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1.5,3</m:t>
                          </m:r>
                        </m:e>
                      </m:d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E938C0-1F4E-19AE-2ADA-C2C0620F2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499" y="2257518"/>
                <a:ext cx="6170530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882F29-A11D-CBA7-0869-6BB1F98C2FFD}"/>
                  </a:ext>
                </a:extLst>
              </p:cNvPr>
              <p:cNvSpPr txBox="1"/>
              <p:nvPr/>
            </p:nvSpPr>
            <p:spPr>
              <a:xfrm>
                <a:off x="-1207811" y="1688631"/>
                <a:ext cx="674297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u="none" strike="noStrike" baseline="0" dirty="0"/>
                  <a:t>			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b="0" u="none" strike="noStrike" baseline="0" dirty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−1.5,1.5</m:t>
                        </m:r>
                      </m:e>
                    </m:d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−1.5,1.5</m:t>
                        </m:r>
                      </m:e>
                    </m:d>
                  </m:oMath>
                </a14:m>
                <a:endParaRPr lang="en-US" sz="1800" b="0" i="1" u="none" strike="noStrike" baseline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u="none" strike="noStrike" baseline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u="none" strike="noStrike" baseline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</m:oMath>
                  </m:oMathPara>
                </a14:m>
                <a:endParaRPr lang="en-US" sz="1800" b="0" i="1" u="none" strike="noStrike" baseline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882F29-A11D-CBA7-0869-6BB1F98C2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811" y="1688631"/>
                <a:ext cx="6742978" cy="1200329"/>
              </a:xfrm>
              <a:prstGeom prst="rect">
                <a:avLst/>
              </a:prstGeom>
              <a:blipFill>
                <a:blip r:embed="rId7"/>
                <a:stretch>
                  <a:fillRect b="-203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8A643E1-94C7-5479-4B2C-DE1C67D2C1B4}"/>
              </a:ext>
            </a:extLst>
          </p:cNvPr>
          <p:cNvSpPr txBox="1"/>
          <p:nvPr/>
        </p:nvSpPr>
        <p:spPr>
          <a:xfrm>
            <a:off x="1429512" y="5659695"/>
            <a:ext cx="6742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i="1" dirty="0">
                <a:latin typeface="+mj-lt"/>
              </a:rPr>
              <a:t>Problem Requirement: </a:t>
            </a:r>
            <a:r>
              <a:rPr lang="en-US" b="1" i="1" dirty="0">
                <a:latin typeface="+mj-lt"/>
              </a:rPr>
              <a:t>The whole input space</a:t>
            </a:r>
            <a:endParaRPr lang="en-US" b="1" i="1" u="none" strike="noStrike" baseline="0" dirty="0">
              <a:latin typeface="+mj-lt"/>
            </a:endParaRPr>
          </a:p>
        </p:txBody>
      </p:sp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6389B422-F909-04F0-6FAD-80A82FE6C8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9480" y="3227014"/>
            <a:ext cx="1947732" cy="2094628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F6AECBD3-72F3-03DE-03FA-581362AA6B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1740" y="3175111"/>
            <a:ext cx="2035585" cy="219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8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Problem 3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4F5F571-6F85-37E9-2E8E-267C3906E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29" y="963770"/>
            <a:ext cx="7348728" cy="3910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Evaluating Generalization Performance of Neural Classifiers </a:t>
            </a:r>
            <a:endParaRPr lang="el-GR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882F29-A11D-CBA7-0869-6BB1F98C2FFD}"/>
                  </a:ext>
                </a:extLst>
              </p:cNvPr>
              <p:cNvSpPr txBox="1"/>
              <p:nvPr/>
            </p:nvSpPr>
            <p:spPr>
              <a:xfrm>
                <a:off x="3784300" y="1547420"/>
                <a:ext cx="4410355" cy="1661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rgbClr val="C00000"/>
                  </a:buClr>
                </a:pPr>
                <a:r>
                  <a:rPr lang="en-US" sz="1600" i="0" dirty="0">
                    <a:latin typeface="+mj-lt"/>
                  </a:rPr>
                  <a:t>Consequently</a:t>
                </a:r>
                <a:r>
                  <a:rPr lang="en-US" sz="1600" dirty="0">
                    <a:latin typeface="+mj-lt"/>
                  </a:rPr>
                  <a:t>:</a:t>
                </a:r>
              </a:p>
              <a:p>
                <a:pPr>
                  <a:buClr>
                    <a:srgbClr val="C00000"/>
                  </a:buClr>
                </a:pPr>
                <a:endParaRPr lang="el-GR" sz="1800" b="0" i="1" u="none" strike="noStrike" baseline="0" dirty="0">
                  <a:latin typeface="Cambria Math" panose="020405030504060302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u="none" strike="noStrike" baseline="0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sz="14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l-GR" sz="1400" b="0" i="1" u="none" strike="noStrike" baseline="0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b="0" i="1" u="none" strike="noStrike" baseline="0" dirty="0" smtClean="0">
                        <a:latin typeface="Cambria Math" panose="02040503050406030204" pitchFamily="18" charset="0"/>
                      </a:rPr>
                      <m:t>6−30−2 </m:t>
                    </m:r>
                    <m:r>
                      <a:rPr lang="en-US" sz="1400" b="0" i="1" u="none" strike="noStrike" baseline="0" dirty="0" smtClean="0">
                        <a:latin typeface="Cambria Math" panose="02040503050406030204" pitchFamily="18" charset="0"/>
                      </a:rPr>
                      <m:t>𝑀𝐿𝑃</m:t>
                    </m:r>
                    <m:r>
                      <a:rPr lang="en-US" sz="14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i="0" u="none" strike="noStrike" baseline="0" dirty="0">
                    <a:latin typeface="+mj-lt"/>
                  </a:rPr>
                  <a:t> </a:t>
                </a:r>
                <a:r>
                  <a:rPr lang="en-US" sz="1200" b="0" i="0" u="none" strike="noStrike" baseline="0" dirty="0">
                    <a:latin typeface="+mj-lt"/>
                  </a:rPr>
                  <a:t>Weights provided by [</a:t>
                </a:r>
                <a:r>
                  <a:rPr lang="el-GR" sz="1200" b="0" i="0" u="none" strike="noStrike" baseline="0" dirty="0">
                    <a:latin typeface="+mj-lt"/>
                  </a:rPr>
                  <a:t>1</a:t>
                </a:r>
                <a:r>
                  <a:rPr lang="en-US" sz="1200" b="0" i="0" u="none" strike="noStrike" baseline="0" dirty="0">
                    <a:latin typeface="+mj-lt"/>
                  </a:rPr>
                  <a:t>]</a:t>
                </a:r>
                <a:r>
                  <a:rPr lang="el-GR" sz="1200" b="0" i="0" u="none" strike="noStrike" baseline="0" dirty="0">
                    <a:latin typeface="+mj-lt"/>
                  </a:rPr>
                  <a:t>, </a:t>
                </a:r>
                <a:endParaRPr lang="en-US" sz="1200" b="0" i="0" u="none" strike="noStrike" baseline="0" dirty="0">
                  <a:latin typeface="+mj-lt"/>
                </a:endParaRPr>
              </a:p>
              <a:p>
                <a:pPr>
                  <a:buClr>
                    <a:srgbClr val="C00000"/>
                  </a:buClr>
                </a:pPr>
                <a:r>
                  <a:rPr lang="en-US" sz="1200" b="0" i="0" u="none" strike="noStrike" baseline="0" dirty="0">
                    <a:latin typeface="+mj-lt"/>
                  </a:rPr>
                  <a:t>       Vertebral Column</a:t>
                </a:r>
                <a:r>
                  <a:rPr lang="en-US" sz="1200" b="0" i="0" u="none" strike="noStrike" dirty="0">
                    <a:latin typeface="+mj-lt"/>
                  </a:rPr>
                  <a:t> Dataset, example with early stopping</a:t>
                </a:r>
                <a:endParaRPr lang="en-US" sz="1200" dirty="0"/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u="none" strike="noStrike" baseline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1400" b="0" i="1" u="none" strike="noStrike" baseline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u="none" strike="noStrike" baseline="0" smtClean="0">
                                <a:latin typeface="Cambria Math" panose="02040503050406030204" pitchFamily="18" charset="0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sz="1400" b="0" i="1" u="none" strike="noStrike" baseline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1400" b="0" i="1" u="none" strike="noStrike" baseline="0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buClr>
                    <a:srgbClr val="C00000"/>
                  </a:buClr>
                </a:pPr>
                <a:endParaRPr lang="el-GR" sz="1400" b="0" i="1" u="none" strike="noStrike" baseline="0" dirty="0">
                  <a:latin typeface="Cambria Math" panose="020405030504060302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u="none" strike="noStrike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4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1400" b="0" i="1" u="none" strike="noStrike" baseline="0" smtClean="0">
                            <a:latin typeface="Cambria Math" panose="02040503050406030204" pitchFamily="18" charset="0"/>
                          </a:rPr>
                          <m:t>0.8</m:t>
                        </m:r>
                        <m:r>
                          <a:rPr lang="en-US" sz="1400" b="0" i="1" u="none" strike="noStrike" baseline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sz="14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400" b="0" i="1" u="none" strike="noStrike" baseline="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882F29-A11D-CBA7-0869-6BB1F98C2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300" y="1547420"/>
                <a:ext cx="4410355" cy="1661993"/>
              </a:xfrm>
              <a:prstGeom prst="rect">
                <a:avLst/>
              </a:prstGeom>
              <a:blipFill>
                <a:blip r:embed="rId2"/>
                <a:stretch>
                  <a:fillRect l="-830" t="-1103" b="-220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5C7FB29-B9EB-1FC0-F179-0162E98629F5}"/>
              </a:ext>
            </a:extLst>
          </p:cNvPr>
          <p:cNvSpPr txBox="1"/>
          <p:nvPr/>
        </p:nvSpPr>
        <p:spPr>
          <a:xfrm>
            <a:off x="511174" y="6162159"/>
            <a:ext cx="103806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l-GR" sz="1000" dirty="0"/>
              <a:t>[1]</a:t>
            </a:r>
            <a:r>
              <a:rPr lang="en-US" sz="1000" dirty="0"/>
              <a:t> S. P. Adam, A. C. </a:t>
            </a:r>
            <a:r>
              <a:rPr lang="en-US" sz="1000" dirty="0" err="1"/>
              <a:t>Likas</a:t>
            </a:r>
            <a:r>
              <a:rPr lang="en-US" sz="1000" dirty="0"/>
              <a:t>, and M. N. </a:t>
            </a:r>
            <a:r>
              <a:rPr lang="en-US" sz="1000" dirty="0" err="1"/>
              <a:t>Vrahatis</a:t>
            </a:r>
            <a:r>
              <a:rPr lang="en-US" sz="1000" dirty="0"/>
              <a:t>, “</a:t>
            </a:r>
            <a:r>
              <a:rPr lang="en-US" sz="1000" i="1" dirty="0"/>
              <a:t>Evaluating generalization through</a:t>
            </a:r>
            <a:r>
              <a:rPr lang="el-GR" sz="1000" i="1" dirty="0"/>
              <a:t> </a:t>
            </a:r>
            <a:r>
              <a:rPr lang="en-US" sz="1000" i="1" dirty="0"/>
              <a:t>interval-based neural network inversion,” Neural Computing and Applications</a:t>
            </a:r>
            <a:r>
              <a:rPr lang="en-US" sz="1000" dirty="0"/>
              <a:t>,</a:t>
            </a:r>
            <a:r>
              <a:rPr lang="el-GR" sz="1000" dirty="0"/>
              <a:t> </a:t>
            </a:r>
            <a:r>
              <a:rPr lang="en-US" sz="1000" dirty="0"/>
              <a:t>vol. 31, no. 12, pp. 9241–9260, 2019.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fr-FR" sz="1000" b="0" i="0" u="none" strike="noStrike" baseline="0" dirty="0">
                <a:latin typeface="+mj-lt"/>
              </a:rPr>
              <a:t>S. P. Adam, D. A. </a:t>
            </a:r>
            <a:r>
              <a:rPr lang="fr-FR" sz="1000" b="0" i="0" u="none" strike="noStrike" baseline="0" dirty="0" err="1">
                <a:latin typeface="+mj-lt"/>
              </a:rPr>
              <a:t>Karras</a:t>
            </a:r>
            <a:r>
              <a:rPr lang="fr-FR" sz="1000" b="0" i="0" u="none" strike="noStrike" baseline="0" dirty="0">
                <a:latin typeface="+mj-lt"/>
              </a:rPr>
              <a:t>, G. D. </a:t>
            </a:r>
            <a:r>
              <a:rPr lang="fr-FR" sz="1000" b="0" i="0" u="none" strike="noStrike" baseline="0" dirty="0" err="1">
                <a:latin typeface="+mj-lt"/>
              </a:rPr>
              <a:t>Magoulas</a:t>
            </a:r>
            <a:r>
              <a:rPr lang="fr-FR" sz="1000" b="0" i="0" u="none" strike="noStrike" baseline="0" dirty="0">
                <a:latin typeface="+mj-lt"/>
              </a:rPr>
              <a:t>, and M. N. </a:t>
            </a:r>
            <a:r>
              <a:rPr lang="fr-FR" sz="1000" b="0" i="0" u="none" strike="noStrike" baseline="0" dirty="0" err="1">
                <a:latin typeface="+mj-lt"/>
              </a:rPr>
              <a:t>Vrahatis</a:t>
            </a:r>
            <a:r>
              <a:rPr lang="fr-FR" sz="1000" b="0" i="0" u="none" strike="noStrike" baseline="0" dirty="0">
                <a:latin typeface="+mj-lt"/>
              </a:rPr>
              <a:t>, </a:t>
            </a:r>
            <a:r>
              <a:rPr lang="fr-FR" sz="1000" b="0" i="1" u="none" strike="noStrike" baseline="0" dirty="0">
                <a:latin typeface="+mj-lt"/>
              </a:rPr>
              <a:t>Reliable estimation </a:t>
            </a:r>
            <a:r>
              <a:rPr lang="en-US" sz="1000" b="0" i="1" u="none" strike="noStrike" baseline="0" dirty="0">
                <a:latin typeface="+mj-lt"/>
              </a:rPr>
              <a:t>of a neural network’s domain of validity through interval analysis-based inversion</a:t>
            </a:r>
            <a:r>
              <a:rPr lang="en-US" sz="1000" b="0" i="0" u="none" strike="noStrike" baseline="0" dirty="0">
                <a:latin typeface="+mj-lt"/>
              </a:rPr>
              <a:t>, in </a:t>
            </a:r>
            <a:r>
              <a:rPr lang="en-US" sz="1000" b="0" i="1" u="none" strike="noStrike" baseline="0" dirty="0">
                <a:latin typeface="+mj-lt"/>
              </a:rPr>
              <a:t>2015 International Joint Conference on Neural Networks (ĲCNN)</a:t>
            </a:r>
            <a:r>
              <a:rPr lang="en-US" sz="1000" b="0" i="0" u="none" strike="noStrike" baseline="0" dirty="0">
                <a:latin typeface="+mj-lt"/>
              </a:rPr>
              <a:t>, pp. 1–8, 2015.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000" dirty="0">
              <a:effectLst/>
            </a:endParaRPr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25974C49-1926-47F6-8BEC-D2995E8AD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808" y="3644029"/>
            <a:ext cx="3114183" cy="2195802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A2071659-FAC9-CEF1-817C-99DAF5EA3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697" y="1259732"/>
            <a:ext cx="2931265" cy="2101458"/>
          </a:xfrm>
          <a:prstGeom prst="rect">
            <a:avLst/>
          </a:prstGeom>
        </p:spPr>
      </p:pic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6156C5E6-9C93-84F6-03BF-E4B9963A0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8697" y="3726602"/>
            <a:ext cx="2995595" cy="2113229"/>
          </a:xfrm>
          <a:prstGeom prst="rect">
            <a:avLst/>
          </a:prstGeom>
        </p:spPr>
      </p:pic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AA58B901-2E44-1D56-EBAF-7AA763727A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29" y="3570946"/>
            <a:ext cx="3212369" cy="22900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E805D3-5DDF-3F67-DF05-B0E60D2A400C}"/>
              </a:ext>
            </a:extLst>
          </p:cNvPr>
          <p:cNvSpPr txBox="1"/>
          <p:nvPr/>
        </p:nvSpPr>
        <p:spPr>
          <a:xfrm>
            <a:off x="1695167" y="577606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data</a:t>
            </a:r>
            <a:endParaRPr lang="el-GR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F3FF4E-09A4-9548-F351-24E546D8B365}"/>
              </a:ext>
            </a:extLst>
          </p:cNvPr>
          <p:cNvSpPr txBox="1"/>
          <p:nvPr/>
        </p:nvSpPr>
        <p:spPr>
          <a:xfrm>
            <a:off x="5258003" y="5776062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“Proper” fit</a:t>
            </a:r>
            <a:endParaRPr lang="el-G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276089-3DFB-3DFF-41F2-82A65B40C442}"/>
              </a:ext>
            </a:extLst>
          </p:cNvPr>
          <p:cNvSpPr txBox="1"/>
          <p:nvPr/>
        </p:nvSpPr>
        <p:spPr>
          <a:xfrm>
            <a:off x="8928680" y="3331555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Undertraining</a:t>
            </a:r>
            <a:endParaRPr lang="el-G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5524D0-1E1E-552A-D3A7-26CA16A8C4D9}"/>
              </a:ext>
            </a:extLst>
          </p:cNvPr>
          <p:cNvSpPr txBox="1"/>
          <p:nvPr/>
        </p:nvSpPr>
        <p:spPr>
          <a:xfrm>
            <a:off x="8506289" y="5776062"/>
            <a:ext cx="210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Overtraining (overfitting)</a:t>
            </a:r>
            <a:endParaRPr lang="el-G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FB3DFD-6F7E-B97C-EF2A-6204BA5155D1}"/>
                  </a:ext>
                </a:extLst>
              </p:cNvPr>
              <p:cNvSpPr txBox="1"/>
              <p:nvPr/>
            </p:nvSpPr>
            <p:spPr>
              <a:xfrm>
                <a:off x="931372" y="1593087"/>
                <a:ext cx="2985152" cy="1543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𝑛𝑒𝑡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b="0" u="none" strike="noStrike" baseline="0" dirty="0">
                    <a:latin typeface="Cambria Math" panose="02040503050406030204" pitchFamily="18" charset="0"/>
                  </a:rPr>
                  <a:t>  </a:t>
                </a:r>
              </a:p>
              <a:p>
                <a:pPr marL="285750" indent="-28575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endParaRPr lang="en-US" sz="1600" b="0" u="none" strike="noStrike" baseline="0" dirty="0">
                  <a:latin typeface="Cambria Math" panose="020405030504060302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𝑛𝑒𝑡</m:t>
                        </m:r>
                      </m:sub>
                    </m:sSub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𝑖𝑛𝑝𝑢𝑡</m:t>
                            </m:r>
                          </m:sub>
                        </m:sSub>
                      </m:den>
                    </m:f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1600" b="0" u="none" strike="noStrike" baseline="0" dirty="0">
                    <a:latin typeface="Cambria Math" panose="02040503050406030204" pitchFamily="18" charset="0"/>
                  </a:rPr>
                  <a:t> </a:t>
                </a:r>
              </a:p>
              <a:p>
                <a:pPr marL="285750" indent="-28575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endParaRPr lang="en-US" sz="1600" b="0" u="none" strike="noStrike" baseline="0" dirty="0">
                  <a:latin typeface="Cambria Math" panose="020405030504060302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p>
                        </m:sSub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p>
                        </m:sSub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 </a:t>
                </a:r>
                <a:r>
                  <a:rPr lang="en-US" sz="1600" b="0" u="none" strike="noStrike" baseline="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FB3DFD-6F7E-B97C-EF2A-6204BA515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72" y="1593087"/>
                <a:ext cx="2985152" cy="1543243"/>
              </a:xfrm>
              <a:prstGeom prst="rect">
                <a:avLst/>
              </a:prstGeom>
              <a:blipFill>
                <a:blip r:embed="rId7"/>
                <a:stretch>
                  <a:fillRect l="-818" t="-22925" b="-3557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837DC3F-5478-0328-5621-730A2388D72C}"/>
              </a:ext>
            </a:extLst>
          </p:cNvPr>
          <p:cNvSpPr txBox="1"/>
          <p:nvPr/>
        </p:nvSpPr>
        <p:spPr>
          <a:xfrm>
            <a:off x="931372" y="3287054"/>
            <a:ext cx="67429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i="1" dirty="0">
                <a:latin typeface="+mj-lt"/>
              </a:rPr>
              <a:t>Problem Requirement: </a:t>
            </a:r>
            <a:r>
              <a:rPr lang="en-US" sz="1600" b="1" i="1" dirty="0">
                <a:latin typeface="+mj-lt"/>
              </a:rPr>
              <a:t>A single value</a:t>
            </a:r>
            <a:endParaRPr lang="en-US" sz="1600" b="1" i="1" u="none" strike="noStrike" baseline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141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0101D8-9511-66D1-470C-D30A9837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630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Test Configurations</a:t>
            </a:r>
            <a:endParaRPr lang="el-GR" dirty="0"/>
          </a:p>
        </p:txBody>
      </p:sp>
      <p:sp>
        <p:nvSpPr>
          <p:cNvPr id="14" name="Θέση περιεχομένου 2">
            <a:extLst>
              <a:ext uri="{FF2B5EF4-FFF2-40B4-BE49-F238E27FC236}">
                <a16:creationId xmlns:a16="http://schemas.microsoft.com/office/drawing/2014/main" id="{62905F30-B8BE-F99F-8964-F0508EB39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8578" y="1863759"/>
            <a:ext cx="4572000" cy="1921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Microlab</a:t>
            </a:r>
            <a:r>
              <a:rPr lang="en-US" b="1" dirty="0">
                <a:solidFill>
                  <a:srgbClr val="C00000"/>
                </a:solidFill>
              </a:rPr>
              <a:t> DaVinci of NTUA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r>
              <a:rPr lang="en-US" dirty="0"/>
              <a:t>GPU: Nvidia Tesla V100 32GB</a:t>
            </a:r>
          </a:p>
          <a:p>
            <a:r>
              <a:rPr lang="en-US" dirty="0"/>
              <a:t>OS: Ubuntu 20.04.2 LTS</a:t>
            </a:r>
          </a:p>
          <a:p>
            <a:endParaRPr lang="en-US" dirty="0"/>
          </a:p>
        </p:txBody>
      </p:sp>
      <p:sp>
        <p:nvSpPr>
          <p:cNvPr id="15" name="Θέση περιεχομένου 2">
            <a:extLst>
              <a:ext uri="{FF2B5EF4-FFF2-40B4-BE49-F238E27FC236}">
                <a16:creationId xmlns:a16="http://schemas.microsoft.com/office/drawing/2014/main" id="{24F19BEA-0E9F-869D-4E1C-A59EFAEDFC6D}"/>
              </a:ext>
            </a:extLst>
          </p:cNvPr>
          <p:cNvSpPr txBox="1">
            <a:spLocks/>
          </p:cNvSpPr>
          <p:nvPr/>
        </p:nvSpPr>
        <p:spPr>
          <a:xfrm>
            <a:off x="990599" y="4113814"/>
            <a:ext cx="4572000" cy="4251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C00000"/>
                </a:solidFill>
              </a:rPr>
              <a:t>Google Collab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r>
              <a:rPr lang="en-US" dirty="0"/>
              <a:t>GPU 1: Nvidia A100 40GB</a:t>
            </a:r>
          </a:p>
          <a:p>
            <a:r>
              <a:rPr lang="en-US" dirty="0"/>
              <a:t>GPU 2: Nvidia Tesla V100 16GB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Θέση περιεχομένου 2">
            <a:extLst>
              <a:ext uri="{FF2B5EF4-FFF2-40B4-BE49-F238E27FC236}">
                <a16:creationId xmlns:a16="http://schemas.microsoft.com/office/drawing/2014/main" id="{F8679906-1243-F9B2-97EE-9B992CBFF4A0}"/>
              </a:ext>
            </a:extLst>
          </p:cNvPr>
          <p:cNvSpPr txBox="1">
            <a:spLocks/>
          </p:cNvSpPr>
          <p:nvPr/>
        </p:nvSpPr>
        <p:spPr>
          <a:xfrm>
            <a:off x="990599" y="1863759"/>
            <a:ext cx="4084608" cy="1750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C00000"/>
                </a:solidFill>
              </a:rPr>
              <a:t>Home Setup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GPU: Nvidia RTX 3060 </a:t>
            </a:r>
            <a:r>
              <a:rPr lang="en-US" dirty="0" err="1"/>
              <a:t>Ti</a:t>
            </a:r>
            <a:r>
              <a:rPr lang="en-US" dirty="0"/>
              <a:t> 8GB</a:t>
            </a:r>
          </a:p>
          <a:p>
            <a:r>
              <a:rPr lang="en-US" dirty="0"/>
              <a:t>OS: WSL2 Ubuntu 22.04.2 LTS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D35B30A-92D5-3297-2287-4003BF11BB79}"/>
              </a:ext>
            </a:extLst>
          </p:cNvPr>
          <p:cNvSpPr txBox="1">
            <a:spLocks/>
          </p:cNvSpPr>
          <p:nvPr/>
        </p:nvSpPr>
        <p:spPr>
          <a:xfrm>
            <a:off x="6948578" y="4113814"/>
            <a:ext cx="4572000" cy="1921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C00000"/>
                </a:solidFill>
              </a:rPr>
              <a:t>CEID of UPATRAS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r>
              <a:rPr lang="en-US" dirty="0"/>
              <a:t>GPU: 8x Nvidia A100 32GB</a:t>
            </a:r>
          </a:p>
          <a:p>
            <a:r>
              <a:rPr lang="en-US" dirty="0"/>
              <a:t>OS: Ubuntu 22.04.3 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4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Problem Size</a:t>
            </a:r>
            <a:endParaRPr lang="el-GR" dirty="0"/>
          </a:p>
        </p:txBody>
      </p:sp>
      <p:pic>
        <p:nvPicPr>
          <p:cNvPr id="9" name="Εικόνα 8" descr="Εικόνα που περιέχει κείμενο, στιγμιότυπο οθόνης, γράφημα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E36E4B6B-ACF5-FB85-906E-3C1036CFB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64" y="2746795"/>
            <a:ext cx="4409982" cy="3307486"/>
          </a:xfrm>
          <a:prstGeom prst="rect">
            <a:avLst/>
          </a:prstGeom>
        </p:spPr>
      </p:pic>
      <p:pic>
        <p:nvPicPr>
          <p:cNvPr id="11" name="Εικόνα 10" descr="Εικόνα που περιέχει κείμενο, στιγμιότυπο οθόνης, γράφη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034F531F-D7C9-9AF2-B6B6-7FD8DF525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844" y="2762738"/>
            <a:ext cx="4367466" cy="32755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F04299-1644-6B61-315E-8EAC16CCF10D}"/>
              </a:ext>
            </a:extLst>
          </p:cNvPr>
          <p:cNvSpPr txBox="1"/>
          <p:nvPr/>
        </p:nvSpPr>
        <p:spPr>
          <a:xfrm>
            <a:off x="1420651" y="1193078"/>
            <a:ext cx="93554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Parallel implementation computes a larger number of boxes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Missing value on problem 3 due to long execution time required to exit execution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800" b="0" u="none" strike="noStrike" baseline="0" dirty="0">
              <a:latin typeface="+mj-lt"/>
            </a:endParaRPr>
          </a:p>
          <a:p>
            <a:pPr>
              <a:buClr>
                <a:srgbClr val="C00000"/>
              </a:buClr>
            </a:pPr>
            <a:r>
              <a:rPr lang="en-US" dirty="0">
                <a:latin typeface="+mj-lt"/>
              </a:rPr>
              <a:t>	     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Problems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1&amp;2    </a:t>
            </a:r>
            <a:r>
              <a:rPr lang="en-US" dirty="0">
                <a:latin typeface="+mj-lt"/>
              </a:rPr>
              <a:t>                                                                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Problem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3</a:t>
            </a:r>
            <a:endParaRPr lang="en-US" sz="1800" b="0" u="none" strike="noStrike" baseline="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88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0101D8-9511-66D1-470C-D30A9837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Problem 1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5290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Speedup</a:t>
            </a:r>
            <a:endParaRPr lang="el-GR" dirty="0"/>
          </a:p>
        </p:txBody>
      </p:sp>
      <p:pic>
        <p:nvPicPr>
          <p:cNvPr id="10" name="Εικόνα 9" descr="Εικόνα που περιέχει κείμενο, στιγμιότυπο οθόνης, γράφημα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E5143037-69A3-B1FF-5AC9-7C234653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33" y="2526748"/>
            <a:ext cx="4249559" cy="3187169"/>
          </a:xfrm>
          <a:prstGeom prst="rect">
            <a:avLst/>
          </a:prstGeom>
        </p:spPr>
      </p:pic>
      <p:pic>
        <p:nvPicPr>
          <p:cNvPr id="12" name="Εικόνα 11" descr="Εικόνα που περιέχει κείμενο, στιγμιότυπο οθόνης, γράφη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5C36881D-A9AF-901A-AA2A-B26FCE4BD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405" y="2526748"/>
            <a:ext cx="4249559" cy="31871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FBF81B-4C78-F6FF-64CD-4C271887AF59}"/>
              </a:ext>
            </a:extLst>
          </p:cNvPr>
          <p:cNvSpPr txBox="1"/>
          <p:nvPr/>
        </p:nvSpPr>
        <p:spPr>
          <a:xfrm>
            <a:off x="1475425" y="1352234"/>
            <a:ext cx="8230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Comparison to sequential SIVIA using an i7 5820k @ 4.3Ghz</a:t>
            </a: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Slowdowns due to intensive memory transfers between host and device</a:t>
            </a:r>
            <a:endParaRPr lang="en-US" b="0" u="none" strike="noStrike" baseline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99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Throughput</a:t>
            </a:r>
            <a:endParaRPr lang="el-GR" dirty="0"/>
          </a:p>
        </p:txBody>
      </p:sp>
      <p:pic>
        <p:nvPicPr>
          <p:cNvPr id="13" name="Εικόνα 12" descr="Εικόνα που περιέχει κείμενο, στιγμιότυπο οθόνης, γραμμή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139D477A-1D68-9C62-7C05-7D922EB5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06930"/>
            <a:ext cx="4491484" cy="3483889"/>
          </a:xfrm>
          <a:prstGeom prst="rect">
            <a:avLst/>
          </a:prstGeom>
        </p:spPr>
      </p:pic>
      <p:pic>
        <p:nvPicPr>
          <p:cNvPr id="15" name="Εικόνα 14" descr="Εικόνα που περιέχει κείμενο, στιγμιότυπο οθόνης, γραμμή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74F9EE2C-15F3-4DA8-4230-06FADC9F6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118" y="2206929"/>
            <a:ext cx="4675605" cy="34838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D27304-FA97-29B3-B02F-21E6277C292D}"/>
              </a:ext>
            </a:extLst>
          </p:cNvPr>
          <p:cNvSpPr txBox="1"/>
          <p:nvPr/>
        </p:nvSpPr>
        <p:spPr>
          <a:xfrm>
            <a:off x="1522721" y="1167181"/>
            <a:ext cx="6742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CPU has way smaller throughput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b="0" u="none" strike="noStrike" baseline="0" dirty="0">
                <a:latin typeface="+mj-lt"/>
              </a:rPr>
              <a:t>Half variables increase throughput</a:t>
            </a: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Slight depiction due to logarithmical scaling</a:t>
            </a:r>
            <a:endParaRPr lang="en-US" b="0" u="none" strike="noStrike" baseline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387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110" y="97308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Kernel Runs</a:t>
            </a:r>
            <a:endParaRPr lang="el-GR" dirty="0"/>
          </a:p>
        </p:txBody>
      </p:sp>
      <p:pic>
        <p:nvPicPr>
          <p:cNvPr id="4" name="Εικόνα 3" descr="Εικόνα που περιέχει κείμενο, στιγμιότυπο οθόνης, διάγραμμα, λογισμ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752F1467-3BF7-4A43-D157-E56883BB6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66" y="2583526"/>
            <a:ext cx="5887481" cy="3179483"/>
          </a:xfrm>
          <a:prstGeom prst="rect">
            <a:avLst/>
          </a:prstGeom>
        </p:spPr>
      </p:pic>
      <p:pic>
        <p:nvPicPr>
          <p:cNvPr id="7" name="Εικόνα 6" descr="Εικόνα που περιέχει κείμενο, στιγμιότυπο οθόνης, αριθμός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0D4B86A4-1D10-A000-C87F-DE3DB840C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79" y="2676540"/>
            <a:ext cx="5183495" cy="29934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69A54A-30EC-C598-4232-1DF779D88811}"/>
              </a:ext>
            </a:extLst>
          </p:cNvPr>
          <p:cNvSpPr txBox="1"/>
          <p:nvPr/>
        </p:nvSpPr>
        <p:spPr>
          <a:xfrm>
            <a:off x="1311847" y="929393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Problem 1</a:t>
            </a:r>
            <a:endParaRPr lang="el-GR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4388A-1B77-5CF2-662F-111C055D7A8A}"/>
              </a:ext>
            </a:extLst>
          </p:cNvPr>
          <p:cNvSpPr txBox="1"/>
          <p:nvPr/>
        </p:nvSpPr>
        <p:spPr>
          <a:xfrm>
            <a:off x="3356786" y="5763009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FP32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86CF14-EB35-0693-33AB-51543D58E814}"/>
              </a:ext>
            </a:extLst>
          </p:cNvPr>
          <p:cNvSpPr txBox="1"/>
          <p:nvPr/>
        </p:nvSpPr>
        <p:spPr>
          <a:xfrm>
            <a:off x="8902791" y="576415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FP16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EF7DB-850E-D89F-514F-47C16FD01921}"/>
              </a:ext>
            </a:extLst>
          </p:cNvPr>
          <p:cNvSpPr txBox="1"/>
          <p:nvPr/>
        </p:nvSpPr>
        <p:spPr>
          <a:xfrm>
            <a:off x="2250566" y="1516962"/>
            <a:ext cx="8007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More VRAM -&gt; More Boxes fit -&gt; less GPU executions</a:t>
            </a:r>
            <a:endParaRPr lang="en-US" b="0" u="none" strike="noStrike" baseline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128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0101D8-9511-66D1-470C-D30A9837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Problem 2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6392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Speedup</a:t>
            </a:r>
            <a:endParaRPr lang="el-GR" dirty="0"/>
          </a:p>
        </p:txBody>
      </p:sp>
      <p:pic>
        <p:nvPicPr>
          <p:cNvPr id="4" name="Εικόνα 3" descr="Εικόνα που περιέχει κείμενο, στιγμιότυπο οθόνης, αριθμό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0BEC493E-6E3D-659D-F279-AE2CC2594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099" y="2232827"/>
            <a:ext cx="4262600" cy="3361144"/>
          </a:xfrm>
          <a:prstGeom prst="rect">
            <a:avLst/>
          </a:prstGeom>
        </p:spPr>
      </p:pic>
      <p:pic>
        <p:nvPicPr>
          <p:cNvPr id="8" name="Εικόνα 7" descr="Εικόνα που περιέχει κείμενο, στιγμιότυπο οθόνης, γράφη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1B3EFE97-BEE7-F4F1-408B-C5DDDE654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266" y="2232827"/>
            <a:ext cx="4481526" cy="33611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F11742-E0D7-6EE9-00A3-CE31CAA9B8DF}"/>
              </a:ext>
            </a:extLst>
          </p:cNvPr>
          <p:cNvSpPr txBox="1"/>
          <p:nvPr/>
        </p:nvSpPr>
        <p:spPr>
          <a:xfrm>
            <a:off x="1690887" y="1373255"/>
            <a:ext cx="6742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Similar findings as with Problem 1</a:t>
            </a:r>
            <a:endParaRPr lang="en-US" b="0" u="none" strike="noStrike" baseline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583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Throughput</a:t>
            </a:r>
            <a:endParaRPr lang="el-GR" dirty="0"/>
          </a:p>
        </p:txBody>
      </p:sp>
      <p:pic>
        <p:nvPicPr>
          <p:cNvPr id="4" name="Εικόνα 3" descr="Εικόνα που περιέχει κείμενο, στιγμιότυπο οθόνης, γραμμή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E3AFF522-2112-91AA-5442-E561A30B8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59" y="2367730"/>
            <a:ext cx="4836215" cy="3565925"/>
          </a:xfrm>
          <a:prstGeom prst="rect">
            <a:avLst/>
          </a:prstGeom>
        </p:spPr>
      </p:pic>
      <p:pic>
        <p:nvPicPr>
          <p:cNvPr id="6" name="Εικόνα 5" descr="Εικόνα που περιέχει κείμενο, στιγμιότυπο οθόνης, γραμμή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D7779EAD-9AF2-B034-AD48-62135C723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947" y="2320435"/>
            <a:ext cx="4642737" cy="3565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718C82-81FB-61D8-6A24-05BE8DE0CA83}"/>
              </a:ext>
            </a:extLst>
          </p:cNvPr>
          <p:cNvSpPr txBox="1"/>
          <p:nvPr/>
        </p:nvSpPr>
        <p:spPr>
          <a:xfrm>
            <a:off x="1690887" y="1373255"/>
            <a:ext cx="6742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b="0" u="none" strike="noStrike" baseline="0" dirty="0">
                <a:latin typeface="+mj-lt"/>
              </a:rPr>
              <a:t>Throughput finding</a:t>
            </a:r>
            <a:r>
              <a:rPr lang="en-US" dirty="0">
                <a:latin typeface="+mj-lt"/>
              </a:rPr>
              <a:t>s of Problem 1 also extend to Problem 2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b="0" u="none" strike="noStrike" baseline="0" dirty="0">
                <a:latin typeface="+mj-lt"/>
              </a:rPr>
              <a:t>Half variables increase throughput</a:t>
            </a:r>
          </a:p>
        </p:txBody>
      </p:sp>
    </p:spTree>
    <p:extLst>
      <p:ext uri="{BB962C8B-B14F-4D97-AF65-F5344CB8AC3E}">
        <p14:creationId xmlns:p14="http://schemas.microsoft.com/office/powerpoint/2010/main" val="123639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621" y="2000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Kernel Runs</a:t>
            </a:r>
            <a:endParaRPr lang="el-GR" dirty="0"/>
          </a:p>
        </p:txBody>
      </p:sp>
      <p:pic>
        <p:nvPicPr>
          <p:cNvPr id="9" name="Εικόνα 8" descr="Εικόνα που περιέχει κείμενο, στιγμιότυπο οθόνης, διάγραμμα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A6B0A2A6-069A-C7E3-3A89-B3B975892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12" y="2482859"/>
            <a:ext cx="5097660" cy="26723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CD2084-7748-FCB5-5BEE-DA10A6029C3B}"/>
              </a:ext>
            </a:extLst>
          </p:cNvPr>
          <p:cNvSpPr txBox="1"/>
          <p:nvPr/>
        </p:nvSpPr>
        <p:spPr>
          <a:xfrm>
            <a:off x="1011621" y="804326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Problem 2</a:t>
            </a:r>
            <a:endParaRPr lang="el-GR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4388A-1B77-5CF2-662F-111C055D7A8A}"/>
              </a:ext>
            </a:extLst>
          </p:cNvPr>
          <p:cNvSpPr txBox="1"/>
          <p:nvPr/>
        </p:nvSpPr>
        <p:spPr>
          <a:xfrm>
            <a:off x="3041476" y="536274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FP32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86CF14-EB35-0693-33AB-51543D58E814}"/>
              </a:ext>
            </a:extLst>
          </p:cNvPr>
          <p:cNvSpPr txBox="1"/>
          <p:nvPr/>
        </p:nvSpPr>
        <p:spPr>
          <a:xfrm>
            <a:off x="8850239" y="536274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FP16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EF7DB-850E-D89F-514F-47C16FD01921}"/>
              </a:ext>
            </a:extLst>
          </p:cNvPr>
          <p:cNvSpPr txBox="1"/>
          <p:nvPr/>
        </p:nvSpPr>
        <p:spPr>
          <a:xfrm>
            <a:off x="1808251" y="1487364"/>
            <a:ext cx="8007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Similar behavior to Problem 1, more VRAM mean less GPU executions</a:t>
            </a:r>
            <a:endParaRPr lang="en-US" b="0" u="none" strike="noStrike" baseline="0" dirty="0">
              <a:latin typeface="+mj-lt"/>
            </a:endParaRPr>
          </a:p>
        </p:txBody>
      </p:sp>
      <p:pic>
        <p:nvPicPr>
          <p:cNvPr id="6" name="Εικόνα 5" descr="Εικόνα που περιέχει κείμενο, στιγμιότυπο οθόνης, διάγραμμα, λογισμ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FB2CD299-8568-8477-006B-34173353F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663" y="2482859"/>
            <a:ext cx="4571559" cy="267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2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Interval Analysis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4F5F571-6F85-37E9-2E8E-267C3906E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338" y="1062453"/>
            <a:ext cx="8636876" cy="4586855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200" b="1" i="0" u="none" strike="noStrike" baseline="0" dirty="0">
                <a:latin typeface="Kerkis"/>
              </a:rPr>
              <a:t>What is Interval Analysis?</a:t>
            </a:r>
          </a:p>
          <a:p>
            <a:r>
              <a:rPr lang="en-US" sz="2200" dirty="0">
                <a:latin typeface="Kerkis"/>
              </a:rPr>
              <a:t>Interval Analysis is a field of mathematics which was created by R. E. Moore in 1962 with the purpose of integrating errors in engineering computational problems</a:t>
            </a:r>
          </a:p>
          <a:p>
            <a:pPr marL="0" indent="0">
              <a:buNone/>
            </a:pPr>
            <a:r>
              <a:rPr lang="en-US" sz="2200" b="1" dirty="0">
                <a:latin typeface="Kerkis"/>
              </a:rPr>
              <a:t>What are some common applications of IA?</a:t>
            </a:r>
          </a:p>
          <a:p>
            <a:r>
              <a:rPr lang="en-US" sz="2200" dirty="0">
                <a:latin typeface="Kerkis"/>
              </a:rPr>
              <a:t>Basically, any engineering problem can benefit from Interval Analysis.</a:t>
            </a:r>
          </a:p>
          <a:p>
            <a:r>
              <a:rPr lang="en-US" sz="2200" dirty="0">
                <a:latin typeface="Kerkis"/>
              </a:rPr>
              <a:t>Applications range from path planning and global optimization to neural networks</a:t>
            </a:r>
          </a:p>
          <a:p>
            <a:pPr marL="0" indent="0">
              <a:buNone/>
            </a:pPr>
            <a:r>
              <a:rPr lang="en-US" sz="2200" b="1" dirty="0">
                <a:latin typeface="Kerkis"/>
              </a:rPr>
              <a:t>What is SIVIA?</a:t>
            </a:r>
          </a:p>
          <a:p>
            <a:pPr marL="0" indent="0">
              <a:buNone/>
            </a:pPr>
            <a:r>
              <a:rPr lang="en-US" sz="2200" dirty="0">
                <a:latin typeface="Kerkis"/>
              </a:rPr>
              <a:t>Set Inversion Via Interval Analysis is a technique utilizing interval analysis that can estimate the input space of non-linear functions</a:t>
            </a: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E514E-22F2-E9A0-6C01-477D05D90582}"/>
              </a:ext>
            </a:extLst>
          </p:cNvPr>
          <p:cNvSpPr txBox="1"/>
          <p:nvPr/>
        </p:nvSpPr>
        <p:spPr>
          <a:xfrm>
            <a:off x="511174" y="6162159"/>
            <a:ext cx="10380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v"/>
            </a:pPr>
            <a:r>
              <a:rPr lang="en-US" sz="1200" b="0" i="0" u="none" strike="noStrike" baseline="0" dirty="0">
                <a:latin typeface="Kerkis"/>
              </a:rPr>
              <a:t>R. E. Moore, </a:t>
            </a:r>
            <a:r>
              <a:rPr lang="en-US" sz="1200" b="0" i="1" u="none" strike="noStrike" baseline="0" dirty="0">
                <a:latin typeface="Kerkis-Italic"/>
              </a:rPr>
              <a:t>Interval arithmetic and automatic error analysis in digital computing</a:t>
            </a:r>
            <a:r>
              <a:rPr lang="en-US" sz="1200" b="0" i="0" u="none" strike="noStrike" baseline="0" dirty="0">
                <a:latin typeface="Kerkis"/>
              </a:rPr>
              <a:t>. PhD thesis, Department of Mathematics, Stanford University, 1962.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0" i="0" u="none" strike="noStrike" baseline="0" dirty="0">
                <a:latin typeface="Kerkis"/>
              </a:rPr>
              <a:t>R. E. Moore, </a:t>
            </a:r>
            <a:r>
              <a:rPr lang="en-US" sz="1200" b="0" i="1" u="none" strike="noStrike" baseline="0" dirty="0">
                <a:latin typeface="Kerkis-Italic"/>
              </a:rPr>
              <a:t>Interval analysis</a:t>
            </a:r>
            <a:r>
              <a:rPr lang="en-US" sz="1200" b="0" i="0" u="none" strike="noStrike" baseline="0" dirty="0">
                <a:latin typeface="Kerkis"/>
              </a:rPr>
              <a:t>, vol. 4. Prentice-Hall Englewood Cliffs, 1966.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0" i="0" u="none" strike="noStrike" baseline="0" dirty="0">
                <a:latin typeface="Kerkis"/>
              </a:rPr>
              <a:t>L. </a:t>
            </a:r>
            <a:r>
              <a:rPr lang="en-US" sz="1200" b="0" i="0" u="none" strike="noStrike" baseline="0" dirty="0" err="1">
                <a:latin typeface="Kerkis"/>
              </a:rPr>
              <a:t>Jaulin</a:t>
            </a:r>
            <a:r>
              <a:rPr lang="en-US" sz="1200" b="0" i="0" u="none" strike="noStrike" baseline="0" dirty="0">
                <a:latin typeface="Kerkis"/>
              </a:rPr>
              <a:t> and E. Walter, </a:t>
            </a:r>
            <a:r>
              <a:rPr lang="en-US" sz="1200" b="0" i="1" u="none" strike="noStrike" baseline="0" dirty="0">
                <a:latin typeface="Kerkis"/>
              </a:rPr>
              <a:t>Set inversion via interval analysis for nonlinear bounded-error</a:t>
            </a:r>
            <a:r>
              <a:rPr lang="en-US" sz="1200" i="1" dirty="0">
                <a:latin typeface="Kerkis"/>
              </a:rPr>
              <a:t> </a:t>
            </a:r>
            <a:r>
              <a:rPr lang="en-US" sz="1200" b="0" i="1" u="none" strike="noStrike" baseline="0" dirty="0">
                <a:latin typeface="Kerkis"/>
              </a:rPr>
              <a:t>estimation</a:t>
            </a:r>
            <a:r>
              <a:rPr lang="en-US" sz="1200" b="0" i="0" u="none" strike="noStrike" baseline="0" dirty="0">
                <a:latin typeface="Kerkis"/>
              </a:rPr>
              <a:t>, </a:t>
            </a:r>
            <a:r>
              <a:rPr lang="en-US" sz="1200" b="0" i="1" u="none" strike="noStrike" baseline="0" dirty="0" err="1">
                <a:latin typeface="Kerkis-Italic"/>
              </a:rPr>
              <a:t>Automatica</a:t>
            </a:r>
            <a:r>
              <a:rPr lang="en-US" sz="1200" b="0" i="0" u="none" strike="noStrike" baseline="0" dirty="0">
                <a:latin typeface="Kerkis"/>
              </a:rPr>
              <a:t>, vol. 29, no. 4, pp. 1053–1064, 1993.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348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0101D8-9511-66D1-470C-D30A9837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5227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Speedup</a:t>
            </a:r>
            <a:endParaRPr lang="el-GR" dirty="0"/>
          </a:p>
        </p:txBody>
      </p:sp>
      <p:pic>
        <p:nvPicPr>
          <p:cNvPr id="5" name="Εικόνα 4" descr="Εικόνα που περιέχει κείμενο, στιγμιότυπο οθόνης, γραμμή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0577E093-D1DC-AA2B-798A-5A7C637E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78438"/>
            <a:ext cx="4546339" cy="3409754"/>
          </a:xfrm>
          <a:prstGeom prst="rect">
            <a:avLst/>
          </a:prstGeom>
        </p:spPr>
      </p:pic>
      <p:pic>
        <p:nvPicPr>
          <p:cNvPr id="7" name="Εικόνα 6" descr="Εικόνα που περιέχει κείμενο, στιγμιότυπο οθόνης, γραμμή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015D6EBD-F0BD-A478-3C5A-9247DB8CD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34" y="2178438"/>
            <a:ext cx="4546339" cy="34097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934AA2-2541-CDEA-0AD4-E3B3349CC6E2}"/>
              </a:ext>
            </a:extLst>
          </p:cNvPr>
          <p:cNvSpPr txBox="1"/>
          <p:nvPr/>
        </p:nvSpPr>
        <p:spPr>
          <a:xfrm>
            <a:off x="1690887" y="1373255"/>
            <a:ext cx="8083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b="1" u="none" strike="noStrike" baseline="0" dirty="0">
                <a:latin typeface="+mj-lt"/>
              </a:rPr>
              <a:t>Key result</a:t>
            </a:r>
            <a:r>
              <a:rPr lang="en-US" b="0" u="none" strike="noStrike" baseline="0" dirty="0">
                <a:latin typeface="+mj-lt"/>
              </a:rPr>
              <a:t>: 5000+ speedup when using 8x A100 GPUs</a:t>
            </a:r>
          </a:p>
          <a:p>
            <a:pPr marL="1657350" lvl="3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8000 with FP16 variables</a:t>
            </a:r>
            <a:endParaRPr lang="en-US" b="0" u="none" strike="noStrike" baseline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475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Throughput</a:t>
            </a:r>
            <a:endParaRPr lang="el-GR" dirty="0"/>
          </a:p>
        </p:txBody>
      </p:sp>
      <p:pic>
        <p:nvPicPr>
          <p:cNvPr id="5" name="Εικόνα 4" descr="Εικόνα που περιέχει κείμενο, στιγμιότυπο οθόνης, γραμμή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2AFF1349-D51B-5030-8836-D93C0C6DF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64653"/>
            <a:ext cx="4592094" cy="3555394"/>
          </a:xfrm>
          <a:prstGeom prst="rect">
            <a:avLst/>
          </a:prstGeom>
        </p:spPr>
      </p:pic>
      <p:pic>
        <p:nvPicPr>
          <p:cNvPr id="8" name="Εικόνα 7" descr="Εικόνα που περιέχει κείμενο, στιγμιότυπο οθόνης, αριθμός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1B7CCAB7-78F5-12C2-8960-A9CF4531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970" y="2412101"/>
            <a:ext cx="4621325" cy="35553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F26EA8-2F28-3470-12F3-8B6E8FF9F0C4}"/>
              </a:ext>
            </a:extLst>
          </p:cNvPr>
          <p:cNvSpPr txBox="1"/>
          <p:nvPr/>
        </p:nvSpPr>
        <p:spPr>
          <a:xfrm>
            <a:off x="1690887" y="1373255"/>
            <a:ext cx="7242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b="0" u="none" strike="noStrike" baseline="0" dirty="0">
                <a:latin typeface="+mj-lt"/>
              </a:rPr>
              <a:t>Speedup findings align with the throughput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CPU throughput shrinks with increasing problem size</a:t>
            </a:r>
            <a:endParaRPr lang="en-US" b="0" u="none" strike="noStrike" baseline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926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Kernel Runs</a:t>
            </a:r>
            <a:endParaRPr lang="el-GR" dirty="0"/>
          </a:p>
        </p:txBody>
      </p:sp>
      <p:pic>
        <p:nvPicPr>
          <p:cNvPr id="8" name="Εικόνα 7" descr="Εικόνα που περιέχει κείμενο, στιγμιότυπο οθόνης, διάγραμμα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49E75F7B-D28E-C271-2865-B99813FC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83" y="2531005"/>
            <a:ext cx="5265617" cy="2994664"/>
          </a:xfrm>
          <a:prstGeom prst="rect">
            <a:avLst/>
          </a:prstGeom>
        </p:spPr>
      </p:pic>
      <p:pic>
        <p:nvPicPr>
          <p:cNvPr id="10" name="Εικόνα 9" descr="Εικόνα που περιέχει κείμενο, στιγμιότυπο οθόνης, διάγραμμα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AF87BC6E-8894-E470-7F13-0C982821B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961" y="2600066"/>
            <a:ext cx="4916398" cy="29256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EB55DD-0771-8A1A-6DB7-8A6473B992B9}"/>
              </a:ext>
            </a:extLst>
          </p:cNvPr>
          <p:cNvSpPr txBox="1"/>
          <p:nvPr/>
        </p:nvSpPr>
        <p:spPr>
          <a:xfrm>
            <a:off x="1035203" y="1040642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Problem 3</a:t>
            </a:r>
            <a:endParaRPr lang="el-GR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62A9D-26D1-DBE9-AEE6-2807F133571B}"/>
              </a:ext>
            </a:extLst>
          </p:cNvPr>
          <p:cNvSpPr txBox="1"/>
          <p:nvPr/>
        </p:nvSpPr>
        <p:spPr>
          <a:xfrm>
            <a:off x="2950871" y="5525669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FP32</a:t>
            </a:r>
            <a:endParaRPr lang="el-G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34B53C-567F-F39B-BA65-19DFFA89BA96}"/>
              </a:ext>
            </a:extLst>
          </p:cNvPr>
          <p:cNvSpPr txBox="1"/>
          <p:nvPr/>
        </p:nvSpPr>
        <p:spPr>
          <a:xfrm>
            <a:off x="8766160" y="557653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FP16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88AE1-8944-8759-F5DC-CDC7E27AB170}"/>
              </a:ext>
            </a:extLst>
          </p:cNvPr>
          <p:cNvSpPr txBox="1"/>
          <p:nvPr/>
        </p:nvSpPr>
        <p:spPr>
          <a:xfrm>
            <a:off x="1738184" y="1725001"/>
            <a:ext cx="7242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b="0" u="none" strike="noStrike" baseline="0" dirty="0">
                <a:latin typeface="+mj-lt"/>
              </a:rPr>
              <a:t>Like problems 1&amp;2, less VRAM = More executions</a:t>
            </a:r>
          </a:p>
        </p:txBody>
      </p:sp>
    </p:spTree>
    <p:extLst>
      <p:ext uri="{BB962C8B-B14F-4D97-AF65-F5344CB8AC3E}">
        <p14:creationId xmlns:p14="http://schemas.microsoft.com/office/powerpoint/2010/main" val="93085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0101D8-9511-66D1-470C-D30A9837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7186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Profiling</a:t>
            </a:r>
            <a:endParaRPr lang="el-GR" dirty="0"/>
          </a:p>
        </p:txBody>
      </p:sp>
      <p:pic>
        <p:nvPicPr>
          <p:cNvPr id="5" name="Εικόνα 4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762B5C04-2ABB-EEFF-A454-5C2AD8C3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38" y="4204138"/>
            <a:ext cx="9242517" cy="1568335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CDE96FB0-1228-3475-4799-6ED8D991F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638" y="2795752"/>
            <a:ext cx="9292253" cy="1118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E7859D-36CA-616D-162D-8AD974FEB0EC}"/>
                  </a:ext>
                </a:extLst>
              </p:cNvPr>
              <p:cNvSpPr txBox="1"/>
              <p:nvPr/>
            </p:nvSpPr>
            <p:spPr>
              <a:xfrm>
                <a:off x="338982" y="3136611"/>
                <a:ext cx="16974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Problem 2</a:t>
                </a:r>
              </a:p>
              <a:p>
                <a:pPr marL="742950" lvl="1" indent="-28575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=0.001</m:t>
                    </m:r>
                  </m:oMath>
                </a14:m>
                <a:endParaRPr lang="el-GR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E7859D-36CA-616D-162D-8AD974FEB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82" y="3136611"/>
                <a:ext cx="1697452" cy="584775"/>
              </a:xfrm>
              <a:prstGeom prst="rect">
                <a:avLst/>
              </a:prstGeom>
              <a:blipFill>
                <a:blip r:embed="rId4"/>
                <a:stretch>
                  <a:fillRect l="-2518" t="-6316" b="-842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31B6B3-D8C6-DB58-13FD-F98E39ADAFBB}"/>
                  </a:ext>
                </a:extLst>
              </p:cNvPr>
              <p:cNvSpPr txBox="1"/>
              <p:nvPr/>
            </p:nvSpPr>
            <p:spPr>
              <a:xfrm>
                <a:off x="438368" y="4596461"/>
                <a:ext cx="15980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Problem 3</a:t>
                </a:r>
              </a:p>
              <a:p>
                <a:pPr marL="742950" lvl="1" indent="-28575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=0.06</m:t>
                    </m:r>
                  </m:oMath>
                </a14:m>
                <a:endParaRPr lang="el-GR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31B6B3-D8C6-DB58-13FD-F98E39ADA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68" y="4596461"/>
                <a:ext cx="1598066" cy="584775"/>
              </a:xfrm>
              <a:prstGeom prst="rect">
                <a:avLst/>
              </a:prstGeom>
              <a:blipFill>
                <a:blip r:embed="rId5"/>
                <a:stretch>
                  <a:fillRect l="-2672" t="-5208" b="-729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EEE2B65-685D-AD1B-90C7-12B38C7A8244}"/>
              </a:ext>
            </a:extLst>
          </p:cNvPr>
          <p:cNvSpPr txBox="1"/>
          <p:nvPr/>
        </p:nvSpPr>
        <p:spPr>
          <a:xfrm>
            <a:off x="1663262" y="1413383"/>
            <a:ext cx="74270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dirty="0"/>
              <a:t>Nvidia profiler validates assumptions of previous results</a:t>
            </a:r>
            <a:endParaRPr lang="el-GR" sz="2200" dirty="0"/>
          </a:p>
        </p:txBody>
      </p:sp>
    </p:spTree>
    <p:extLst>
      <p:ext uri="{BB962C8B-B14F-4D97-AF65-F5344CB8AC3E}">
        <p14:creationId xmlns:p14="http://schemas.microsoft.com/office/powerpoint/2010/main" val="131478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0101D8-9511-66D1-470C-D30A9837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Conclusion</a:t>
            </a:r>
            <a:endParaRPr lang="el-GR" sz="4800" dirty="0"/>
          </a:p>
        </p:txBody>
      </p:sp>
    </p:spTree>
    <p:extLst>
      <p:ext uri="{BB962C8B-B14F-4D97-AF65-F5344CB8AC3E}">
        <p14:creationId xmlns:p14="http://schemas.microsoft.com/office/powerpoint/2010/main" val="56970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61EF9B8-C092-A49B-5B24-C340F8AA4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23059"/>
            <a:ext cx="9601200" cy="38099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GPU parallelization is very compatible with SIVIA when intensive memory transfers are not a requirement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Mathematical Techniques should accompany parallelization efforts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E.g.</a:t>
            </a:r>
            <a:r>
              <a:rPr lang="en-US" sz="2000" dirty="0"/>
              <a:t>  </a:t>
            </a:r>
            <a:r>
              <a:rPr lang="en-US" sz="1600" dirty="0"/>
              <a:t>Optimization problems have their search space reduced by calculating the hull of an iteration’s </a:t>
            </a:r>
            <a:r>
              <a:rPr lang="en-US" sz="1600" i="1" dirty="0"/>
              <a:t>best</a:t>
            </a:r>
            <a:r>
              <a:rPr lang="en-US" sz="1600" dirty="0"/>
              <a:t> Boxes</a:t>
            </a:r>
            <a:endParaRPr 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Proposed implementation not a one-size-fits-all technique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Scales very well with multiple GPUs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1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457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Future Work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61EF9B8-C092-A49B-5B24-C340F8AA4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423059"/>
            <a:ext cx="10459454" cy="38099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Expansion of GPU Interval Ecosystem</a:t>
            </a:r>
          </a:p>
          <a:p>
            <a:pPr>
              <a:lnSpc>
                <a:spcPct val="150000"/>
              </a:lnSpc>
            </a:pPr>
            <a:r>
              <a:rPr lang="en-US" dirty="0"/>
              <a:t>Better Fine-tuning and resource allocation</a:t>
            </a:r>
          </a:p>
          <a:p>
            <a:pPr>
              <a:lnSpc>
                <a:spcPct val="150000"/>
              </a:lnSpc>
            </a:pPr>
            <a:r>
              <a:rPr lang="en-US" dirty="0"/>
              <a:t>Test algorithm with optimization problems</a:t>
            </a:r>
          </a:p>
          <a:p>
            <a:pPr>
              <a:lnSpc>
                <a:spcPct val="150000"/>
              </a:lnSpc>
            </a:pPr>
            <a:r>
              <a:rPr lang="en-US" dirty="0"/>
              <a:t>Experiment with in-GPU synchronization strategies</a:t>
            </a:r>
          </a:p>
          <a:p>
            <a:pPr>
              <a:lnSpc>
                <a:spcPct val="150000"/>
              </a:lnSpc>
            </a:pPr>
            <a:r>
              <a:rPr lang="en-US" dirty="0"/>
              <a:t>Test and compare modern parallel interval environments</a:t>
            </a:r>
            <a:r>
              <a:rPr lang="en-US" sz="1400" dirty="0"/>
              <a:t>[1][2]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19DD1-FA70-0BCF-BA31-45F96A87D642}"/>
              </a:ext>
            </a:extLst>
          </p:cNvPr>
          <p:cNvSpPr txBox="1"/>
          <p:nvPr/>
        </p:nvSpPr>
        <p:spPr>
          <a:xfrm>
            <a:off x="511174" y="6162159"/>
            <a:ext cx="103806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[1]Lorenz </a:t>
            </a:r>
            <a:r>
              <a:rPr lang="en-US" sz="1200" dirty="0" err="1"/>
              <a:t>Gillner</a:t>
            </a:r>
            <a:r>
              <a:rPr lang="en-US" sz="1200" dirty="0"/>
              <a:t>, Ekaterina Auer., </a:t>
            </a:r>
            <a:r>
              <a:rPr lang="en-US" sz="1200" i="1" dirty="0"/>
              <a:t>Interval Methods for the GPU, SWIM, 2023</a:t>
            </a:r>
            <a:r>
              <a:rPr lang="en-US" sz="1200" i="1" dirty="0">
                <a:effectLst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[2]https://github.com/JuliaIntervals/IntervalArithmetic.jl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l-GR" sz="1200" i="1" dirty="0">
              <a:effectLst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55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0101D8-9511-66D1-470C-D30A9837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280612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1">
            <a:extLst>
              <a:ext uri="{FF2B5EF4-FFF2-40B4-BE49-F238E27FC236}">
                <a16:creationId xmlns:a16="http://schemas.microsoft.com/office/drawing/2014/main" id="{9BA7C90E-AE66-ACF7-75F6-E379D736671E}"/>
              </a:ext>
            </a:extLst>
          </p:cNvPr>
          <p:cNvSpPr txBox="1">
            <a:spLocks/>
          </p:cNvSpPr>
          <p:nvPr/>
        </p:nvSpPr>
        <p:spPr>
          <a:xfrm>
            <a:off x="1290636" y="103575"/>
            <a:ext cx="9601200" cy="562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SIVIA Applications</a:t>
            </a:r>
            <a:endParaRPr lang="el-GR" sz="28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504A0-F34A-647C-F322-C668554BB8C2}"/>
              </a:ext>
            </a:extLst>
          </p:cNvPr>
          <p:cNvSpPr txBox="1"/>
          <p:nvPr/>
        </p:nvSpPr>
        <p:spPr>
          <a:xfrm>
            <a:off x="1128211" y="745751"/>
            <a:ext cx="9314409" cy="6262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Parameter Estimation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200" b="0" i="0" u="none" strike="noStrike" baseline="0" dirty="0">
                <a:latin typeface="+mj-lt"/>
              </a:rPr>
              <a:t>I. </a:t>
            </a:r>
            <a:r>
              <a:rPr lang="en-US" sz="1200" b="0" i="0" u="none" strike="noStrike" baseline="0" dirty="0" err="1">
                <a:latin typeface="+mj-lt"/>
              </a:rPr>
              <a:t>Braems</a:t>
            </a:r>
            <a:r>
              <a:rPr lang="en-US" sz="1200" b="0" i="0" u="none" strike="noStrike" baseline="0" dirty="0">
                <a:latin typeface="+mj-lt"/>
              </a:rPr>
              <a:t>, F. Berthier, L. </a:t>
            </a:r>
            <a:r>
              <a:rPr lang="en-US" sz="1200" b="0" i="0" u="none" strike="noStrike" baseline="0" dirty="0" err="1">
                <a:latin typeface="+mj-lt"/>
              </a:rPr>
              <a:t>Jaulin</a:t>
            </a:r>
            <a:r>
              <a:rPr lang="en-US" sz="1200" b="0" i="0" u="none" strike="noStrike" baseline="0" dirty="0">
                <a:latin typeface="+mj-lt"/>
              </a:rPr>
              <a:t>, M. Kieffer, and E. Walter, </a:t>
            </a:r>
            <a:r>
              <a:rPr lang="en-US" sz="1200" b="0" i="1" u="none" strike="noStrike" baseline="0" dirty="0">
                <a:latin typeface="+mj-lt"/>
              </a:rPr>
              <a:t>Guaranteed estimation of electrochemical parameters by set inversion using interval analysis</a:t>
            </a:r>
            <a:r>
              <a:rPr lang="en-US" sz="1200" b="0" i="0" u="none" strike="noStrike" baseline="0" dirty="0">
                <a:latin typeface="+mj-lt"/>
              </a:rPr>
              <a:t>, </a:t>
            </a:r>
            <a:r>
              <a:rPr lang="en-US" sz="1200" b="0" i="1" u="none" strike="noStrike" baseline="0" dirty="0">
                <a:latin typeface="+mj-lt"/>
              </a:rPr>
              <a:t>Journal of Electroanalytical Chemistry</a:t>
            </a:r>
            <a:r>
              <a:rPr lang="en-US" sz="1200" b="0" i="0" u="none" strike="noStrike" baseline="0" dirty="0">
                <a:latin typeface="+mj-lt"/>
              </a:rPr>
              <a:t>, vol. 495, no. 1, pp. 1–9, 2000.</a:t>
            </a:r>
            <a:endParaRPr lang="en-US" sz="2200" dirty="0">
              <a:latin typeface="+mj-lt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Combinatorial &amp; Global Optimization problems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latin typeface="+mj-lt"/>
              </a:rPr>
              <a:t>E. Hansen and G. W. </a:t>
            </a:r>
            <a:r>
              <a:rPr lang="en-US" sz="1200" dirty="0" err="1">
                <a:latin typeface="+mj-lt"/>
              </a:rPr>
              <a:t>Walster</a:t>
            </a:r>
            <a:r>
              <a:rPr lang="en-US" sz="1200" dirty="0">
                <a:latin typeface="+mj-lt"/>
              </a:rPr>
              <a:t>, </a:t>
            </a:r>
            <a:r>
              <a:rPr lang="en-US" sz="1200" i="1" dirty="0">
                <a:latin typeface="+mj-lt"/>
              </a:rPr>
              <a:t>Global optimization using interval analysis: revised and expanded</a:t>
            </a:r>
            <a:r>
              <a:rPr lang="en-US" sz="1200" dirty="0">
                <a:latin typeface="+mj-lt"/>
              </a:rPr>
              <a:t>, vol. 264. CRC Press, 2003.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Path Planning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200" b="0" i="0" u="none" strike="noStrike" baseline="0" dirty="0">
                <a:latin typeface="+mj-lt"/>
              </a:rPr>
              <a:t>A. </a:t>
            </a:r>
            <a:r>
              <a:rPr lang="en-US" sz="1200" b="0" i="0" u="none" strike="noStrike" baseline="0" dirty="0" err="1">
                <a:latin typeface="+mj-lt"/>
              </a:rPr>
              <a:t>Pruski</a:t>
            </a:r>
            <a:r>
              <a:rPr lang="en-US" sz="1200" b="0" i="0" u="none" strike="noStrike" baseline="0" dirty="0">
                <a:latin typeface="+mj-lt"/>
              </a:rPr>
              <a:t> and S. Rohmer, </a:t>
            </a:r>
            <a:r>
              <a:rPr lang="en-US" sz="1200" b="0" i="1" u="none" strike="noStrike" baseline="0" dirty="0">
                <a:latin typeface="+mj-lt"/>
              </a:rPr>
              <a:t>Robust path planning for non-holonomic robots</a:t>
            </a:r>
            <a:r>
              <a:rPr lang="en-US" sz="1200" b="0" i="0" u="none" strike="noStrike" baseline="0" dirty="0">
                <a:latin typeface="+mj-lt"/>
              </a:rPr>
              <a:t>, </a:t>
            </a:r>
            <a:r>
              <a:rPr lang="en-US" sz="1200" b="0" i="1" u="none" strike="noStrike" baseline="0" dirty="0">
                <a:latin typeface="+mj-lt"/>
              </a:rPr>
              <a:t>Journal of Intelligent and Robotic Systems</a:t>
            </a:r>
            <a:r>
              <a:rPr lang="en-US" sz="1200" b="0" i="0" u="none" strike="noStrike" baseline="0" dirty="0">
                <a:latin typeface="+mj-lt"/>
              </a:rPr>
              <a:t>, vol. 18, pp. 329–350, 1997.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latin typeface="+mj-lt"/>
              </a:rPr>
              <a:t>L. </a:t>
            </a:r>
            <a:r>
              <a:rPr lang="en-US" sz="1200" dirty="0" err="1">
                <a:latin typeface="+mj-lt"/>
              </a:rPr>
              <a:t>Jaulin</a:t>
            </a:r>
            <a:r>
              <a:rPr lang="en-US" sz="1200" dirty="0">
                <a:latin typeface="+mj-lt"/>
              </a:rPr>
              <a:t>, “Path planning using intervals and graphs,” Reliable computing, vol. 7, no. 1, pp. 1–15, 2001.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Neural Networks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200" dirty="0" err="1">
                <a:latin typeface="+mj-lt"/>
              </a:rPr>
              <a:t>Vladik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Kreinovich</a:t>
            </a:r>
            <a:r>
              <a:rPr lang="en-US" sz="1200" dirty="0">
                <a:latin typeface="+mj-lt"/>
              </a:rPr>
              <a:t> and Andrew </a:t>
            </a:r>
            <a:r>
              <a:rPr lang="en-US" sz="1200" dirty="0" err="1">
                <a:latin typeface="+mj-lt"/>
              </a:rPr>
              <a:t>Bernat</a:t>
            </a:r>
            <a:r>
              <a:rPr lang="en-US" sz="1200" dirty="0">
                <a:latin typeface="+mj-lt"/>
              </a:rPr>
              <a:t>. </a:t>
            </a:r>
            <a:r>
              <a:rPr lang="en-US" sz="1200" i="1" dirty="0">
                <a:latin typeface="+mj-lt"/>
              </a:rPr>
              <a:t>Parallel algorithms for interval computations: An introduction</a:t>
            </a:r>
            <a:r>
              <a:rPr lang="en-US" sz="1200" dirty="0">
                <a:latin typeface="+mj-lt"/>
              </a:rPr>
              <a:t>. Interval Computations, 1994, 01 1994.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fr-FR" sz="1200" b="0" i="0" u="none" strike="noStrike" baseline="0" dirty="0">
                <a:latin typeface="+mj-lt"/>
              </a:rPr>
              <a:t>S. P. Adam, D. A. </a:t>
            </a:r>
            <a:r>
              <a:rPr lang="fr-FR" sz="1200" b="0" i="0" u="none" strike="noStrike" baseline="0" dirty="0" err="1">
                <a:latin typeface="+mj-lt"/>
              </a:rPr>
              <a:t>Karras</a:t>
            </a:r>
            <a:r>
              <a:rPr lang="fr-FR" sz="1200" b="0" i="0" u="none" strike="noStrike" baseline="0" dirty="0">
                <a:latin typeface="+mj-lt"/>
              </a:rPr>
              <a:t>, G. D. </a:t>
            </a:r>
            <a:r>
              <a:rPr lang="fr-FR" sz="1200" b="0" i="0" u="none" strike="noStrike" baseline="0" dirty="0" err="1">
                <a:latin typeface="+mj-lt"/>
              </a:rPr>
              <a:t>Magoulas</a:t>
            </a:r>
            <a:r>
              <a:rPr lang="fr-FR" sz="1200" b="0" i="0" u="none" strike="noStrike" baseline="0" dirty="0">
                <a:latin typeface="+mj-lt"/>
              </a:rPr>
              <a:t>, and M. N. </a:t>
            </a:r>
            <a:r>
              <a:rPr lang="fr-FR" sz="1200" b="0" i="0" u="none" strike="noStrike" baseline="0" dirty="0" err="1">
                <a:latin typeface="+mj-lt"/>
              </a:rPr>
              <a:t>Vrahatis</a:t>
            </a:r>
            <a:r>
              <a:rPr lang="fr-FR" sz="1200" b="0" i="0" u="none" strike="noStrike" baseline="0" dirty="0">
                <a:latin typeface="+mj-lt"/>
              </a:rPr>
              <a:t>, </a:t>
            </a:r>
            <a:r>
              <a:rPr lang="fr-FR" sz="1200" b="0" i="1" u="none" strike="noStrike" baseline="0" dirty="0">
                <a:latin typeface="+mj-lt"/>
              </a:rPr>
              <a:t>Reliable estimation </a:t>
            </a:r>
            <a:r>
              <a:rPr lang="en-US" sz="1200" b="0" i="1" u="none" strike="noStrike" baseline="0" dirty="0">
                <a:latin typeface="+mj-lt"/>
              </a:rPr>
              <a:t>of a neural network’s domain of validity through interval analysis-based inversion</a:t>
            </a:r>
            <a:r>
              <a:rPr lang="en-US" sz="1200" b="0" i="0" u="none" strike="noStrike" baseline="0" dirty="0">
                <a:latin typeface="+mj-lt"/>
              </a:rPr>
              <a:t>, in </a:t>
            </a:r>
            <a:r>
              <a:rPr lang="en-US" sz="1200" b="0" i="1" u="none" strike="noStrike" baseline="0" dirty="0">
                <a:latin typeface="+mj-lt"/>
              </a:rPr>
              <a:t>2015 International Joint Conference on Neural Networks (ĲCNN)</a:t>
            </a:r>
            <a:r>
              <a:rPr lang="en-US" sz="1200" b="0" i="0" u="none" strike="noStrike" baseline="0" dirty="0">
                <a:latin typeface="+mj-lt"/>
              </a:rPr>
              <a:t>, pp. 1–8, 2015.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200" b="0" i="0" u="none" strike="noStrike" baseline="0" dirty="0">
                <a:latin typeface="+mj-lt"/>
              </a:rPr>
              <a:t>S. P. Adam, A. C. </a:t>
            </a:r>
            <a:r>
              <a:rPr lang="en-US" sz="1200" b="0" i="0" u="none" strike="noStrike" baseline="0" dirty="0" err="1">
                <a:latin typeface="+mj-lt"/>
              </a:rPr>
              <a:t>Likas</a:t>
            </a:r>
            <a:r>
              <a:rPr lang="en-US" sz="1200" b="0" i="0" u="none" strike="noStrike" baseline="0" dirty="0">
                <a:latin typeface="+mj-lt"/>
              </a:rPr>
              <a:t>, and M. N. </a:t>
            </a:r>
            <a:r>
              <a:rPr lang="en-US" sz="1200" b="0" i="0" u="none" strike="noStrike" baseline="0" dirty="0" err="1">
                <a:latin typeface="+mj-lt"/>
              </a:rPr>
              <a:t>Vrahatis</a:t>
            </a:r>
            <a:r>
              <a:rPr lang="en-US" sz="1200" b="0" i="0" u="none" strike="noStrike" baseline="0" dirty="0">
                <a:latin typeface="+mj-lt"/>
              </a:rPr>
              <a:t>, </a:t>
            </a:r>
            <a:r>
              <a:rPr lang="en-US" sz="1200" b="0" i="1" u="none" strike="noStrike" baseline="0" dirty="0">
                <a:latin typeface="+mj-lt"/>
              </a:rPr>
              <a:t>Evaluating generalization through interval-based neural network inversion</a:t>
            </a:r>
            <a:r>
              <a:rPr lang="en-US" sz="1200" b="0" i="0" u="none" strike="noStrike" baseline="0" dirty="0">
                <a:latin typeface="+mj-lt"/>
              </a:rPr>
              <a:t>, Neural Computing and Applications, vol. 31, no. 12, pp. 9241–9260, 2019</a:t>
            </a:r>
            <a:r>
              <a:rPr lang="en-US" sz="1200" b="0" i="0" u="none" strike="noStrike" baseline="0" dirty="0">
                <a:latin typeface="Kerkis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9800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0101D8-9511-66D1-470C-D30A9837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75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1">
            <a:extLst>
              <a:ext uri="{FF2B5EF4-FFF2-40B4-BE49-F238E27FC236}">
                <a16:creationId xmlns:a16="http://schemas.microsoft.com/office/drawing/2014/main" id="{9BA7C90E-AE66-ACF7-75F6-E379D736671E}"/>
              </a:ext>
            </a:extLst>
          </p:cNvPr>
          <p:cNvSpPr txBox="1">
            <a:spLocks/>
          </p:cNvSpPr>
          <p:nvPr/>
        </p:nvSpPr>
        <p:spPr>
          <a:xfrm>
            <a:off x="1290636" y="103575"/>
            <a:ext cx="9601200" cy="562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Flynn’s Taxonomy</a:t>
            </a:r>
            <a:endParaRPr lang="el-G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CC0CF-FFF1-5CD2-5893-032EE96F186A}"/>
              </a:ext>
            </a:extLst>
          </p:cNvPr>
          <p:cNvSpPr txBox="1"/>
          <p:nvPr/>
        </p:nvSpPr>
        <p:spPr>
          <a:xfrm>
            <a:off x="1489157" y="941264"/>
            <a:ext cx="5820824" cy="2060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dirty="0"/>
              <a:t>SISD – Single Instruction Single Data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dirty="0"/>
              <a:t>MISD – Multiple Instructions Multiple Data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b="1" dirty="0"/>
              <a:t>SIMD</a:t>
            </a:r>
            <a:r>
              <a:rPr lang="en-US" sz="2200" dirty="0"/>
              <a:t> – Single Instruction Multiple Data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b="1" dirty="0"/>
              <a:t>MIMD</a:t>
            </a:r>
            <a:r>
              <a:rPr lang="en-US" sz="2200" dirty="0"/>
              <a:t> – Multiple Instructions Multiple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347ABA-58C9-BFD0-867C-0C36C597C924}"/>
              </a:ext>
            </a:extLst>
          </p:cNvPr>
          <p:cNvSpPr txBox="1"/>
          <p:nvPr/>
        </p:nvSpPr>
        <p:spPr>
          <a:xfrm>
            <a:off x="511174" y="6162159"/>
            <a:ext cx="10380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Lorenz </a:t>
            </a:r>
            <a:r>
              <a:rPr lang="en-US" sz="1200" dirty="0" err="1"/>
              <a:t>Gillner</a:t>
            </a:r>
            <a:r>
              <a:rPr lang="en-US" sz="1200" dirty="0"/>
              <a:t>, Ekaterina Auer., </a:t>
            </a:r>
            <a:r>
              <a:rPr lang="en-US" sz="1200" i="1" dirty="0"/>
              <a:t>Interval Methods for the GPU, SWIM, 2023</a:t>
            </a:r>
            <a:r>
              <a:rPr lang="en-US" sz="1200" i="1" dirty="0">
                <a:effectLst/>
              </a:rPr>
              <a:t>.</a:t>
            </a:r>
            <a:endParaRPr lang="el-GR" sz="1200" i="1" dirty="0">
              <a:effectLst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P. Pacheco and M. </a:t>
            </a:r>
            <a:r>
              <a:rPr lang="en-US" sz="1200" dirty="0" err="1"/>
              <a:t>Malensek</a:t>
            </a:r>
            <a:r>
              <a:rPr lang="en-US" sz="1200" dirty="0"/>
              <a:t>, </a:t>
            </a:r>
            <a:r>
              <a:rPr lang="en-US" sz="1200" i="1" dirty="0"/>
              <a:t>An introduction to parallel programming</a:t>
            </a:r>
            <a:r>
              <a:rPr lang="en-US" sz="1200" dirty="0"/>
              <a:t>. Morgan Kaufmann, 2021</a:t>
            </a:r>
          </a:p>
          <a:p>
            <a:r>
              <a:rPr lang="en-US" sz="1200" dirty="0">
                <a:effectLst/>
              </a:rPr>
              <a:t> 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C825DA89-745B-EC9C-D590-CAE24F832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43" y="3091087"/>
            <a:ext cx="4002338" cy="29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1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1">
            <a:extLst>
              <a:ext uri="{FF2B5EF4-FFF2-40B4-BE49-F238E27FC236}">
                <a16:creationId xmlns:a16="http://schemas.microsoft.com/office/drawing/2014/main" id="{9BA7C90E-AE66-ACF7-75F6-E379D736671E}"/>
              </a:ext>
            </a:extLst>
          </p:cNvPr>
          <p:cNvSpPr txBox="1">
            <a:spLocks/>
          </p:cNvSpPr>
          <p:nvPr/>
        </p:nvSpPr>
        <p:spPr>
          <a:xfrm>
            <a:off x="1290636" y="103575"/>
            <a:ext cx="9601200" cy="562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Parallel Computing</a:t>
            </a:r>
            <a:endParaRPr lang="el-G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CC0CF-FFF1-5CD2-5893-032EE96F186A}"/>
              </a:ext>
            </a:extLst>
          </p:cNvPr>
          <p:cNvSpPr txBox="1"/>
          <p:nvPr/>
        </p:nvSpPr>
        <p:spPr>
          <a:xfrm>
            <a:off x="1910262" y="904922"/>
            <a:ext cx="2775119" cy="1455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Task Parallelism</a:t>
            </a:r>
          </a:p>
          <a:p>
            <a:pPr marL="342900" indent="-34290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Data Parallelism</a:t>
            </a: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BC9CFA08-5F4C-A88D-92B1-EC85D32E9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898" y="2804159"/>
            <a:ext cx="3071848" cy="2990088"/>
          </a:xfrm>
          <a:prstGeom prst="rect">
            <a:avLst/>
          </a:prstGeom>
        </p:spPr>
      </p:pic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CF5D1D2E-A24D-3CC7-55F2-53CFD80FB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087" y="2827920"/>
            <a:ext cx="3116961" cy="29663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347ABA-58C9-BFD0-867C-0C36C597C924}"/>
              </a:ext>
            </a:extLst>
          </p:cNvPr>
          <p:cNvSpPr txBox="1"/>
          <p:nvPr/>
        </p:nvSpPr>
        <p:spPr>
          <a:xfrm>
            <a:off x="511174" y="6162159"/>
            <a:ext cx="103806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Lorenz </a:t>
            </a:r>
            <a:r>
              <a:rPr lang="en-US" sz="1200" dirty="0" err="1"/>
              <a:t>Gillner</a:t>
            </a:r>
            <a:r>
              <a:rPr lang="en-US" sz="1200" dirty="0"/>
              <a:t>, Ekaterina Auer., </a:t>
            </a:r>
            <a:r>
              <a:rPr lang="en-US" sz="1200" i="1" dirty="0"/>
              <a:t>Interval Methods for the GPU, SWIM, 2023</a:t>
            </a:r>
            <a:r>
              <a:rPr lang="en-US" sz="1200" i="1" dirty="0">
                <a:effectLst/>
              </a:rPr>
              <a:t>.</a:t>
            </a:r>
            <a:endParaRPr lang="el-GR" sz="1200" i="1" dirty="0">
              <a:effectLst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P. Pacheco and M. </a:t>
            </a:r>
            <a:r>
              <a:rPr lang="en-US" sz="1200" dirty="0" err="1"/>
              <a:t>Malensek</a:t>
            </a:r>
            <a:r>
              <a:rPr lang="en-US" sz="1200" dirty="0"/>
              <a:t>, </a:t>
            </a:r>
            <a:r>
              <a:rPr lang="en-US" sz="1200" i="1" dirty="0"/>
              <a:t>An introduction to parallel programming</a:t>
            </a:r>
            <a:r>
              <a:rPr lang="en-US" sz="1200" dirty="0"/>
              <a:t>. Morgan Kaufmann, 2021</a:t>
            </a:r>
            <a:r>
              <a:rPr lang="en-US" sz="1200" dirty="0">
                <a:effectLst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ADB92A-A5BE-11A4-5BF3-765C94B69E62}"/>
              </a:ext>
            </a:extLst>
          </p:cNvPr>
          <p:cNvSpPr txBox="1"/>
          <p:nvPr/>
        </p:nvSpPr>
        <p:spPr>
          <a:xfrm>
            <a:off x="7535781" y="926809"/>
            <a:ext cx="2723823" cy="1455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Fine-Grained</a:t>
            </a:r>
          </a:p>
          <a:p>
            <a:pPr marL="342900" indent="-34290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Coarse-Grained</a:t>
            </a:r>
          </a:p>
        </p:txBody>
      </p:sp>
    </p:spTree>
    <p:extLst>
      <p:ext uri="{BB962C8B-B14F-4D97-AF65-F5344CB8AC3E}">
        <p14:creationId xmlns:p14="http://schemas.microsoft.com/office/powerpoint/2010/main" val="4384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Interval Analysis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4F5F571-6F85-37E9-2E8E-267C3906E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017" y="1630012"/>
            <a:ext cx="9235965" cy="286316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0" u="none" strike="noStrike" baseline="0" dirty="0">
                <a:latin typeface="Kerkis"/>
              </a:rPr>
              <a:t>What ar</a:t>
            </a:r>
            <a:r>
              <a:rPr lang="en-US" sz="2400" b="1" dirty="0">
                <a:latin typeface="Kerkis"/>
              </a:rPr>
              <a:t>e the challenges of SIVIA?</a:t>
            </a:r>
          </a:p>
          <a:p>
            <a:r>
              <a:rPr lang="en-US" sz="2400" dirty="0">
                <a:latin typeface="Kerkis"/>
              </a:rPr>
              <a:t>SIVIA works by exhaustively expanding the search space, increasing computational demand exponentially</a:t>
            </a:r>
          </a:p>
          <a:p>
            <a:pPr marL="0" indent="0">
              <a:buNone/>
            </a:pPr>
            <a:r>
              <a:rPr lang="en-US" sz="2400" b="1" dirty="0">
                <a:latin typeface="Kerkis"/>
              </a:rPr>
              <a:t>Why acceleration?</a:t>
            </a:r>
          </a:p>
          <a:p>
            <a:r>
              <a:rPr lang="en-US" sz="2400" dirty="0">
                <a:latin typeface="Kerkis"/>
              </a:rPr>
              <a:t>Parallelization can reduce computational intensity by distributing work to other processing units, in this case, GPU devices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E514E-22F2-E9A0-6C01-477D05D90582}"/>
              </a:ext>
            </a:extLst>
          </p:cNvPr>
          <p:cNvSpPr txBox="1"/>
          <p:nvPr/>
        </p:nvSpPr>
        <p:spPr>
          <a:xfrm>
            <a:off x="511174" y="6162159"/>
            <a:ext cx="10380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v"/>
            </a:pPr>
            <a:r>
              <a:rPr lang="en-US" sz="1200" b="0" i="0" u="none" strike="noStrike" baseline="0" dirty="0">
                <a:latin typeface="Kerkis"/>
              </a:rPr>
              <a:t>R. E. Moore, </a:t>
            </a:r>
            <a:r>
              <a:rPr lang="en-US" sz="1200" b="0" i="1" u="none" strike="noStrike" baseline="0" dirty="0">
                <a:latin typeface="Kerkis-Italic"/>
              </a:rPr>
              <a:t>Interval arithmetic and automatic error analysis in digital computing</a:t>
            </a:r>
            <a:r>
              <a:rPr lang="en-US" sz="1200" b="0" i="0" u="none" strike="noStrike" baseline="0" dirty="0">
                <a:latin typeface="Kerkis"/>
              </a:rPr>
              <a:t>. PhD thesis, Department of Mathematics, Stanford University, 1962.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0" i="0" u="none" strike="noStrike" baseline="0" dirty="0">
                <a:latin typeface="Kerkis"/>
              </a:rPr>
              <a:t>R. E. Moore, </a:t>
            </a:r>
            <a:r>
              <a:rPr lang="en-US" sz="1200" b="0" i="1" u="none" strike="noStrike" baseline="0" dirty="0">
                <a:latin typeface="Kerkis-Italic"/>
              </a:rPr>
              <a:t>Interval analysis</a:t>
            </a:r>
            <a:r>
              <a:rPr lang="en-US" sz="1200" b="0" i="0" u="none" strike="noStrike" baseline="0" dirty="0">
                <a:latin typeface="Kerkis"/>
              </a:rPr>
              <a:t>, vol. 4. Prentice-Hall Englewood Cliffs, 1966.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0" i="0" u="none" strike="noStrike" baseline="0" dirty="0">
                <a:latin typeface="Kerkis"/>
              </a:rPr>
              <a:t>L. </a:t>
            </a:r>
            <a:r>
              <a:rPr lang="en-US" sz="1200" b="0" i="0" u="none" strike="noStrike" baseline="0" dirty="0" err="1">
                <a:latin typeface="Kerkis"/>
              </a:rPr>
              <a:t>Jaulin</a:t>
            </a:r>
            <a:r>
              <a:rPr lang="en-US" sz="1200" b="0" i="0" u="none" strike="noStrike" baseline="0" dirty="0">
                <a:latin typeface="Kerkis"/>
              </a:rPr>
              <a:t> and E. Walter, </a:t>
            </a:r>
            <a:r>
              <a:rPr lang="en-US" sz="1200" b="0" i="1" u="none" strike="noStrike" baseline="0" dirty="0">
                <a:latin typeface="Kerkis"/>
              </a:rPr>
              <a:t>Set inversion via interval analysis for nonlinear bounded-error</a:t>
            </a:r>
            <a:r>
              <a:rPr lang="en-US" sz="1200" i="1" dirty="0">
                <a:latin typeface="Kerkis"/>
              </a:rPr>
              <a:t> </a:t>
            </a:r>
            <a:r>
              <a:rPr lang="en-US" sz="1200" b="0" i="1" u="none" strike="noStrike" baseline="0" dirty="0">
                <a:latin typeface="Kerkis"/>
              </a:rPr>
              <a:t>estimation</a:t>
            </a:r>
            <a:r>
              <a:rPr lang="en-US" sz="1200" b="0" i="0" u="none" strike="noStrike" baseline="0" dirty="0">
                <a:latin typeface="Kerkis"/>
              </a:rPr>
              <a:t>, </a:t>
            </a:r>
            <a:r>
              <a:rPr lang="en-US" sz="1200" b="0" i="1" u="none" strike="noStrike" baseline="0" dirty="0" err="1">
                <a:latin typeface="Kerkis-Italic"/>
              </a:rPr>
              <a:t>Automatica</a:t>
            </a:r>
            <a:r>
              <a:rPr lang="en-US" sz="1200" b="0" i="0" u="none" strike="noStrike" baseline="0" dirty="0">
                <a:latin typeface="Kerkis"/>
              </a:rPr>
              <a:t>, vol. 29, no. 4, pp. 1053–1064, 1993.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7754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0101D8-9511-66D1-470C-D30A9837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46722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D0545-A65C-417B-A735-9A538789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562947"/>
          </a:xfrm>
        </p:spPr>
        <p:txBody>
          <a:bodyPr/>
          <a:lstStyle/>
          <a:p>
            <a:pPr algn="ctr"/>
            <a:r>
              <a:rPr lang="en-US" dirty="0"/>
              <a:t>Interval Definitions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456592"/>
                <a:ext cx="7883769" cy="4610099"/>
              </a:xfrm>
            </p:spPr>
            <p:txBody>
              <a:bodyPr>
                <a:normAutofit lnSpcReduction="10000"/>
              </a:bodyPr>
              <a:lstStyle/>
              <a:p>
                <a:pPr marL="0" indent="0" algn="l">
                  <a:buNone/>
                </a:pPr>
                <a:r>
                  <a:rPr lang="en-US" dirty="0"/>
                  <a:t>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b="0" dirty="0"/>
              </a:p>
              <a:p>
                <a:pPr algn="l">
                  <a:buFont typeface="Wingdings" panose="05000000000000000000" pitchFamily="2" charset="2"/>
                  <a:buChar char="§"/>
                </a:pPr>
                <a:r>
                  <a:rPr lang="en-US" dirty="0"/>
                  <a:t>Lower Bound l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̲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  <a:p>
                <a:pPr algn="l">
                  <a:buFont typeface="Wingdings" panose="05000000000000000000" pitchFamily="2" charset="2"/>
                  <a:buChar char="§"/>
                </a:pPr>
                <a:r>
                  <a:rPr lang="en-US" b="0" dirty="0"/>
                  <a:t>Upper Bound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]) 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b="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Diameter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𝑊𝑖𝑑𝑡h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]) =|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̲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endParaRPr lang="en-US" b="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Midpoint (or Center)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]) 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̲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 algn="l">
                  <a:buNone/>
                </a:pPr>
                <a:r>
                  <a:rPr lang="en-US" dirty="0"/>
                  <a:t>Example: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=[</m:t>
                    </m:r>
                    <m:acc>
                      <m:accPr>
                        <m:chr m:val="̲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]=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𝑊𝑖𝑑𝑡h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]) = 5−3 = 2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𝑀𝑖𝑑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([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]) 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3+5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200" b="0" dirty="0"/>
              </a:p>
              <a:p>
                <a:pPr marL="0" indent="0" algn="l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F5F571-6F85-37E9-2E8E-267C3906E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456592"/>
                <a:ext cx="7883769" cy="4610099"/>
              </a:xfrm>
              <a:blipFill>
                <a:blip r:embed="rId2"/>
                <a:stretch>
                  <a:fillRect l="-851" t="-19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3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Πλέγμα ρόμβου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9_TF03031015" id="{C2674361-441A-4E47-BEAD-6B32B3CE88A5}" vid="{C0FB237C-F5F3-4D80-8DB3-2553A167F948}"/>
    </a:ext>
  </a:extLst>
</a:theme>
</file>

<file path=ppt/theme/theme2.xml><?xml version="1.0" encoding="utf-8"?>
<a:theme xmlns:a="http://schemas.openxmlformats.org/drawingml/2006/main" name="Θέμα του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Επιχειρηματική παρουσίαση πλέγματος ρόμβου (ευρεία οθόνη)</Template>
  <TotalTime>10800</TotalTime>
  <Words>3137</Words>
  <Application>Microsoft Office PowerPoint</Application>
  <PresentationFormat>Ευρεία οθόνη</PresentationFormat>
  <Paragraphs>378</Paragraphs>
  <Slides>62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62</vt:i4>
      </vt:variant>
    </vt:vector>
  </HeadingPairs>
  <TitlesOfParts>
    <vt:vector size="68" baseType="lpstr">
      <vt:lpstr>Arial</vt:lpstr>
      <vt:lpstr>Cambria Math</vt:lpstr>
      <vt:lpstr>Kerkis</vt:lpstr>
      <vt:lpstr>Kerkis-Italic</vt:lpstr>
      <vt:lpstr>Wingdings</vt:lpstr>
      <vt:lpstr>Πλέγμα ρόμβου 16x9</vt:lpstr>
      <vt:lpstr>Accelerating SIVIA (Set Inversion via Interval Analysis). An Interval Set Membership Technique to explain Neural Classifier Decisions.</vt:lpstr>
      <vt:lpstr>Contents</vt:lpstr>
      <vt:lpstr>Contents</vt:lpstr>
      <vt:lpstr>Introduction</vt:lpstr>
      <vt:lpstr>Interval Analysis</vt:lpstr>
      <vt:lpstr>Παρουσίαση του PowerPoint</vt:lpstr>
      <vt:lpstr>Interval Analysis</vt:lpstr>
      <vt:lpstr>Background</vt:lpstr>
      <vt:lpstr>Interval Definitions</vt:lpstr>
      <vt:lpstr>Interval Basic Operations</vt:lpstr>
      <vt:lpstr>Interval Set Operations</vt:lpstr>
      <vt:lpstr>Interval Trigonometric Operations</vt:lpstr>
      <vt:lpstr>Interval Boxes</vt:lpstr>
      <vt:lpstr>Interval Functions</vt:lpstr>
      <vt:lpstr>SIVIA Algorithm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SIVIA and Neural Networks</vt:lpstr>
      <vt:lpstr>Παρουσίαση του PowerPoint</vt:lpstr>
      <vt:lpstr>GPU Parallelism</vt:lpstr>
      <vt:lpstr>Παρουσίαση του PowerPoint</vt:lpstr>
      <vt:lpstr>Παρουσίαση του PowerPoint</vt:lpstr>
      <vt:lpstr>Παρουσίαση του PowerPoint</vt:lpstr>
      <vt:lpstr>Implementation</vt:lpstr>
      <vt:lpstr>Παρουσίαση του PowerPoint</vt:lpstr>
      <vt:lpstr>Implementation</vt:lpstr>
      <vt:lpstr>Implementation</vt:lpstr>
      <vt:lpstr>Implementation</vt:lpstr>
      <vt:lpstr>Parallel Bisection</vt:lpstr>
      <vt:lpstr>Parallel Bisection</vt:lpstr>
      <vt:lpstr>Parallel Bisection</vt:lpstr>
      <vt:lpstr>Inference &amp; Set Estimation</vt:lpstr>
      <vt:lpstr>Παρουσίαση του PowerPoint</vt:lpstr>
      <vt:lpstr>Results</vt:lpstr>
      <vt:lpstr>Problems 1 &amp; 2</vt:lpstr>
      <vt:lpstr>Problem 3</vt:lpstr>
      <vt:lpstr>Test Configurations</vt:lpstr>
      <vt:lpstr>Problem Size</vt:lpstr>
      <vt:lpstr>Results: Problem 1</vt:lpstr>
      <vt:lpstr>Speedup</vt:lpstr>
      <vt:lpstr>Throughput</vt:lpstr>
      <vt:lpstr>Kernel Runs</vt:lpstr>
      <vt:lpstr>Results: Problem 2</vt:lpstr>
      <vt:lpstr>Speedup</vt:lpstr>
      <vt:lpstr>Throughput</vt:lpstr>
      <vt:lpstr>Kernel Runs</vt:lpstr>
      <vt:lpstr>Problem 3</vt:lpstr>
      <vt:lpstr>Speedup</vt:lpstr>
      <vt:lpstr>Throughput</vt:lpstr>
      <vt:lpstr>Kernel Runs</vt:lpstr>
      <vt:lpstr>Profiling</vt:lpstr>
      <vt:lpstr>Profiling</vt:lpstr>
      <vt:lpstr>Conclusion</vt:lpstr>
      <vt:lpstr>Conclusion</vt:lpstr>
      <vt:lpstr>Future Work</vt:lpstr>
      <vt:lpstr>Acknowledgements</vt:lpstr>
      <vt:lpstr>Thank you for your time!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Inversion Via Interval Analysis Algorithm Implementation</dc:title>
  <dc:creator>Κωνσταντινος Νασιωτης</dc:creator>
  <cp:lastModifiedBy>Konstantinos Nasiotis</cp:lastModifiedBy>
  <cp:revision>592</cp:revision>
  <dcterms:created xsi:type="dcterms:W3CDTF">2022-10-31T10:37:34Z</dcterms:created>
  <dcterms:modified xsi:type="dcterms:W3CDTF">2023-11-02T11:08:08Z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