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95" d="100"/>
          <a:sy n="95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356-2D96-6933-29CD-8D581E9EC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233A9-FC8C-99F5-4FE3-44E675BC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3CE4-3988-9CF0-AC5E-DC62B87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6407-129E-B730-95E5-D6265E6B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1BDC-FF56-9A7F-EEB4-B260277B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ECC-4DD7-F991-6433-50B0467F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9F0F7-431F-AE14-C0C6-7136236E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DD81-5660-A8E3-9D3D-CAFB1A7C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1451-95CA-F8C2-AC97-72F142C3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ED65-A4E2-CD79-B4D1-2D9CB9B8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22E61-9AFF-5542-E374-FA37834D5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91034-703E-DFBE-158D-9B111FDB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E209-B164-7E48-4239-C4DE8D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69AE-4FF8-AE73-23DD-E13F707F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77DC-90D7-FB7B-8670-A378C63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AD79-E883-4E1A-8E51-912DAD3A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B882-F84B-F308-08D5-334ADA5D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579E-5E29-4CE8-03A2-0CD159CF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064B-ACBB-6CEE-FD12-793E5280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DD8E-C547-CDE1-37FF-8B822B90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FA4-BB2F-DD73-AF38-AB3A36D9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0E21-9777-ABBD-334D-5B372F38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8906-774B-FA8F-23B7-FB390FB4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A6FB-AB8B-49E2-E3B3-351145AA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4AB1-3393-A1B3-50A4-CAA0C53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C3E-CF50-DC79-8995-9A6487E8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787C-2CDD-4341-CAA1-DD9741D2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035A-AB37-8C4B-07EF-B15CEFE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5684A-CCB6-CE07-9293-F7ADE5C9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FEFD-2DB9-F261-8856-2595366D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CE854-86B3-110A-EACF-7158C54A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5CC7-BA16-A6F0-9838-BB19B746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51AD-8A1A-E1AD-9324-A0CFCA00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ECCF-F13B-178A-F509-82310104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9EE1E-811F-28CF-90EA-8CCB5F82D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B89DD-502D-3EA0-6FD0-13F067E8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613D6-3BFE-2275-ED70-A7F939B6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9309-95DB-7646-92B2-7D2B942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C4BCE-8243-1D54-FB44-83DA0F3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DC69-FFE4-F16C-2409-3CCD9B3F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2828B-96D0-671C-A80B-01DCA9E2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36537-A2E5-7B69-78BF-18BE274E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1E63-320F-0243-4261-F17FF31A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CCA03-58C3-AFED-179E-0949146C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F829-A738-B6D5-D829-EA308438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64009-353C-88AC-63EC-7DD82CFD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0D30-1C54-494F-809D-62562E5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3FD4-EA7C-6D51-3AF0-A6FA39B5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DA38-3170-1E41-CBC7-75FDEC4A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F735-23F7-1B24-5965-A134273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7DEA-F054-1367-ADB2-43E4D9EA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7451A-ADC0-FC21-9A5F-471B623F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9B72-09B1-9FFF-16F4-DAA1E53B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2EF22-DCA7-F89F-8485-F275474E8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B81CF-985C-5AE1-2EC9-F09BFB24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6D58-747C-14F7-FC64-1C28DC27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F57F-369A-10DA-89C9-9F430AC0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E129-EE67-4F60-D45E-EC61250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16ABD-DD76-1252-B112-F0C553E6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E724-8E9C-F55E-C1EF-A1500409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A699-DF08-7478-3E0C-46BE71BEF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FBA73-F007-47A0-A1CB-EBDA537F9A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750F-B639-0347-D53C-B5478F9D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853-A8F4-7D66-0DF0-8E4BD392B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FC3C9-9E94-45F1-B124-E54ED4DC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and black background&#10;&#10;Description automatically generated">
            <a:extLst>
              <a:ext uri="{FF2B5EF4-FFF2-40B4-BE49-F238E27FC236}">
                <a16:creationId xmlns:a16="http://schemas.microsoft.com/office/drawing/2014/main" id="{7DD6BBE9-3160-4E02-D10E-E4ED1EF2A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143" b="23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265AB-EA75-FB70-20CC-9E8B7B42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Metabolite vs Sofa Score Temporal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CB7A-5E59-13B9-B69E-74EAEB91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Kamala Natarajan</a:t>
            </a:r>
          </a:p>
        </p:txBody>
      </p:sp>
    </p:spTree>
    <p:extLst>
      <p:ext uri="{BB962C8B-B14F-4D97-AF65-F5344CB8AC3E}">
        <p14:creationId xmlns:p14="http://schemas.microsoft.com/office/powerpoint/2010/main" val="41630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D0F70-D3EA-02AA-9795-0BFE15C1C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19342-EF3A-6612-0AC3-A208D119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3AAB-B093-AD9E-D550-4FC8DF28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Post-operative patients exhibiting high sofa scores showcase increasing metabolite values over time after ICU admission and are also more likely to develop ARDS.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37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4D5A-75AA-0DCE-1C00-C42BE89A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E048E-F14C-06E5-1895-6F1E29A3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18" y="725556"/>
            <a:ext cx="11668529" cy="5608051"/>
          </a:xfrm>
        </p:spPr>
      </p:pic>
    </p:spTree>
    <p:extLst>
      <p:ext uri="{BB962C8B-B14F-4D97-AF65-F5344CB8AC3E}">
        <p14:creationId xmlns:p14="http://schemas.microsoft.com/office/powerpoint/2010/main" val="12587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D8F7-83D9-0CAA-21B9-FBBA561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8870D-70DC-FA93-54AA-78C552A8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34" y="489605"/>
            <a:ext cx="11702731" cy="587878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B33FE-CD29-F773-8711-F0EDD21EC24C}"/>
              </a:ext>
            </a:extLst>
          </p:cNvPr>
          <p:cNvSpPr/>
          <p:nvPr/>
        </p:nvSpPr>
        <p:spPr>
          <a:xfrm>
            <a:off x="5585791" y="775252"/>
            <a:ext cx="510209" cy="347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4520-8742-7F30-98D5-A6744E7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AD2CB-E416-723A-4EAA-7D43876BC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5496"/>
            <a:ext cx="12192000" cy="566530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7D4ED8-AE69-B103-4EE7-3A9D0921F7FB}"/>
              </a:ext>
            </a:extLst>
          </p:cNvPr>
          <p:cNvCxnSpPr>
            <a:cxnSpLocks/>
          </p:cNvCxnSpPr>
          <p:nvPr/>
        </p:nvCxnSpPr>
        <p:spPr>
          <a:xfrm flipV="1">
            <a:off x="7474226" y="1355897"/>
            <a:ext cx="775252" cy="20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EF02-25C7-010D-9C89-1D68815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Correlations Using Correlation of Coefficient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598D-DBDB-C8A3-BCF3-2AF91D07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3891"/>
          </a:xfrm>
        </p:spPr>
        <p:txBody>
          <a:bodyPr/>
          <a:lstStyle/>
          <a:p>
            <a:r>
              <a:rPr lang="en-US" dirty="0"/>
              <a:t>None of the metabolites displayed even a weak positive/negative correlation to SOFA scores for either of the cohorts.</a:t>
            </a:r>
          </a:p>
          <a:p>
            <a:r>
              <a:rPr lang="en-US" dirty="0"/>
              <a:t>Epicatechin was the only metabolite in the non-ARDS cohort that showed almost a 0.1 positive correlation to SOFA score.</a:t>
            </a:r>
          </a:p>
          <a:p>
            <a:r>
              <a:rPr lang="en-US" dirty="0"/>
              <a:t>Results were saved as a csv file and all metabolites showed no correlation to SOFA score based purely on regression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214D-14BB-33A8-0F63-0B5DE53C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Significance using p-value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D8693-6E47-E085-EA12-31453A5A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9769"/>
            <a:ext cx="10515600" cy="22191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45732-8EC2-E617-99CC-5848B0EB9338}"/>
              </a:ext>
            </a:extLst>
          </p:cNvPr>
          <p:cNvSpPr txBox="1"/>
          <p:nvPr/>
        </p:nvSpPr>
        <p:spPr>
          <a:xfrm>
            <a:off x="922681" y="4468144"/>
            <a:ext cx="946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result was not considered given the low sample size of 40 individuals. The correlation of the co-efficient value is too small to consider a positive correlation for L-Kynurenine or a negative correlation for D-Glucose in this case.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D78C-F46F-F387-48D2-DDDD627A000A}"/>
              </a:ext>
            </a:extLst>
          </p:cNvPr>
          <p:cNvSpPr/>
          <p:nvPr/>
        </p:nvSpPr>
        <p:spPr>
          <a:xfrm>
            <a:off x="838198" y="4373217"/>
            <a:ext cx="9631017" cy="1113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4D53-1854-5587-29B9-800B9D97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4EE4-F20F-F6F3-2B75-71892DCC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3924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Key Findings:</a:t>
            </a:r>
          </a:p>
          <a:p>
            <a:r>
              <a:rPr lang="en-US" dirty="0"/>
              <a:t>Hypothesis not supported.</a:t>
            </a:r>
          </a:p>
          <a:p>
            <a:r>
              <a:rPr lang="en-US" dirty="0"/>
              <a:t>No specific trends were observed in the metabolite values over time, indicating a lack of consistent increase or decrease across the defined periods.</a:t>
            </a:r>
          </a:p>
          <a:p>
            <a:r>
              <a:rPr lang="en-US" dirty="0"/>
              <a:t>Metabolite fluctuations appeared random without a clear pattern correlating to the duration post-surgery or SOFA score severity.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Possible Explanations for the Results:</a:t>
            </a:r>
          </a:p>
          <a:p>
            <a:r>
              <a:rPr lang="en-US" dirty="0"/>
              <a:t>The random fluctuations in metabolite levels might reflect individual physiological responses to surgery, which can vary significantly due to factors like pre-existing conditions, age, and surgical intervention specifics.</a:t>
            </a:r>
          </a:p>
          <a:p>
            <a:r>
              <a:rPr lang="en-US" dirty="0"/>
              <a:t>A sample of 40 patients may not provide sufficient power to detect subtle trends or differences in metabolite changes over time.</a:t>
            </a:r>
          </a:p>
          <a:p>
            <a:r>
              <a:rPr lang="en-US" dirty="0"/>
              <a:t>Post-operative metabolic responses can be influenced by numerous factors, including medications, treatments like fluid therapy or mechanical ventilation, and complications such as infections or other organ dysfunctions.</a:t>
            </a:r>
          </a:p>
          <a:p>
            <a:r>
              <a:rPr lang="en-US" dirty="0"/>
              <a:t>The absence of detectable trends in metabolite levels suggests that monitoring these may not provide reliable indicators for the development of ARDS in post-operative patients solely based on the time intervals and SOFA scores used in this study.</a:t>
            </a:r>
          </a:p>
          <a:p>
            <a:r>
              <a:rPr lang="en-US" dirty="0"/>
              <a:t>Further research with a larger cohort and more frequent sampling might be necessary to clarify the role of metabolites in predicting ARDS risk post-surgery.</a:t>
            </a:r>
          </a:p>
          <a:p>
            <a:pPr marL="0" indent="0">
              <a:buNone/>
            </a:pPr>
            <a:r>
              <a:rPr lang="en-US" b="1" dirty="0"/>
              <a:t> Recommendations for Future Research:</a:t>
            </a:r>
          </a:p>
          <a:p>
            <a:r>
              <a:rPr lang="en-US" dirty="0"/>
              <a:t>Increasing the sample size to enhance the statistical power of the study.</a:t>
            </a:r>
          </a:p>
          <a:p>
            <a:r>
              <a:rPr lang="en-US" dirty="0"/>
              <a:t>Implementing more frequent or strategically timed sampling of metabolites to capture relevant changes more effectively.</a:t>
            </a:r>
          </a:p>
          <a:p>
            <a:r>
              <a:rPr lang="en-US" dirty="0"/>
              <a:t>Exploring additional variables such as specific types of surgery, patient demographics, and detailed clinical interventions that might influence metabolite dynamics.</a:t>
            </a:r>
          </a:p>
        </p:txBody>
      </p:sp>
    </p:spTree>
    <p:extLst>
      <p:ext uri="{BB962C8B-B14F-4D97-AF65-F5344CB8AC3E}">
        <p14:creationId xmlns:p14="http://schemas.microsoft.com/office/powerpoint/2010/main" val="362742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Metabolite vs Sofa Score Temporal Analysis</vt:lpstr>
      <vt:lpstr>Research Hypothesis</vt:lpstr>
      <vt:lpstr>PowerPoint Presentation</vt:lpstr>
      <vt:lpstr>PowerPoint Presentation</vt:lpstr>
      <vt:lpstr>PowerPoint Presentation</vt:lpstr>
      <vt:lpstr>Determining Correlations Using Correlation of Coefficient Values</vt:lpstr>
      <vt:lpstr>Determining Significance using p-value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Kamala Natarajan</dc:creator>
  <cp:lastModifiedBy>Kamala Natarajan</cp:lastModifiedBy>
  <cp:revision>1</cp:revision>
  <dcterms:created xsi:type="dcterms:W3CDTF">2024-07-08T15:31:49Z</dcterms:created>
  <dcterms:modified xsi:type="dcterms:W3CDTF">2024-07-08T16:49:02Z</dcterms:modified>
</cp:coreProperties>
</file>