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97" r:id="rId2"/>
    <p:sldId id="311" r:id="rId3"/>
    <p:sldId id="299" r:id="rId4"/>
    <p:sldId id="312" r:id="rId5"/>
    <p:sldId id="313" r:id="rId6"/>
    <p:sldId id="347" r:id="rId7"/>
    <p:sldId id="346" r:id="rId8"/>
    <p:sldId id="349" r:id="rId9"/>
    <p:sldId id="350" r:id="rId10"/>
    <p:sldId id="351" r:id="rId11"/>
    <p:sldId id="302" r:id="rId12"/>
    <p:sldId id="353" r:id="rId13"/>
    <p:sldId id="352" r:id="rId14"/>
    <p:sldId id="363" r:id="rId15"/>
    <p:sldId id="316" r:id="rId16"/>
    <p:sldId id="317" r:id="rId17"/>
    <p:sldId id="318" r:id="rId18"/>
    <p:sldId id="300" r:id="rId19"/>
    <p:sldId id="354" r:id="rId20"/>
    <p:sldId id="276" r:id="rId21"/>
    <p:sldId id="277" r:id="rId22"/>
    <p:sldId id="259" r:id="rId23"/>
    <p:sldId id="360" r:id="rId24"/>
    <p:sldId id="367" r:id="rId25"/>
    <p:sldId id="326" r:id="rId26"/>
    <p:sldId id="281" r:id="rId27"/>
    <p:sldId id="366" r:id="rId28"/>
    <p:sldId id="282" r:id="rId29"/>
    <p:sldId id="365" r:id="rId30"/>
    <p:sldId id="283" r:id="rId31"/>
    <p:sldId id="340" r:id="rId32"/>
    <p:sldId id="361" r:id="rId33"/>
    <p:sldId id="315" r:id="rId34"/>
    <p:sldId id="260" r:id="rId35"/>
    <p:sldId id="261" r:id="rId36"/>
    <p:sldId id="265" r:id="rId37"/>
    <p:sldId id="263" r:id="rId38"/>
    <p:sldId id="264" r:id="rId39"/>
    <p:sldId id="266" r:id="rId40"/>
    <p:sldId id="267" r:id="rId41"/>
    <p:sldId id="268" r:id="rId42"/>
    <p:sldId id="269" r:id="rId43"/>
    <p:sldId id="270" r:id="rId44"/>
    <p:sldId id="271" r:id="rId45"/>
    <p:sldId id="332" r:id="rId46"/>
    <p:sldId id="335" r:id="rId47"/>
    <p:sldId id="334" r:id="rId48"/>
    <p:sldId id="333" r:id="rId49"/>
    <p:sldId id="369" r:id="rId50"/>
    <p:sldId id="296" r:id="rId51"/>
    <p:sldId id="364" r:id="rId52"/>
    <p:sldId id="36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E655E-8172-425E-92D6-D6982C3EE065}" type="datetimeFigureOut">
              <a:rPr lang="en-US" smtClean="0"/>
              <a:t>4/8/22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8D684-5EBB-454C-8815-A5969D80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58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for LPD/Course Developer(s):</a:t>
            </a:r>
          </a:p>
          <a:p>
            <a:r>
              <a:rPr lang="en-US" dirty="0"/>
              <a:t>This is the title slide. It</a:t>
            </a:r>
            <a:r>
              <a:rPr lang="en-US" baseline="0" dirty="0"/>
              <a:t> should match the official course title and course number exactly.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5BCE-0C6B-4DF8-ABFF-431DB9C064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07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for Course Developer(s):</a:t>
            </a:r>
          </a:p>
          <a:p>
            <a:r>
              <a:rPr lang="en-US" dirty="0"/>
              <a:t>This slide is meant for breaks; please copy and paste where you need it</a:t>
            </a:r>
            <a:r>
              <a:rPr lang="en-US" baseline="0" dirty="0"/>
              <a:t> throughout the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5BCE-0C6B-4DF8-ABFF-431DB9C064C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96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5BCE-0C6B-4DF8-ABFF-431DB9C064C4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540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5BCE-0C6B-4DF8-ABFF-431DB9C064C4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131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5BCE-0C6B-4DF8-ABFF-431DB9C064C4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028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5BCE-0C6B-4DF8-ABFF-431DB9C064C4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452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5BCE-0C6B-4DF8-ABFF-431DB9C064C4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563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for Course Developer(s):</a:t>
            </a:r>
          </a:p>
          <a:p>
            <a:r>
              <a:rPr lang="en-US" dirty="0"/>
              <a:t>This slide is meant for breaks; please copy and paste where you need it</a:t>
            </a:r>
            <a:r>
              <a:rPr lang="en-US" baseline="0" dirty="0"/>
              <a:t> throughout the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5BCE-0C6B-4DF8-ABFF-431DB9C064C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69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5BCE-0C6B-4DF8-ABFF-431DB9C064C4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060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5BCE-0C6B-4DF8-ABFF-431DB9C064C4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729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5BCE-0C6B-4DF8-ABFF-431DB9C064C4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885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for Course Developer(s)/Instructor:</a:t>
            </a:r>
          </a:p>
          <a:p>
            <a:r>
              <a:rPr lang="en-US" dirty="0"/>
              <a:t>Replace</a:t>
            </a:r>
            <a:r>
              <a:rPr lang="en-US" baseline="0" dirty="0"/>
              <a:t> the text above with your information – </a:t>
            </a:r>
            <a:r>
              <a:rPr lang="en-US" b="1" baseline="0" dirty="0"/>
              <a:t>OPTIONAL. </a:t>
            </a:r>
            <a:r>
              <a:rPr lang="en-US" baseline="0" dirty="0"/>
              <a:t>These slides will not appear in the Participant Guide – only in the live webcast slide deck. If there are multiple instructors, please use the next slide.</a:t>
            </a:r>
          </a:p>
          <a:p>
            <a:endParaRPr lang="en-US" baseline="0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Leader</a:t>
            </a:r>
            <a:r>
              <a:rPr lang="en-US" b="1" baseline="0" dirty="0"/>
              <a:t> Instructional Notes</a:t>
            </a:r>
            <a:endParaRPr lang="en-US" b="1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Tell</a:t>
            </a:r>
            <a:r>
              <a:rPr lang="en-US" baseline="0" dirty="0"/>
              <a:t> participants a little about yourself.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5BCE-0C6B-4DF8-ABFF-431DB9C064C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49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5BCE-0C6B-4DF8-ABFF-431DB9C064C4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704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5BCE-0C6B-4DF8-ABFF-431DB9C064C4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7669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5BCE-0C6B-4DF8-ABFF-431DB9C064C4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8849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5BCE-0C6B-4DF8-ABFF-431DB9C064C4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329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5BCE-0C6B-4DF8-ABFF-431DB9C064C4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538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5BCE-0C6B-4DF8-ABFF-431DB9C064C4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56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5BCE-0C6B-4DF8-ABFF-431DB9C064C4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3491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5BCE-0C6B-4DF8-ABFF-431DB9C064C4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0649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5BCE-0C6B-4DF8-ABFF-431DB9C064C4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249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for LPD/Course Developer(s):</a:t>
            </a:r>
          </a:p>
          <a:p>
            <a:r>
              <a:rPr lang="en-US" dirty="0"/>
              <a:t>This</a:t>
            </a:r>
            <a:r>
              <a:rPr lang="en-US" baseline="0" dirty="0"/>
              <a:t> should match what is listed in My Learning exactly (NASBA requirement).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5BCE-0C6B-4DF8-ABFF-431DB9C064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2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for Course Developer(s):</a:t>
            </a:r>
          </a:p>
          <a:p>
            <a:r>
              <a:rPr lang="en-US" dirty="0"/>
              <a:t>This slide is meant for breaks; please copy and paste where you need it</a:t>
            </a:r>
            <a:r>
              <a:rPr lang="en-US" baseline="0" dirty="0"/>
              <a:t> throughout the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5BCE-0C6B-4DF8-ABFF-431DB9C064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7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5BCE-0C6B-4DF8-ABFF-431DB9C064C4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820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for Course Developer(s):</a:t>
            </a:r>
          </a:p>
          <a:p>
            <a:r>
              <a:rPr lang="en-US" dirty="0"/>
              <a:t>This slide is meant for breaks; please copy and paste where you need it</a:t>
            </a:r>
            <a:r>
              <a:rPr lang="en-US" baseline="0" dirty="0"/>
              <a:t> throughout the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5BCE-0C6B-4DF8-ABFF-431DB9C064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54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5BCE-0C6B-4DF8-ABFF-431DB9C064C4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310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5BCE-0C6B-4DF8-ABFF-431DB9C064C4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974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5BCE-0C6B-4DF8-ABFF-431DB9C064C4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647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8"/>
            <a:ext cx="12192000" cy="68574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27022" y="1709740"/>
            <a:ext cx="8220428" cy="2852737"/>
          </a:xfrm>
        </p:spPr>
        <p:txBody>
          <a:bodyPr anchor="b">
            <a:normAutofit/>
          </a:bodyPr>
          <a:lstStyle>
            <a:lvl1pPr>
              <a:defRPr sz="4400" cap="all" baseline="0"/>
            </a:lvl1pPr>
          </a:lstStyle>
          <a:p>
            <a:r>
              <a:rPr lang="en-US" cap="all" baseline="0" dirty="0"/>
              <a:t>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7022" y="4699533"/>
            <a:ext cx="8220428" cy="422803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08001" y="6453716"/>
            <a:ext cx="3056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595959">
                    <a:lumMod val="50000"/>
                    <a:lumOff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©2020 RSM US LLP.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53659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ghtBlueBackground"/>
          <p:cNvSpPr/>
          <p:nvPr userDrawn="1"/>
        </p:nvSpPr>
        <p:spPr>
          <a:xfrm>
            <a:off x="457200" y="1280160"/>
            <a:ext cx="11430000" cy="3840480"/>
          </a:xfrm>
          <a:prstGeom prst="rect">
            <a:avLst/>
          </a:prstGeom>
          <a:solidFill>
            <a:srgbClr val="D4E7F7">
              <a:alpha val="5019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9" name="Details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2194560"/>
            <a:ext cx="9052560" cy="29260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dirty="0"/>
              <a:t>Service line / Region / Physical location / Additional biographical information, if desired (one line each)</a:t>
            </a:r>
          </a:p>
        </p:txBody>
      </p:sp>
      <p:sp>
        <p:nvSpPr>
          <p:cNvPr id="11" name="Level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1737360"/>
            <a:ext cx="9052560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000" b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Level</a:t>
            </a:r>
          </a:p>
        </p:txBody>
      </p:sp>
      <p:sp>
        <p:nvSpPr>
          <p:cNvPr id="10" name="Name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1280160"/>
            <a:ext cx="9052560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1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and Last Name</a:t>
            </a:r>
          </a:p>
        </p:txBody>
      </p:sp>
      <p:sp>
        <p:nvSpPr>
          <p:cNvPr id="7" name="Picture"/>
          <p:cNvSpPr>
            <a:spLocks noGrp="1"/>
          </p:cNvSpPr>
          <p:nvPr>
            <p:ph type="pic" sz="quarter" idx="14"/>
          </p:nvPr>
        </p:nvSpPr>
        <p:spPr>
          <a:xfrm>
            <a:off x="9601200" y="1280160"/>
            <a:ext cx="2286000" cy="2743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GB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/>
            </a:lvl1pPr>
          </a:lstStyle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800" b="0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Title (sentence case)</a:t>
            </a:r>
          </a:p>
        </p:txBody>
      </p:sp>
    </p:spTree>
    <p:extLst>
      <p:ext uri="{BB962C8B-B14F-4D97-AF65-F5344CB8AC3E}">
        <p14:creationId xmlns:p14="http://schemas.microsoft.com/office/powerpoint/2010/main" val="66728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890" y="365127"/>
            <a:ext cx="10732911" cy="7797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890" y="1371601"/>
            <a:ext cx="5398911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71601"/>
            <a:ext cx="5181600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0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buFont typeface="Arial" pitchFamily="34" charset="0"/>
              <a:buChar char="-"/>
              <a:defRPr/>
            </a:lvl4pPr>
            <a:lvl5pPr>
              <a:buFont typeface="Arial" pitchFamily="34" charset="0"/>
              <a:buChar char="◦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10773" y="630147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464847"/>
                </a:solidFill>
                <a:latin typeface="Arial"/>
                <a:cs typeface="Arial"/>
              </a:defRPr>
            </a:lvl1pPr>
          </a:lstStyle>
          <a:p>
            <a:fld id="{F45B54DF-06B5-8742-B145-530FED491F5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9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4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482"/>
            <a:ext cx="12191617" cy="6857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333" y="1382394"/>
            <a:ext cx="10160000" cy="1129242"/>
          </a:xfrm>
        </p:spPr>
        <p:txBody>
          <a:bodyPr anchor="b">
            <a:normAutofit/>
          </a:bodyPr>
          <a:lstStyle>
            <a:lvl1pPr algn="l">
              <a:defRPr sz="2400" cap="all" baseline="0">
                <a:solidFill>
                  <a:srgbClr val="4AAA4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33" y="2598953"/>
            <a:ext cx="10160000" cy="770467"/>
          </a:xfrm>
        </p:spPr>
        <p:txBody>
          <a:bodyPr/>
          <a:lstStyle>
            <a:lvl1pPr marL="0" indent="0" algn="l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3" y="4715564"/>
            <a:ext cx="10160000" cy="387350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pPr lvl="0"/>
            <a:r>
              <a:rPr lang="en-US" dirty="0"/>
              <a:t>Click to edit Date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8001" y="6453716"/>
            <a:ext cx="30564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600" dirty="0">
                <a:solidFill>
                  <a:srgbClr val="595959">
                    <a:lumMod val="50000"/>
                    <a:lumOff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RSM US LLP.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15085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2" y="360366"/>
            <a:ext cx="11595100" cy="396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09600" y="6191781"/>
            <a:ext cx="2743200" cy="279664"/>
          </a:xfrm>
          <a:prstGeom prst="rect">
            <a:avLst/>
          </a:prstGeom>
        </p:spPr>
        <p:txBody>
          <a:bodyPr/>
          <a:lstStyle>
            <a:lvl1pPr algn="r">
              <a:defRPr sz="750">
                <a:solidFill>
                  <a:srgbClr val="464847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B999A786-A67F-4CB7-8A98-B81AC3CD56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8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02267" y="6422858"/>
            <a:ext cx="3000895" cy="365125"/>
          </a:xfrm>
          <a:prstGeom prst="rect">
            <a:avLst/>
          </a:prstGeom>
        </p:spPr>
        <p:txBody>
          <a:bodyPr/>
          <a:lstStyle/>
          <a:p>
            <a:fld id="{F020C81E-25CB-410E-8FFF-46BFF6B9AC48}" type="datetime1">
              <a:rPr lang="en-US">
                <a:solidFill>
                  <a:srgbClr val="595959"/>
                </a:solidFill>
              </a:rPr>
              <a:pPr/>
              <a:t>4/8/22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96471" y="6422858"/>
            <a:ext cx="504444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9600" y="6191781"/>
            <a:ext cx="2743200" cy="279664"/>
          </a:xfrm>
          <a:prstGeom prst="rect">
            <a:avLst/>
          </a:prstGeom>
        </p:spPr>
        <p:txBody>
          <a:bodyPr/>
          <a:lstStyle/>
          <a:p>
            <a:fld id="{BBD11DFF-FAC9-4FC9-88C4-0DB74C8CD82A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45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WhiteBackground"/>
          <p:cNvSpPr/>
          <p:nvPr userDrawn="1"/>
        </p:nvSpPr>
        <p:spPr>
          <a:xfrm>
            <a:off x="-91440" y="0"/>
            <a:ext cx="1228344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lueBar"/>
          <p:cNvSpPr/>
          <p:nvPr userDrawn="1"/>
        </p:nvSpPr>
        <p:spPr>
          <a:xfrm>
            <a:off x="2286000" y="3429000"/>
            <a:ext cx="9601200" cy="1143000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reenBar"/>
          <p:cNvSpPr/>
          <p:nvPr userDrawn="1"/>
        </p:nvSpPr>
        <p:spPr>
          <a:xfrm>
            <a:off x="548640" y="3429000"/>
            <a:ext cx="1645920" cy="1143000"/>
          </a:xfrm>
          <a:prstGeom prst="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reyBar"/>
          <p:cNvSpPr/>
          <p:nvPr userDrawn="1"/>
        </p:nvSpPr>
        <p:spPr>
          <a:xfrm>
            <a:off x="0" y="3429000"/>
            <a:ext cx="457201" cy="1143000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ferenceNameAnd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663440"/>
            <a:ext cx="11521440" cy="118872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Additional text (if needed)</a:t>
            </a:r>
          </a:p>
        </p:txBody>
      </p:sp>
      <p:sp>
        <p:nvSpPr>
          <p:cNvPr id="3" name="CourseNumber"/>
          <p:cNvSpPr>
            <a:spLocks noGrp="1"/>
          </p:cNvSpPr>
          <p:nvPr>
            <p:ph type="subTitle" idx="1" hasCustomPrompt="1"/>
          </p:nvPr>
        </p:nvSpPr>
        <p:spPr>
          <a:xfrm>
            <a:off x="457200" y="2560320"/>
            <a:ext cx="11521440" cy="822960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buNone/>
              <a:defRPr sz="2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Course #####</a:t>
            </a:r>
          </a:p>
        </p:txBody>
      </p:sp>
      <p:sp>
        <p:nvSpPr>
          <p:cNvPr id="6" name="Course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11521440" cy="2286000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Full Course Name</a:t>
            </a:r>
          </a:p>
        </p:txBody>
      </p:sp>
    </p:spTree>
    <p:extLst>
      <p:ext uri="{BB962C8B-B14F-4D97-AF65-F5344CB8AC3E}">
        <p14:creationId xmlns:p14="http://schemas.microsoft.com/office/powerpoint/2010/main" val="42410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"/>
          <p:cNvSpPr>
            <a:spLocks noGrp="1"/>
          </p:cNvSpPr>
          <p:nvPr>
            <p:ph sz="quarter" idx="10"/>
          </p:nvPr>
        </p:nvSpPr>
        <p:spPr>
          <a:xfrm>
            <a:off x="457199" y="1280160"/>
            <a:ext cx="11521440" cy="46634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/>
              <a:t>Title (sentence case)</a:t>
            </a:r>
          </a:p>
        </p:txBody>
      </p:sp>
    </p:spTree>
    <p:extLst>
      <p:ext uri="{BB962C8B-B14F-4D97-AF65-F5344CB8AC3E}">
        <p14:creationId xmlns:p14="http://schemas.microsoft.com/office/powerpoint/2010/main" val="25423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Background"/>
          <p:cNvSpPr/>
          <p:nvPr userDrawn="1"/>
        </p:nvSpPr>
        <p:spPr>
          <a:xfrm>
            <a:off x="-91440" y="0"/>
            <a:ext cx="1228344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lueBar"/>
          <p:cNvSpPr/>
          <p:nvPr userDrawn="1"/>
        </p:nvSpPr>
        <p:spPr>
          <a:xfrm>
            <a:off x="2286000" y="365760"/>
            <a:ext cx="9601200" cy="5212080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reenBar"/>
          <p:cNvSpPr/>
          <p:nvPr userDrawn="1"/>
        </p:nvSpPr>
        <p:spPr>
          <a:xfrm>
            <a:off x="548640" y="365760"/>
            <a:ext cx="1645920" cy="5212080"/>
          </a:xfrm>
          <a:prstGeom prst="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reyBar"/>
          <p:cNvSpPr/>
          <p:nvPr userDrawn="1"/>
        </p:nvSpPr>
        <p:spPr>
          <a:xfrm>
            <a:off x="0" y="365760"/>
            <a:ext cx="457201" cy="5212080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dditionalInformation"/>
          <p:cNvSpPr>
            <a:spLocks noGrp="1"/>
          </p:cNvSpPr>
          <p:nvPr>
            <p:ph type="body" idx="1" hasCustomPrompt="1"/>
          </p:nvPr>
        </p:nvSpPr>
        <p:spPr>
          <a:xfrm>
            <a:off x="2514600" y="4572000"/>
            <a:ext cx="9235440" cy="914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Any additional information that doesn’t match agenda but needs to be on section break slide</a:t>
            </a:r>
          </a:p>
        </p:txBody>
      </p:sp>
      <p:sp>
        <p:nvSpPr>
          <p:cNvPr id="5" name="Section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1828800"/>
            <a:ext cx="9236075" cy="2743200"/>
          </a:xfrm>
          <a:noFill/>
          <a:ln>
            <a:noFill/>
          </a:ln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title (should match agenda exactly) (#.)</a:t>
            </a:r>
          </a:p>
        </p:txBody>
      </p:sp>
    </p:spTree>
    <p:extLst>
      <p:ext uri="{BB962C8B-B14F-4D97-AF65-F5344CB8AC3E}">
        <p14:creationId xmlns:p14="http://schemas.microsoft.com/office/powerpoint/2010/main" val="251650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" y="482"/>
            <a:ext cx="12191619" cy="68572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9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63133"/>
            <a:ext cx="10515600" cy="4813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8001" y="6453716"/>
            <a:ext cx="3056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595959">
                    <a:lumMod val="50000"/>
                    <a:lumOff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©2020 RSM US LLP.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94301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5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−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BloodHoundAD/BloodHound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infosecn1nja/status/1379411524842758144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yzsh/awesome-bloodhoun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zeHell/vulnerable-AD" TargetMode="External"/><Relationship Id="rId2" Type="http://schemas.openxmlformats.org/officeDocument/2006/relationships/hyperlink" Target="https://github.com/davidprowe/BadBlood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fensiveOrigins/PlumHoun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hyperlink" Target="https://github.com/seajaysec/cypheroth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SadProcessor/WatchDo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dProcessor/CypherDo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navesec/Ma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navesec/Max/blob/master/wiki/dpat.m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USER01@DOM.LOCA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oodHoundAD/BloodHound" TargetMode="External"/><Relationship Id="rId2" Type="http://schemas.openxmlformats.org/officeDocument/2006/relationships/hyperlink" Target="https://bloodhoundgang.herokuapp.com/" TargetMode="Externa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Active Directory Security &amp; Analysis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BloodHound</a:t>
            </a:r>
            <a:r>
              <a:rPr lang="en-US" dirty="0"/>
              <a:t>: Use and Abuse</a:t>
            </a:r>
          </a:p>
        </p:txBody>
      </p:sp>
    </p:spTree>
    <p:extLst>
      <p:ext uri="{BB962C8B-B14F-4D97-AF65-F5344CB8AC3E}">
        <p14:creationId xmlns:p14="http://schemas.microsoft.com/office/powerpoint/2010/main" val="11891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EED713A-DD1A-435F-8DA8-A3F548C2E7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411105"/>
            <a:ext cx="8008948" cy="40299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59928" y="2124364"/>
            <a:ext cx="22721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Client Root Domain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33782" y="3520539"/>
            <a:ext cx="12700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OU - Finance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60999" y="3524999"/>
            <a:ext cx="117071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OU – R&amp;D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04380" y="3520539"/>
            <a:ext cx="117071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OU – HR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5783" y="4781303"/>
            <a:ext cx="14778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Member Group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87918" y="4781303"/>
            <a:ext cx="15875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Member User</a:t>
            </a:r>
          </a:p>
        </p:txBody>
      </p:sp>
    </p:spTree>
    <p:extLst>
      <p:ext uri="{BB962C8B-B14F-4D97-AF65-F5344CB8AC3E}">
        <p14:creationId xmlns:p14="http://schemas.microsoft.com/office/powerpoint/2010/main" val="82224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290011" y="1764631"/>
            <a:ext cx="9236075" cy="2743200"/>
          </a:xfrm>
        </p:spPr>
        <p:txBody>
          <a:bodyPr/>
          <a:lstStyle/>
          <a:p>
            <a:r>
              <a:rPr lang="en-US" dirty="0" err="1"/>
              <a:t>BloodHound</a:t>
            </a:r>
            <a:r>
              <a:rPr lang="en-US" dirty="0"/>
              <a:t> Basics</a:t>
            </a:r>
          </a:p>
        </p:txBody>
      </p:sp>
    </p:spTree>
    <p:extLst>
      <p:ext uri="{BB962C8B-B14F-4D97-AF65-F5344CB8AC3E}">
        <p14:creationId xmlns:p14="http://schemas.microsoft.com/office/powerpoint/2010/main" val="2533979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63133"/>
            <a:ext cx="5945909" cy="48138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Active Directory Analysis tool</a:t>
            </a:r>
          </a:p>
          <a:p>
            <a:pPr lvl="1"/>
            <a:r>
              <a:rPr lang="en-US" dirty="0"/>
              <a:t>Created by</a:t>
            </a:r>
            <a:r>
              <a:rPr lang="en-US" dirty="0">
                <a:latin typeface="Arial" charset="0"/>
                <a:cs typeface="Arial" charset="0"/>
              </a:rPr>
              <a:t> Andy Robbins, Rohan </a:t>
            </a:r>
            <a:r>
              <a:rPr lang="en-US" dirty="0" err="1">
                <a:latin typeface="Arial" charset="0"/>
                <a:cs typeface="Arial" charset="0"/>
              </a:rPr>
              <a:t>Vazarkar</a:t>
            </a:r>
            <a:r>
              <a:rPr lang="en-US" dirty="0">
                <a:latin typeface="Arial" charset="0"/>
                <a:cs typeface="Arial" charset="0"/>
              </a:rPr>
              <a:t>, Will </a:t>
            </a:r>
            <a:r>
              <a:rPr lang="en-US" dirty="0"/>
              <a:t>Schroeder</a:t>
            </a:r>
          </a:p>
          <a:p>
            <a:r>
              <a:rPr lang="en-US" dirty="0">
                <a:hlinkClick r:id="rId2"/>
              </a:rPr>
              <a:t>https://github.com/BloodHoundAD/BloodHound</a:t>
            </a:r>
            <a:endParaRPr lang="en-US" dirty="0"/>
          </a:p>
          <a:p>
            <a:r>
              <a:rPr lang="en-US" dirty="0"/>
              <a:t>Graphical AD analysis, works by tying AD objects, properties, </a:t>
            </a:r>
            <a:r>
              <a:rPr lang="en-US" dirty="0" err="1"/>
              <a:t>etc</a:t>
            </a:r>
            <a:r>
              <a:rPr lang="en-US" dirty="0"/>
              <a:t> and shows potential paths to escalation</a:t>
            </a:r>
          </a:p>
          <a:p>
            <a:r>
              <a:rPr lang="en-US" dirty="0"/>
              <a:t>Utilizes Neo4j as a database to access relationships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5B54DF-06B5-8742-B145-530FED491F5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BloodHound</a:t>
            </a:r>
            <a:r>
              <a:rPr lang="en-US" dirty="0"/>
              <a:t> - </a:t>
            </a:r>
            <a:r>
              <a:rPr lang="en-US" dirty="0" err="1"/>
              <a:t>whois</a:t>
            </a:r>
            <a:endParaRPr lang="en-US" dirty="0"/>
          </a:p>
        </p:txBody>
      </p:sp>
      <p:pic>
        <p:nvPicPr>
          <p:cNvPr id="2052" name="Picture 4" descr="BloodHound - hacknd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300" y="1514763"/>
            <a:ext cx="4260273" cy="426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457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5B54DF-06B5-8742-B145-530FED491F5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Attackers Think in Graphs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665" y="1269365"/>
            <a:ext cx="7875820" cy="515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10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5B54DF-06B5-8742-B145-530FED491F5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Attackers Think in Graphs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539" y="1266243"/>
            <a:ext cx="4941552" cy="5591757"/>
          </a:xfrm>
          <a:prstGeom prst="rect">
            <a:avLst/>
          </a:prstGeom>
        </p:spPr>
      </p:pic>
      <p:pic>
        <p:nvPicPr>
          <p:cNvPr id="5122" name="Picture 2" descr="Elmo Rise | Know Your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16" y="3059781"/>
            <a:ext cx="3859357" cy="217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837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– Terms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838200" y="1562122"/>
            <a:ext cx="10430691" cy="46634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/>
              <a:t>Nodes – AD objects of a specific type</a:t>
            </a:r>
          </a:p>
          <a:p>
            <a:pPr lvl="1">
              <a:spcAft>
                <a:spcPts val="500"/>
              </a:spcAft>
            </a:pPr>
            <a:r>
              <a:rPr lang="en-US" sz="1800" dirty="0"/>
              <a:t>Types: User, Group, Computer, Domain, OU, GPO, </a:t>
            </a:r>
            <a:r>
              <a:rPr lang="en-US" sz="1800" dirty="0" err="1"/>
              <a:t>etc</a:t>
            </a:r>
            <a:endParaRPr lang="en-US" sz="1800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/>
              <a:t>Attributes – pieces of information about each node</a:t>
            </a:r>
          </a:p>
          <a:p>
            <a:pPr lvl="1">
              <a:spcAft>
                <a:spcPts val="500"/>
              </a:spcAft>
            </a:pPr>
            <a:r>
              <a:rPr lang="en-US" sz="1800" dirty="0"/>
              <a:t>Attributes: name, </a:t>
            </a:r>
            <a:r>
              <a:rPr lang="en-US" sz="1800" dirty="0" err="1"/>
              <a:t>displayname</a:t>
            </a:r>
            <a:r>
              <a:rPr lang="en-US" sz="1800" dirty="0"/>
              <a:t>, </a:t>
            </a:r>
            <a:r>
              <a:rPr lang="en-US" sz="1800" dirty="0" err="1"/>
              <a:t>objectid</a:t>
            </a:r>
            <a:r>
              <a:rPr lang="en-US" sz="1800" dirty="0"/>
              <a:t>, owned, </a:t>
            </a:r>
            <a:r>
              <a:rPr lang="en-US" sz="1800" dirty="0" err="1"/>
              <a:t>highvalue</a:t>
            </a:r>
            <a:r>
              <a:rPr lang="en-US" sz="1800" dirty="0"/>
              <a:t>, </a:t>
            </a:r>
            <a:r>
              <a:rPr lang="en-US" sz="1800" dirty="0" err="1"/>
              <a:t>etc</a:t>
            </a:r>
            <a:endParaRPr lang="en-US" sz="18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925" y="1720775"/>
            <a:ext cx="3084875" cy="33164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422" y="4023159"/>
            <a:ext cx="3159842" cy="121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67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/>
              <a:t>Edges – Link between two nodes, creating a </a:t>
            </a:r>
            <a:r>
              <a:rPr lang="en-US" sz="2400" b="1" dirty="0"/>
              <a:t>relationship</a:t>
            </a:r>
          </a:p>
          <a:p>
            <a:pPr lvl="1">
              <a:spcAft>
                <a:spcPts val="500"/>
              </a:spcAft>
            </a:pPr>
            <a:r>
              <a:rPr lang="en-US" sz="1800" dirty="0"/>
              <a:t>Edges: </a:t>
            </a:r>
            <a:r>
              <a:rPr lang="en-US" sz="1800" dirty="0" err="1"/>
              <a:t>HasSession</a:t>
            </a:r>
            <a:r>
              <a:rPr lang="en-US" sz="1800" dirty="0"/>
              <a:t>, </a:t>
            </a:r>
            <a:r>
              <a:rPr lang="en-US" sz="1800" dirty="0" err="1"/>
              <a:t>AdminTo</a:t>
            </a:r>
            <a:r>
              <a:rPr lang="en-US" sz="1800" dirty="0"/>
              <a:t>, </a:t>
            </a:r>
            <a:r>
              <a:rPr lang="en-US" sz="1800" dirty="0" err="1"/>
              <a:t>MemberOf</a:t>
            </a:r>
            <a:r>
              <a:rPr lang="en-US" sz="1800" dirty="0"/>
              <a:t>, </a:t>
            </a:r>
            <a:r>
              <a:rPr lang="en-US" sz="1800" dirty="0" err="1"/>
              <a:t>CanRDP</a:t>
            </a:r>
            <a:r>
              <a:rPr lang="en-US" sz="1800" dirty="0"/>
              <a:t>, </a:t>
            </a:r>
            <a:r>
              <a:rPr lang="en-US" sz="1800" dirty="0" err="1"/>
              <a:t>etc</a:t>
            </a:r>
            <a:endParaRPr lang="en-US" sz="1800" dirty="0"/>
          </a:p>
          <a:p>
            <a:pPr lvl="1">
              <a:spcAft>
                <a:spcPts val="500"/>
              </a:spcAft>
            </a:pPr>
            <a:r>
              <a:rPr lang="en-US" sz="1800" dirty="0"/>
              <a:t>Displayed within brackets [:Edge]</a:t>
            </a:r>
          </a:p>
          <a:p>
            <a:pPr lvl="1">
              <a:spcAft>
                <a:spcPts val="500"/>
              </a:spcAft>
            </a:pPr>
            <a:r>
              <a:rPr lang="en-US" sz="1800" dirty="0"/>
              <a:t>Based on: Permissions, ACLs, GPOs, Group Memberships, </a:t>
            </a:r>
            <a:r>
              <a:rPr lang="en-US" sz="1800" dirty="0" err="1"/>
              <a:t>etc</a:t>
            </a:r>
            <a:r>
              <a:rPr lang="en-US" sz="1800" dirty="0"/>
              <a:t> (Only exploitable relationships)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5B54DF-06B5-8742-B145-530FED491F5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3373050"/>
            <a:ext cx="7218462" cy="192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6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5B54DF-06B5-8742-B145-530FED491F5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86921" y="1615318"/>
            <a:ext cx="9146252" cy="3662534"/>
            <a:chOff x="377595" y="2285877"/>
            <a:chExt cx="8062689" cy="293584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244" y="3105636"/>
              <a:ext cx="5619750" cy="149542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341107" y="4852389"/>
              <a:ext cx="24291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Node ‘name’ attribute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65371" y="3409020"/>
              <a:ext cx="774913" cy="64633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 node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7595" y="3183901"/>
              <a:ext cx="1233272" cy="64633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Computer Node 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9178" y="3805048"/>
              <a:ext cx="2567167" cy="2490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00026" y="4049966"/>
              <a:ext cx="2516391" cy="2212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366354">
              <a:off x="4185107" y="3555484"/>
              <a:ext cx="741167" cy="2043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7" idx="0"/>
              <a:endCxn id="10" idx="2"/>
            </p:cNvCxnSpPr>
            <p:nvPr/>
          </p:nvCxnSpPr>
          <p:spPr>
            <a:xfrm flipH="1" flipV="1">
              <a:off x="3192762" y="4054075"/>
              <a:ext cx="1362927" cy="7983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0"/>
              <a:endCxn id="11" idx="2"/>
            </p:cNvCxnSpPr>
            <p:nvPr/>
          </p:nvCxnSpPr>
          <p:spPr>
            <a:xfrm flipV="1">
              <a:off x="4555689" y="4271236"/>
              <a:ext cx="1302533" cy="5811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1"/>
            </p:cNvCxnSpPr>
            <p:nvPr/>
          </p:nvCxnSpPr>
          <p:spPr>
            <a:xfrm flipH="1">
              <a:off x="6052043" y="3732186"/>
              <a:ext cx="1613328" cy="628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3"/>
            </p:cNvCxnSpPr>
            <p:nvPr/>
          </p:nvCxnSpPr>
          <p:spPr>
            <a:xfrm>
              <a:off x="1610867" y="3507067"/>
              <a:ext cx="1363452" cy="5999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803949" y="2285877"/>
              <a:ext cx="1293089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Edge type</a:t>
              </a:r>
            </a:p>
          </p:txBody>
        </p:sp>
        <p:cxnSp>
          <p:nvCxnSpPr>
            <p:cNvPr id="18" name="Straight Arrow Connector 17"/>
            <p:cNvCxnSpPr>
              <a:stCxn id="17" idx="2"/>
              <a:endCxn id="12" idx="0"/>
            </p:cNvCxnSpPr>
            <p:nvPr/>
          </p:nvCxnSpPr>
          <p:spPr>
            <a:xfrm>
              <a:off x="4450494" y="2655209"/>
              <a:ext cx="116063" cy="9008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2792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Collection Methods</a:t>
            </a:r>
          </a:p>
        </p:txBody>
      </p:sp>
    </p:spTree>
    <p:extLst>
      <p:ext uri="{BB962C8B-B14F-4D97-AF65-F5344CB8AC3E}">
        <p14:creationId xmlns:p14="http://schemas.microsoft.com/office/powerpoint/2010/main" val="2304769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Ingests data, then formats it to be imported into BH client</a:t>
            </a:r>
          </a:p>
          <a:p>
            <a:endParaRPr lang="en-US" dirty="0"/>
          </a:p>
          <a:p>
            <a:r>
              <a:rPr lang="en-US" dirty="0"/>
              <a:t>Two main ways to collect data:</a:t>
            </a:r>
          </a:p>
          <a:p>
            <a:pPr lvl="1"/>
            <a:r>
              <a:rPr lang="en-US" dirty="0"/>
              <a:t>LDAP queries</a:t>
            </a:r>
          </a:p>
          <a:p>
            <a:pPr lvl="2"/>
            <a:r>
              <a:rPr lang="en-US" dirty="0"/>
              <a:t>Queries DC for users, computers, groups, ACLs, delegation, SPNs, everything... </a:t>
            </a:r>
          </a:p>
          <a:p>
            <a:pPr lvl="1"/>
            <a:r>
              <a:rPr lang="en-US" dirty="0"/>
              <a:t>Querying computers</a:t>
            </a:r>
          </a:p>
          <a:p>
            <a:pPr lvl="2"/>
            <a:r>
              <a:rPr lang="en-US" dirty="0"/>
              <a:t>Asks all domain computers about session data, local users/groups/admins/RDP rights</a:t>
            </a:r>
          </a:p>
          <a:p>
            <a:pPr lvl="2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5B54DF-06B5-8742-B145-530FED491F5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Basics</a:t>
            </a:r>
          </a:p>
        </p:txBody>
      </p:sp>
    </p:spTree>
    <p:extLst>
      <p:ext uri="{BB962C8B-B14F-4D97-AF65-F5344CB8AC3E}">
        <p14:creationId xmlns:p14="http://schemas.microsoft.com/office/powerpoint/2010/main" val="163276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Penetration Testing Consultant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OSCP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Tool Dev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Connoisseur of dogs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Twitter == @</a:t>
            </a:r>
            <a:r>
              <a:rPr lang="en-US" dirty="0" err="1"/>
              <a:t>knavesec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@ RSM US LLP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Ellis Springe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</a:t>
            </a:r>
            <a:r>
              <a:rPr lang="en-US" dirty="0"/>
              <a:t> #&gt; </a:t>
            </a:r>
            <a:r>
              <a:rPr lang="en-US" dirty="0" err="1"/>
              <a:t>whoami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36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Methods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838199" y="1384283"/>
            <a:ext cx="4953001" cy="4663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Arial" charset="0"/>
                <a:cs typeface="Arial" charset="0"/>
              </a:rPr>
              <a:t>SharpHound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r>
              <a:rPr lang="en-US" dirty="0">
                <a:latin typeface="Arial" charset="0"/>
                <a:cs typeface="Arial" charset="0"/>
              </a:rPr>
              <a:t>Windows </a:t>
            </a:r>
            <a:r>
              <a:rPr lang="en-US" dirty="0" err="1">
                <a:latin typeface="Arial" charset="0"/>
                <a:cs typeface="Arial" charset="0"/>
              </a:rPr>
              <a:t>Ingestor</a:t>
            </a:r>
            <a:r>
              <a:rPr lang="en-US" dirty="0">
                <a:latin typeface="Arial" charset="0"/>
                <a:cs typeface="Arial" charset="0"/>
              </a:rPr>
              <a:t> (exe &amp; ps1)</a:t>
            </a:r>
          </a:p>
          <a:p>
            <a:r>
              <a:rPr lang="en-US" dirty="0">
                <a:latin typeface="Arial" charset="0"/>
                <a:cs typeface="Arial" charset="0"/>
              </a:rPr>
              <a:t>Made by creators of </a:t>
            </a:r>
            <a:r>
              <a:rPr lang="en-US" dirty="0" err="1">
                <a:latin typeface="Arial" charset="0"/>
                <a:cs typeface="Arial" charset="0"/>
              </a:rPr>
              <a:t>BloodHound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endParaRPr lang="en-US" sz="3200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5963651" y="1384283"/>
            <a:ext cx="4953001" cy="4663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charset="0"/>
                <a:cs typeface="Arial" charset="0"/>
              </a:rPr>
              <a:t>BloodHound.py</a:t>
            </a:r>
          </a:p>
          <a:p>
            <a:r>
              <a:rPr lang="en-US" dirty="0">
                <a:latin typeface="Arial" charset="0"/>
                <a:cs typeface="Arial" charset="0"/>
              </a:rPr>
              <a:t>Linux </a:t>
            </a:r>
            <a:r>
              <a:rPr lang="en-US" dirty="0" err="1">
                <a:latin typeface="Arial" charset="0"/>
                <a:cs typeface="Arial" charset="0"/>
              </a:rPr>
              <a:t>Ingestor</a:t>
            </a:r>
            <a:r>
              <a:rPr lang="en-US" dirty="0">
                <a:latin typeface="Arial" charset="0"/>
                <a:cs typeface="Arial" charset="0"/>
              </a:rPr>
              <a:t> (python)</a:t>
            </a:r>
          </a:p>
          <a:p>
            <a:r>
              <a:rPr lang="en-US" dirty="0">
                <a:latin typeface="Arial" charset="0"/>
                <a:cs typeface="Arial" charset="0"/>
              </a:rPr>
              <a:t>Made by Fox-IT (security firm, primarily Dirk-Jan </a:t>
            </a:r>
            <a:r>
              <a:rPr lang="en-US" dirty="0" err="1">
                <a:latin typeface="Arial" charset="0"/>
                <a:cs typeface="Arial" charset="0"/>
              </a:rPr>
              <a:t>Mollema</a:t>
            </a:r>
            <a:r>
              <a:rPr lang="en-US" dirty="0">
                <a:latin typeface="Arial" charset="0"/>
                <a:cs typeface="Arial" charset="0"/>
              </a:rPr>
              <a:t>)</a:t>
            </a:r>
          </a:p>
          <a:p>
            <a:r>
              <a:rPr lang="en-US" dirty="0">
                <a:latin typeface="Arial" charset="0"/>
                <a:cs typeface="Arial" charset="0"/>
              </a:rPr>
              <a:t>Won’t go over this tool much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1720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SharpHound</a:t>
            </a:r>
            <a:r>
              <a:rPr lang="en-US" dirty="0"/>
              <a:t> – Collection Methods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838200" y="1562122"/>
            <a:ext cx="10430691" cy="46634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/>
              <a:t>All – collects everything, hits everything</a:t>
            </a:r>
          </a:p>
          <a:p>
            <a:r>
              <a:rPr lang="en-US" sz="2400" dirty="0" err="1"/>
              <a:t>DCOnly</a:t>
            </a:r>
            <a:r>
              <a:rPr lang="en-US" sz="2400" dirty="0"/>
              <a:t> – only hits the DC, collects ACLs, Users, Groups, etc. Does not collect non-group delegated admin rights, sessions</a:t>
            </a:r>
          </a:p>
          <a:p>
            <a:r>
              <a:rPr lang="en-US" sz="2400" dirty="0" err="1"/>
              <a:t>ComputerOnly</a:t>
            </a:r>
            <a:r>
              <a:rPr lang="en-US" sz="2400" dirty="0"/>
              <a:t> – Doesn’t hit the DC, but hits every computer. Collects local computer properties like admin rights, RDP rights, and sessions. Won’t collect DC only properties</a:t>
            </a:r>
          </a:p>
          <a:p>
            <a:r>
              <a:rPr lang="en-US" sz="2400" dirty="0"/>
              <a:t>Others: RDP, </a:t>
            </a:r>
            <a:r>
              <a:rPr lang="en-US" sz="2400" dirty="0" err="1"/>
              <a:t>LocalAdmin</a:t>
            </a:r>
            <a:r>
              <a:rPr lang="en-US" sz="2400" dirty="0"/>
              <a:t>, Session, </a:t>
            </a:r>
            <a:r>
              <a:rPr lang="en-US" sz="2400" dirty="0" err="1"/>
              <a:t>PSRemote</a:t>
            </a:r>
            <a:r>
              <a:rPr lang="en-US" sz="2400" dirty="0"/>
              <a:t>, ACL, </a:t>
            </a:r>
            <a:r>
              <a:rPr lang="en-US" sz="2400" dirty="0" err="1"/>
              <a:t>ObjectProps</a:t>
            </a:r>
            <a:r>
              <a:rPr lang="en-US" sz="2400" dirty="0"/>
              <a:t>, etc…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775" y="5027263"/>
            <a:ext cx="7244040" cy="70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13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SharpHound</a:t>
            </a:r>
            <a:r>
              <a:rPr lang="en-US" dirty="0"/>
              <a:t> – Evasion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838199" y="1384283"/>
            <a:ext cx="10361023" cy="46634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--</a:t>
            </a:r>
            <a:r>
              <a:rPr lang="en-US" dirty="0" err="1"/>
              <a:t>ExcludeDC</a:t>
            </a:r>
            <a:r>
              <a:rPr lang="en-US" dirty="0"/>
              <a:t> – instructs tool not to touch domain controllers</a:t>
            </a:r>
          </a:p>
          <a:p>
            <a:r>
              <a:rPr lang="en-US" dirty="0"/>
              <a:t>--Stealth – employs “stealth” techniques, very vague </a:t>
            </a:r>
          </a:p>
          <a:p>
            <a:endParaRPr lang="en-US" dirty="0"/>
          </a:p>
          <a:p>
            <a:r>
              <a:rPr lang="en-US" dirty="0" err="1"/>
              <a:t>ExcludeDC</a:t>
            </a:r>
            <a:r>
              <a:rPr lang="en-US" dirty="0"/>
              <a:t> will evade Microsoft ATA</a:t>
            </a:r>
          </a:p>
          <a:p>
            <a:r>
              <a:rPr lang="en-US" dirty="0"/>
              <a:t>Combination of Stealth &amp; Exclude DC will typically evade detection, unless specifically looking for “one-to-many” computer system relationships</a:t>
            </a:r>
          </a:p>
          <a:p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998931"/>
            <a:ext cx="11516646" cy="55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20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Detections</a:t>
            </a:r>
          </a:p>
          <a:p>
            <a:pPr lvl="1"/>
            <a:r>
              <a:rPr lang="en-US" dirty="0"/>
              <a:t>One-to-many connections/logins (specific events)</a:t>
            </a:r>
          </a:p>
          <a:p>
            <a:pPr lvl="1"/>
            <a:r>
              <a:rPr lang="en-US" dirty="0"/>
              <a:t>Large amounts of traffic to the DC, trend analysis (ATA)</a:t>
            </a:r>
          </a:p>
          <a:p>
            <a:pPr lvl="1"/>
            <a:endParaRPr lang="en-US" dirty="0"/>
          </a:p>
          <a:p>
            <a:r>
              <a:rPr lang="en-US" dirty="0"/>
              <a:t>List of enumeration RPC calls to watch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https://twitter.com/infosecn1nja/status/1379411524842758144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5B54DF-06B5-8742-B145-530FED491F5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SharpHound</a:t>
            </a:r>
            <a:r>
              <a:rPr lang="en-US" dirty="0"/>
              <a:t> - Detections</a:t>
            </a:r>
          </a:p>
        </p:txBody>
      </p:sp>
    </p:spTree>
    <p:extLst>
      <p:ext uri="{BB962C8B-B14F-4D97-AF65-F5344CB8AC3E}">
        <p14:creationId xmlns:p14="http://schemas.microsoft.com/office/powerpoint/2010/main" val="2970143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5B54DF-06B5-8742-B145-530FED491F5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73161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Open Source Tooling</a:t>
            </a:r>
          </a:p>
        </p:txBody>
      </p:sp>
    </p:spTree>
    <p:extLst>
      <p:ext uri="{BB962C8B-B14F-4D97-AF65-F5344CB8AC3E}">
        <p14:creationId xmlns:p14="http://schemas.microsoft.com/office/powerpoint/2010/main" val="1733402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838199" y="1384283"/>
            <a:ext cx="10515601" cy="466344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Testing</a:t>
            </a:r>
          </a:p>
          <a:p>
            <a:pPr lvl="1"/>
            <a:r>
              <a:rPr lang="en-US" dirty="0" err="1"/>
              <a:t>BadBlood</a:t>
            </a:r>
            <a:endParaRPr lang="en-US" dirty="0"/>
          </a:p>
          <a:p>
            <a:pPr lvl="1"/>
            <a:r>
              <a:rPr lang="en-US" dirty="0"/>
              <a:t>Vulnerable-AD</a:t>
            </a:r>
          </a:p>
          <a:p>
            <a:r>
              <a:rPr lang="en-US" dirty="0"/>
              <a:t>Analysis</a:t>
            </a:r>
          </a:p>
          <a:p>
            <a:pPr lvl="1"/>
            <a:r>
              <a:rPr lang="en-US" dirty="0" err="1"/>
              <a:t>Plumhound</a:t>
            </a:r>
            <a:r>
              <a:rPr lang="en-US" dirty="0"/>
              <a:t>/</a:t>
            </a:r>
            <a:r>
              <a:rPr lang="en-US" dirty="0" err="1"/>
              <a:t>cypheroth</a:t>
            </a:r>
            <a:endParaRPr lang="en-US" dirty="0"/>
          </a:p>
          <a:p>
            <a:pPr lvl="1"/>
            <a:r>
              <a:rPr lang="en-US" dirty="0" err="1"/>
              <a:t>WatchDog</a:t>
            </a:r>
            <a:endParaRPr lang="en-US" dirty="0"/>
          </a:p>
          <a:p>
            <a:r>
              <a:rPr lang="en-US" dirty="0"/>
              <a:t>Operations</a:t>
            </a:r>
          </a:p>
          <a:p>
            <a:pPr lvl="1"/>
            <a:r>
              <a:rPr lang="en-US" dirty="0" err="1"/>
              <a:t>Powershell</a:t>
            </a:r>
            <a:r>
              <a:rPr lang="en-US" dirty="0"/>
              <a:t> – </a:t>
            </a:r>
            <a:r>
              <a:rPr lang="en-US" dirty="0" err="1"/>
              <a:t>CypherDog</a:t>
            </a:r>
            <a:endParaRPr lang="en-US" dirty="0"/>
          </a:p>
          <a:p>
            <a:pPr lvl="1"/>
            <a:r>
              <a:rPr lang="en-US" dirty="0"/>
              <a:t>Linux – Max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https://github.com/chryzsh/awesome-bloodhound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706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BadBlood</a:t>
            </a:r>
            <a:endParaRPr lang="en-US" dirty="0"/>
          </a:p>
          <a:p>
            <a:pPr lvl="1"/>
            <a:r>
              <a:rPr lang="en-US" dirty="0"/>
              <a:t>Populates a test AD with tons of fake data</a:t>
            </a:r>
          </a:p>
          <a:p>
            <a:pPr lvl="1"/>
            <a:r>
              <a:rPr lang="en-US" dirty="0">
                <a:hlinkClick r:id="rId2"/>
              </a:rPr>
              <a:t>https://github.com/davidprowe/BadBlood</a:t>
            </a:r>
            <a:endParaRPr lang="en-US" dirty="0"/>
          </a:p>
          <a:p>
            <a:r>
              <a:rPr lang="en-US" dirty="0"/>
              <a:t>Vulnerable-AD</a:t>
            </a:r>
          </a:p>
          <a:p>
            <a:pPr lvl="1"/>
            <a:r>
              <a:rPr lang="en-US" dirty="0"/>
              <a:t>Populates a test AD instance with known vulnerabilities</a:t>
            </a:r>
          </a:p>
          <a:p>
            <a:pPr lvl="1"/>
            <a:r>
              <a:rPr lang="en-US" dirty="0">
                <a:hlinkClick r:id="rId3"/>
              </a:rPr>
              <a:t>https://github.com/WazeHell/vulnerable-AD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5B54DF-06B5-8742-B145-530FED491F5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214741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</a:t>
            </a:r>
            <a:r>
              <a:rPr lang="en-US" dirty="0" err="1"/>
              <a:t>PlumHound</a:t>
            </a:r>
            <a:r>
              <a:rPr lang="en-US" dirty="0"/>
              <a:t> / </a:t>
            </a:r>
            <a:r>
              <a:rPr lang="en-US" dirty="0" err="1"/>
              <a:t>Cypheroth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838199" y="1384283"/>
            <a:ext cx="10515601" cy="494684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sz="2400" dirty="0"/>
              <a:t>Python / Bash respectively</a:t>
            </a:r>
          </a:p>
          <a:p>
            <a:r>
              <a:rPr lang="en-US" sz="2400" dirty="0"/>
              <a:t>Runs a battery of predefined commands through the </a:t>
            </a:r>
            <a:r>
              <a:rPr lang="en-US" sz="2400" dirty="0" err="1"/>
              <a:t>BloodHound</a:t>
            </a:r>
            <a:r>
              <a:rPr lang="en-US" sz="2400" dirty="0"/>
              <a:t> data, and extracts relevant info</a:t>
            </a:r>
          </a:p>
          <a:p>
            <a:r>
              <a:rPr lang="en-US" sz="2400" dirty="0" err="1"/>
              <a:t>PlumHound</a:t>
            </a:r>
            <a:r>
              <a:rPr lang="en-US" sz="2400" dirty="0"/>
              <a:t> outputs to an HTML file, </a:t>
            </a:r>
            <a:r>
              <a:rPr lang="en-US" sz="2400" dirty="0" err="1"/>
              <a:t>Cypheroth</a:t>
            </a:r>
            <a:r>
              <a:rPr lang="en-US" sz="2400" dirty="0"/>
              <a:t> outputs to an Excel doc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1600" dirty="0">
                <a:hlinkClick r:id="rId3"/>
              </a:rPr>
              <a:t>https://github.com/DefensiveOrigins/PlumHound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https://github.com/seajaysec/cypheroth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9346" y="3100185"/>
            <a:ext cx="9408698" cy="219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20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63132"/>
            <a:ext cx="10515600" cy="5303463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Powershell</a:t>
            </a:r>
            <a:r>
              <a:rPr lang="en-US" sz="2400" dirty="0"/>
              <a:t> script designed to “weight” nodes based on their impact on AD escalation</a:t>
            </a:r>
          </a:p>
          <a:p>
            <a:r>
              <a:rPr lang="en-US" sz="2400" dirty="0"/>
              <a:t>Provides the ability to target AD objects that are susceptible to compromise/pivoting through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1800" dirty="0">
                <a:hlinkClick r:id="rId2"/>
              </a:rPr>
              <a:t>https://github.com/SadProcessor/WatchDog</a:t>
            </a:r>
            <a:endParaRPr lang="en-US" sz="1800" dirty="0"/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5B54DF-06B5-8742-B145-530FED491F5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</a:t>
            </a:r>
            <a:r>
              <a:rPr lang="en-US" dirty="0" err="1"/>
              <a:t>WatchDog</a:t>
            </a:r>
            <a:endParaRPr lang="en-US" dirty="0"/>
          </a:p>
        </p:txBody>
      </p:sp>
      <p:pic>
        <p:nvPicPr>
          <p:cNvPr id="6146" name="Picture 2" descr="https://insinuator.net/wp-content/uploads/2019/10/NodeWe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280" y="2795757"/>
            <a:ext cx="5604375" cy="31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insinuator.net/wp-content/uploads/2019/10/OverlapPat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27" y="2919475"/>
            <a:ext cx="5650493" cy="317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17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279525"/>
            <a:ext cx="11430000" cy="46640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Designed for both Red &amp; Blue teams as an intro-&gt;intermediate dive into </a:t>
            </a:r>
            <a:r>
              <a:rPr lang="en-US" dirty="0" err="1"/>
              <a:t>BloodHound</a:t>
            </a:r>
            <a:r>
              <a:rPr lang="en-US" dirty="0"/>
              <a:t> AD, by the end of this talk you will be able to: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Understand </a:t>
            </a:r>
            <a:r>
              <a:rPr lang="en-US" dirty="0" err="1"/>
              <a:t>BloodHound</a:t>
            </a:r>
            <a:r>
              <a:rPr lang="en-US" dirty="0"/>
              <a:t> basics &amp; use cases with AD security</a:t>
            </a:r>
          </a:p>
          <a:p>
            <a:r>
              <a:rPr lang="en-US" dirty="0"/>
              <a:t>Utilize open-source tooling for analysis &amp; operations</a:t>
            </a:r>
          </a:p>
          <a:p>
            <a:r>
              <a:rPr lang="en-US" dirty="0"/>
              <a:t>Understand Cypher query language at a beginner level</a:t>
            </a:r>
          </a:p>
          <a:p>
            <a:r>
              <a:rPr lang="en-US" dirty="0"/>
              <a:t>Continue learning on your own</a:t>
            </a:r>
          </a:p>
          <a:p>
            <a:endParaRPr lang="en-US" dirty="0"/>
          </a:p>
          <a:p>
            <a:r>
              <a:rPr lang="en-US" i="1" dirty="0"/>
              <a:t>An Active Directory requires an Active Defense </a:t>
            </a:r>
            <a:r>
              <a:rPr lang="en-US" dirty="0"/>
              <a:t>– someone, probably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26423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– </a:t>
            </a:r>
            <a:r>
              <a:rPr lang="en-US" dirty="0" err="1"/>
              <a:t>CypherDog</a:t>
            </a: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838199" y="1384283"/>
            <a:ext cx="10515601" cy="494684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 err="1"/>
              <a:t>Powershell</a:t>
            </a:r>
            <a:r>
              <a:rPr lang="en-US" sz="2400" dirty="0"/>
              <a:t> cmdlets for interacting with the </a:t>
            </a:r>
            <a:r>
              <a:rPr lang="en-US" sz="2400" dirty="0" err="1"/>
              <a:t>BloodHound</a:t>
            </a:r>
            <a:r>
              <a:rPr lang="en-US" sz="2400" dirty="0"/>
              <a:t> database</a:t>
            </a:r>
          </a:p>
          <a:p>
            <a:r>
              <a:rPr lang="en-US" sz="2400" dirty="0"/>
              <a:t>Cypher is required for some advanced use, but overall simple and user-friendly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3"/>
              </a:rPr>
              <a:t>https://github.com/SadProcessor/CypherDog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307" y="2898170"/>
            <a:ext cx="5212911" cy="215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93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– Max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838199" y="1384283"/>
            <a:ext cx="10515601" cy="494684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/>
              <a:t>Python script for extracting information from a database, importing owned assets, analysis,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Perks:</a:t>
            </a:r>
          </a:p>
          <a:p>
            <a:pPr lvl="1"/>
            <a:r>
              <a:rPr lang="en-US" sz="2000" dirty="0"/>
              <a:t>Domain Password Audit Tool, cracked user permission analysis</a:t>
            </a:r>
          </a:p>
          <a:p>
            <a:pPr lvl="1"/>
            <a:r>
              <a:rPr lang="en-US" sz="2000" dirty="0"/>
              <a:t>Easy data extraction &amp; manipulation</a:t>
            </a:r>
          </a:p>
          <a:p>
            <a:pPr lvl="1"/>
            <a:r>
              <a:rPr lang="en-US" sz="2000" dirty="0"/>
              <a:t>Bulk import of Owned objects</a:t>
            </a:r>
          </a:p>
          <a:p>
            <a:pPr lvl="1"/>
            <a:r>
              <a:rPr lang="en-US" sz="2000" dirty="0"/>
              <a:t>New attack primitives</a:t>
            </a:r>
          </a:p>
          <a:p>
            <a:pPr lvl="1"/>
            <a:r>
              <a:rPr lang="en-US" sz="2000" dirty="0"/>
              <a:t>Sweet ASCII Art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hlinkClick r:id="rId3"/>
              </a:rPr>
              <a:t>https://github.com/knavesec/Max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028" y="3473098"/>
            <a:ext cx="3773136" cy="28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65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Max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838199" y="1384283"/>
            <a:ext cx="5608783" cy="494684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sz="2400" dirty="0" err="1"/>
              <a:t>BloodHound</a:t>
            </a:r>
            <a:r>
              <a:rPr lang="en-US" sz="2400" dirty="0"/>
              <a:t> Domain Password Audit Tool, cracked user permission analysis</a:t>
            </a:r>
          </a:p>
          <a:p>
            <a:r>
              <a:rPr lang="en-US" sz="2400" dirty="0"/>
              <a:t>Export </a:t>
            </a:r>
            <a:r>
              <a:rPr lang="en-US" sz="2400" dirty="0" err="1"/>
              <a:t>NTDS.dit</a:t>
            </a:r>
            <a:r>
              <a:rPr lang="en-US" sz="2400" dirty="0"/>
              <a:t>, perform password cracking, run analysis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hlinkClick r:id="rId3"/>
              </a:rPr>
              <a:t>https://github.com/knavesec/Max/blob/master/wiki/dpat.md</a:t>
            </a:r>
            <a:endParaRPr lang="en-US" sz="2400" dirty="0"/>
          </a:p>
        </p:txBody>
      </p:sp>
      <p:pic>
        <p:nvPicPr>
          <p:cNvPr id="4098" name="Picture 2" descr="HTML Outpu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23"/>
          <a:stretch/>
        </p:blipFill>
        <p:spPr bwMode="auto">
          <a:xfrm>
            <a:off x="6446982" y="157019"/>
            <a:ext cx="5102000" cy="654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725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290011" y="1764631"/>
            <a:ext cx="9236075" cy="2743200"/>
          </a:xfrm>
        </p:spPr>
        <p:txBody>
          <a:bodyPr/>
          <a:lstStyle/>
          <a:p>
            <a:r>
              <a:rPr lang="en-US" dirty="0"/>
              <a:t>Cypher Queries</a:t>
            </a:r>
          </a:p>
        </p:txBody>
      </p:sp>
    </p:spTree>
    <p:extLst>
      <p:ext uri="{BB962C8B-B14F-4D97-AF65-F5344CB8AC3E}">
        <p14:creationId xmlns:p14="http://schemas.microsoft.com/office/powerpoint/2010/main" val="3815202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838199" y="1384283"/>
            <a:ext cx="10515601" cy="46634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/>
              <a:t>Cypher is the backend Neo4j database query language</a:t>
            </a:r>
          </a:p>
          <a:p>
            <a:pPr lvl="1">
              <a:spcAft>
                <a:spcPts val="500"/>
              </a:spcAft>
            </a:pPr>
            <a:r>
              <a:rPr lang="en-US" sz="2000" dirty="0"/>
              <a:t>This is where the magic happens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sz="2400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/>
              <a:t>Cypher is capitalization independent (KEYWORD = </a:t>
            </a:r>
            <a:r>
              <a:rPr lang="en-US" sz="2400" dirty="0" err="1"/>
              <a:t>kEyWoRd</a:t>
            </a:r>
            <a:r>
              <a:rPr lang="en-US" sz="2400" dirty="0"/>
              <a:t>), with one exception (noted later)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23841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– Cypher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838199" y="1384283"/>
            <a:ext cx="10515601" cy="46634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Nodes</a:t>
            </a:r>
          </a:p>
          <a:p>
            <a:pPr lvl="1">
              <a:spcAft>
                <a:spcPts val="500"/>
              </a:spcAft>
            </a:pPr>
            <a:r>
              <a:rPr lang="en-US" dirty="0"/>
              <a:t>Displayed as (</a:t>
            </a:r>
            <a:r>
              <a:rPr lang="en-US" dirty="0" err="1"/>
              <a:t>node:Type</a:t>
            </a:r>
            <a:r>
              <a:rPr lang="en-US" dirty="0"/>
              <a:t>) where “node” is the name of a reference variable, and “Type” is the type of node (“Type” is not required)</a:t>
            </a:r>
          </a:p>
          <a:p>
            <a:pPr lvl="1">
              <a:spcAft>
                <a:spcPts val="500"/>
              </a:spcAft>
            </a:pPr>
            <a:r>
              <a:rPr lang="en-US" dirty="0"/>
              <a:t>(</a:t>
            </a:r>
            <a:r>
              <a:rPr lang="en-US" dirty="0" err="1"/>
              <a:t>n:User</a:t>
            </a:r>
            <a:r>
              <a:rPr lang="en-US" dirty="0"/>
              <a:t>) – node “n” of type “User”</a:t>
            </a:r>
          </a:p>
          <a:p>
            <a:pPr lvl="1">
              <a:spcAft>
                <a:spcPts val="500"/>
              </a:spcAft>
            </a:pPr>
            <a:r>
              <a:rPr lang="en-US" dirty="0"/>
              <a:t>(</a:t>
            </a:r>
            <a:r>
              <a:rPr lang="en-US" dirty="0" err="1"/>
              <a:t>n:User</a:t>
            </a:r>
            <a:r>
              <a:rPr lang="en-US" dirty="0"/>
              <a:t> {name:“USER01@DOM.LOCAL”}) – node “n” of type “User” who has the name </a:t>
            </a:r>
            <a:r>
              <a:rPr lang="en-US" dirty="0">
                <a:hlinkClick r:id="rId3"/>
              </a:rPr>
              <a:t>USER01@DOM.LOCAL</a:t>
            </a:r>
            <a:r>
              <a:rPr lang="en-US" dirty="0"/>
              <a:t> (case sensitive exception!)</a:t>
            </a:r>
          </a:p>
          <a:p>
            <a:pPr lvl="1">
              <a:spcAft>
                <a:spcPts val="500"/>
              </a:spcAft>
            </a:pPr>
            <a:endParaRPr lang="en-US" dirty="0"/>
          </a:p>
          <a:p>
            <a:pPr lvl="1">
              <a:spcAft>
                <a:spcPts val="500"/>
              </a:spcAft>
            </a:pPr>
            <a:r>
              <a:rPr lang="en-US" dirty="0"/>
              <a:t>Can call this same node later using (n), since “n” is the name of the reference variable</a:t>
            </a:r>
          </a:p>
        </p:txBody>
      </p:sp>
    </p:spTree>
    <p:extLst>
      <p:ext uri="{BB962C8B-B14F-4D97-AF65-F5344CB8AC3E}">
        <p14:creationId xmlns:p14="http://schemas.microsoft.com/office/powerpoint/2010/main" val="2322835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– Cypher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838199" y="1384283"/>
            <a:ext cx="10515601" cy="466344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MATCH, WHERE, RETURN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RETURN</a:t>
            </a:r>
          </a:p>
          <a:p>
            <a:pPr lvl="1">
              <a:spcAft>
                <a:spcPts val="500"/>
              </a:spcAft>
            </a:pPr>
            <a:r>
              <a:rPr lang="en-US" sz="1600" dirty="0"/>
              <a:t>Returns information to the GUI/Browser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MATCH</a:t>
            </a:r>
          </a:p>
          <a:p>
            <a:pPr lvl="1">
              <a:spcAft>
                <a:spcPts val="500"/>
              </a:spcAft>
            </a:pPr>
            <a:r>
              <a:rPr lang="en-US" sz="1600" dirty="0"/>
              <a:t>Query for a specific node or relationship</a:t>
            </a:r>
          </a:p>
          <a:p>
            <a:pPr lvl="1">
              <a:spcAft>
                <a:spcPts val="500"/>
              </a:spcAft>
            </a:pPr>
            <a:r>
              <a:rPr lang="en-US" sz="1600" dirty="0"/>
              <a:t>MATCH (</a:t>
            </a:r>
            <a:r>
              <a:rPr lang="en-US" sz="1600" dirty="0" err="1"/>
              <a:t>n:User</a:t>
            </a:r>
            <a:r>
              <a:rPr lang="en-US" sz="1600" dirty="0"/>
              <a:t>) RETURN n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WHERE</a:t>
            </a:r>
          </a:p>
          <a:p>
            <a:pPr lvl="1">
              <a:spcAft>
                <a:spcPts val="500"/>
              </a:spcAft>
            </a:pPr>
            <a:r>
              <a:rPr lang="en-US" sz="1600" dirty="0"/>
              <a:t>Comparator, used with MATCH statement to specify node information</a:t>
            </a:r>
          </a:p>
          <a:p>
            <a:pPr lvl="1">
              <a:spcAft>
                <a:spcPts val="500"/>
              </a:spcAft>
            </a:pPr>
            <a:r>
              <a:rPr lang="en-US" sz="1600" dirty="0"/>
              <a:t>Comparators are tricky, the username in BH must match UNAME@DOMAIN.LOCAL, *case sensitive*</a:t>
            </a:r>
          </a:p>
          <a:p>
            <a:pPr lvl="1">
              <a:spcAft>
                <a:spcPts val="500"/>
              </a:spcAft>
            </a:pPr>
            <a:r>
              <a:rPr lang="en-US" sz="1600" dirty="0"/>
              <a:t>MATCH (</a:t>
            </a:r>
            <a:r>
              <a:rPr lang="en-US" sz="1600" dirty="0" err="1"/>
              <a:t>n:User</a:t>
            </a:r>
            <a:r>
              <a:rPr lang="en-US" sz="1600" dirty="0"/>
              <a:t>) WHERE n.name=“UNAME@DOMAIN.LOCAL” RETURN n</a:t>
            </a:r>
          </a:p>
          <a:p>
            <a:pPr lvl="1">
              <a:spcAft>
                <a:spcPts val="500"/>
              </a:spcAft>
            </a:pPr>
            <a:r>
              <a:rPr lang="en-US" sz="1600" dirty="0"/>
              <a:t>Can also use a regex for wildcards &amp; other regex matching</a:t>
            </a:r>
          </a:p>
          <a:p>
            <a:pPr lvl="1">
              <a:spcAft>
                <a:spcPts val="500"/>
              </a:spcAft>
            </a:pPr>
            <a:r>
              <a:rPr lang="en-US" sz="1600" dirty="0"/>
              <a:t>MATCH (</a:t>
            </a:r>
            <a:r>
              <a:rPr lang="en-US" sz="1600" dirty="0" err="1"/>
              <a:t>n:User</a:t>
            </a:r>
            <a:r>
              <a:rPr lang="en-US" sz="1600" dirty="0"/>
              <a:t>) WHERE n.name=~”UNAME.*|SQL.*” RETURN n</a:t>
            </a:r>
          </a:p>
          <a:p>
            <a:pPr marL="225425" lvl="1" indent="0">
              <a:spcAft>
                <a:spcPts val="500"/>
              </a:spcAft>
              <a:buNone/>
            </a:pPr>
            <a:endParaRPr lang="en-US" sz="160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endParaRPr lang="en-US" sz="1800" dirty="0"/>
          </a:p>
          <a:p>
            <a:pPr lvl="1">
              <a:spcAft>
                <a:spcPts val="500"/>
              </a:spcAft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58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Dissecting a Custom Query v1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838199" y="1384283"/>
            <a:ext cx="10515601" cy="46634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/>
              <a:t>Full Query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690" y="2132251"/>
            <a:ext cx="8118556" cy="245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54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– Relationships &amp; Pathfinding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838199" y="1384283"/>
            <a:ext cx="10515601" cy="46634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Relationships	</a:t>
            </a:r>
          </a:p>
          <a:p>
            <a:pPr lvl="1">
              <a:spcAft>
                <a:spcPts val="500"/>
              </a:spcAft>
            </a:pPr>
            <a:r>
              <a:rPr lang="en-US" sz="1800" dirty="0"/>
              <a:t>One-way, indications that two objects are related by a specific edge type (see edges slide for types)</a:t>
            </a:r>
          </a:p>
          <a:p>
            <a:pPr lvl="1">
              <a:spcAft>
                <a:spcPts val="500"/>
              </a:spcAft>
            </a:pPr>
            <a:r>
              <a:rPr lang="en-US" sz="1800" dirty="0"/>
              <a:t>A bi-directional relationship is just 2 one-way relationships</a:t>
            </a:r>
          </a:p>
          <a:p>
            <a:pPr lvl="1">
              <a:spcAft>
                <a:spcPts val="500"/>
              </a:spcAft>
            </a:pPr>
            <a:endParaRPr lang="en-US" sz="1800" dirty="0"/>
          </a:p>
          <a:p>
            <a:pPr lvl="1">
              <a:spcAft>
                <a:spcPts val="500"/>
              </a:spcAft>
            </a:pPr>
            <a:r>
              <a:rPr lang="en-US" sz="1800" dirty="0"/>
              <a:t>Nodes = ( ), relationship edge = [ ]</a:t>
            </a:r>
          </a:p>
          <a:p>
            <a:pPr lvl="1">
              <a:spcAft>
                <a:spcPts val="500"/>
              </a:spcAft>
            </a:pPr>
            <a:r>
              <a:rPr lang="en-US" sz="1800" dirty="0"/>
              <a:t>Full relationship ()-[]-() or ()-[]-&gt;() </a:t>
            </a:r>
          </a:p>
          <a:p>
            <a:pPr lvl="2">
              <a:spcAft>
                <a:spcPts val="500"/>
              </a:spcAft>
            </a:pPr>
            <a:r>
              <a:rPr lang="en-US" sz="1600" dirty="0"/>
              <a:t>First is direction independent, second is directed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5" y="4597862"/>
            <a:ext cx="6348276" cy="168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93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– Relationships &amp; Pathfinding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838199" y="1384283"/>
            <a:ext cx="10515601" cy="46634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Sample Relationships	</a:t>
            </a:r>
          </a:p>
          <a:p>
            <a:pPr lvl="1">
              <a:spcAft>
                <a:spcPts val="500"/>
              </a:spcAft>
            </a:pPr>
            <a:r>
              <a:rPr lang="en-US" sz="2000" dirty="0"/>
              <a:t>()-[]-()</a:t>
            </a:r>
          </a:p>
          <a:p>
            <a:pPr lvl="2">
              <a:spcAft>
                <a:spcPts val="500"/>
              </a:spcAft>
            </a:pPr>
            <a:r>
              <a:rPr lang="en-US" sz="1600" dirty="0"/>
              <a:t>Relationship from any node to any node with via any edge</a:t>
            </a:r>
          </a:p>
          <a:p>
            <a:pPr lvl="1">
              <a:spcAft>
                <a:spcPts val="500"/>
              </a:spcAft>
            </a:pPr>
            <a:r>
              <a:rPr lang="en-US" sz="2000" dirty="0"/>
              <a:t>(</a:t>
            </a:r>
            <a:r>
              <a:rPr lang="en-US" sz="2000" dirty="0" err="1"/>
              <a:t>u:User</a:t>
            </a:r>
            <a:r>
              <a:rPr lang="en-US" sz="2000" dirty="0"/>
              <a:t>)-[]-(</a:t>
            </a:r>
            <a:r>
              <a:rPr lang="en-US" sz="2000" dirty="0" err="1"/>
              <a:t>c:Computer</a:t>
            </a:r>
            <a:r>
              <a:rPr lang="en-US" sz="2000" dirty="0"/>
              <a:t>)</a:t>
            </a:r>
          </a:p>
          <a:p>
            <a:pPr lvl="2">
              <a:spcAft>
                <a:spcPts val="500"/>
              </a:spcAft>
            </a:pPr>
            <a:r>
              <a:rPr lang="en-US" sz="1600" dirty="0"/>
              <a:t>Relationship between any user &amp; any computer via any edge </a:t>
            </a:r>
          </a:p>
          <a:p>
            <a:pPr lvl="1">
              <a:spcAft>
                <a:spcPts val="500"/>
              </a:spcAft>
            </a:pPr>
            <a:r>
              <a:rPr lang="en-US" sz="2000" dirty="0"/>
              <a:t>(</a:t>
            </a:r>
            <a:r>
              <a:rPr lang="en-US" sz="2000" dirty="0" err="1"/>
              <a:t>u:User</a:t>
            </a:r>
            <a:r>
              <a:rPr lang="en-US" sz="2000" dirty="0"/>
              <a:t>)-[</a:t>
            </a:r>
            <a:r>
              <a:rPr lang="en-US" sz="2000" dirty="0" err="1"/>
              <a:t>r:AdminTo</a:t>
            </a:r>
            <a:r>
              <a:rPr lang="en-US" sz="2000" dirty="0"/>
              <a:t>]-&gt;(</a:t>
            </a:r>
            <a:r>
              <a:rPr lang="en-US" sz="2000" dirty="0" err="1"/>
              <a:t>c:Computer</a:t>
            </a:r>
            <a:r>
              <a:rPr lang="en-US" sz="2000" dirty="0"/>
              <a:t>)</a:t>
            </a:r>
          </a:p>
          <a:p>
            <a:pPr lvl="2">
              <a:spcAft>
                <a:spcPts val="500"/>
              </a:spcAft>
            </a:pPr>
            <a:r>
              <a:rPr lang="en-US" sz="1600" dirty="0"/>
              <a:t>Relationship where any user has admin rights over a computer (one-way)</a:t>
            </a:r>
          </a:p>
          <a:p>
            <a:pPr lvl="1">
              <a:spcAft>
                <a:spcPts val="500"/>
              </a:spcAft>
            </a:pPr>
            <a:r>
              <a:rPr lang="en-US" sz="2000" dirty="0"/>
              <a:t>()-[</a:t>
            </a:r>
            <a:r>
              <a:rPr lang="en-US" sz="2000" dirty="0" err="1"/>
              <a:t>r:AdminTo|Owns</a:t>
            </a:r>
            <a:r>
              <a:rPr lang="en-US" sz="2000" dirty="0"/>
              <a:t>]-&gt;(</a:t>
            </a:r>
            <a:r>
              <a:rPr lang="en-US" sz="2000" dirty="0" err="1"/>
              <a:t>g:Group</a:t>
            </a:r>
            <a:r>
              <a:rPr lang="en-US" sz="2000" dirty="0"/>
              <a:t> {</a:t>
            </a:r>
            <a:r>
              <a:rPr lang="en-US" sz="2000" dirty="0" err="1"/>
              <a:t>name:”NAME</a:t>
            </a:r>
            <a:r>
              <a:rPr lang="en-US" sz="2000" dirty="0"/>
              <a:t>”})</a:t>
            </a:r>
          </a:p>
          <a:p>
            <a:pPr lvl="2">
              <a:spcAft>
                <a:spcPts val="500"/>
              </a:spcAft>
            </a:pPr>
            <a:r>
              <a:rPr lang="en-US" sz="1600" dirty="0"/>
              <a:t>Relationships where any node has admin rights/ownership over a target group</a:t>
            </a:r>
          </a:p>
          <a:p>
            <a:pPr lvl="1">
              <a:spcAft>
                <a:spcPts val="500"/>
              </a:spcAft>
            </a:pPr>
            <a:r>
              <a:rPr lang="en-US" sz="2000" dirty="0"/>
              <a:t>All of these will return multiple relationships, unless it is specific to one instance</a:t>
            </a:r>
          </a:p>
        </p:txBody>
      </p:sp>
    </p:spTree>
    <p:extLst>
      <p:ext uri="{BB962C8B-B14F-4D97-AF65-F5344CB8AC3E}">
        <p14:creationId xmlns:p14="http://schemas.microsoft.com/office/powerpoint/2010/main" val="335952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Creators of </a:t>
            </a:r>
            <a:r>
              <a:rPr lang="en-US" dirty="0" err="1">
                <a:latin typeface="Arial" charset="0"/>
                <a:cs typeface="Arial" charset="0"/>
              </a:rPr>
              <a:t>BloodHound</a:t>
            </a:r>
            <a:r>
              <a:rPr lang="en-US" dirty="0">
                <a:latin typeface="Arial" charset="0"/>
                <a:cs typeface="Arial" charset="0"/>
              </a:rPr>
              <a:t> - Will Schroeder (@</a:t>
            </a:r>
            <a:r>
              <a:rPr lang="en-US" dirty="0" err="1">
                <a:latin typeface="Arial" charset="0"/>
                <a:cs typeface="Arial" charset="0"/>
              </a:rPr>
              <a:t>harmjoy</a:t>
            </a:r>
            <a:r>
              <a:rPr lang="en-US" dirty="0">
                <a:latin typeface="Arial" charset="0"/>
                <a:cs typeface="Arial" charset="0"/>
              </a:rPr>
              <a:t>), Rohan </a:t>
            </a:r>
            <a:r>
              <a:rPr lang="en-US" dirty="0" err="1">
                <a:latin typeface="Arial" charset="0"/>
                <a:cs typeface="Arial" charset="0"/>
              </a:rPr>
              <a:t>Vazarkar</a:t>
            </a:r>
            <a:r>
              <a:rPr lang="en-US" dirty="0">
                <a:latin typeface="Arial" charset="0"/>
                <a:cs typeface="Arial" charset="0"/>
              </a:rPr>
              <a:t> (@</a:t>
            </a:r>
            <a:r>
              <a:rPr lang="en-US" dirty="0" err="1">
                <a:latin typeface="Arial" charset="0"/>
                <a:cs typeface="Arial" charset="0"/>
              </a:rPr>
              <a:t>cptjesus</a:t>
            </a:r>
            <a:r>
              <a:rPr lang="en-US" dirty="0">
                <a:latin typeface="Arial" charset="0"/>
                <a:cs typeface="Arial" charset="0"/>
              </a:rPr>
              <a:t>), Andy Robbins (@_wald0) </a:t>
            </a:r>
          </a:p>
          <a:p>
            <a:r>
              <a:rPr lang="en-US" dirty="0">
                <a:latin typeface="Arial" charset="0"/>
                <a:cs typeface="Arial" charset="0"/>
              </a:rPr>
              <a:t>Great write-ups/cheat-sheets - </a:t>
            </a:r>
            <a:r>
              <a:rPr lang="en-US" dirty="0"/>
              <a:t>@Haus3c</a:t>
            </a: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err="1">
                <a:latin typeface="Arial" charset="0"/>
                <a:cs typeface="Arial" charset="0"/>
              </a:rPr>
              <a:t>BloodHound</a:t>
            </a:r>
            <a:r>
              <a:rPr lang="en-US" dirty="0">
                <a:latin typeface="Arial" charset="0"/>
                <a:cs typeface="Arial" charset="0"/>
              </a:rPr>
              <a:t> Slack Channel - bloodhoundhq.slack.com</a:t>
            </a:r>
          </a:p>
          <a:p>
            <a:pPr lvl="1"/>
            <a:r>
              <a:rPr lang="en-US" dirty="0">
                <a:latin typeface="Arial" charset="0"/>
                <a:cs typeface="Arial" charset="0"/>
                <a:hlinkClick r:id="rId2"/>
              </a:rPr>
              <a:t>https://bloodhoundgang.herokuapp.com/</a:t>
            </a:r>
            <a:r>
              <a:rPr lang="en-US" dirty="0">
                <a:latin typeface="Arial" charset="0"/>
                <a:cs typeface="Arial" charset="0"/>
              </a:rPr>
              <a:t> (invite)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  <a:hlinkClick r:id="rId3"/>
              </a:rPr>
              <a:t>https://github.com/BloodHoundAD/BloodHound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&amp; Plugs</a:t>
            </a:r>
          </a:p>
        </p:txBody>
      </p:sp>
    </p:spTree>
    <p:extLst>
      <p:ext uri="{BB962C8B-B14F-4D97-AF65-F5344CB8AC3E}">
        <p14:creationId xmlns:p14="http://schemas.microsoft.com/office/powerpoint/2010/main" val="15208757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– Relationships &amp; Pathfinding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838200" y="1384283"/>
            <a:ext cx="4824664" cy="46634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/>
              <a:t>MATCH p=()-[]-() RETURN p</a:t>
            </a:r>
          </a:p>
          <a:p>
            <a:pPr lvl="1">
              <a:spcAft>
                <a:spcPts val="500"/>
              </a:spcAft>
            </a:pPr>
            <a:r>
              <a:rPr lang="en-US" sz="2200" dirty="0"/>
              <a:t>Return all relationships between all nodes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sz="1800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sz="1800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sz="1800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sz="1800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sz="1800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sz="1800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sz="1800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This seems useful</a:t>
            </a:r>
            <a:endParaRPr lang="en-US" sz="1600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5915526" y="1384283"/>
            <a:ext cx="4824664" cy="46634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MATCH (</a:t>
            </a:r>
            <a:r>
              <a:rPr lang="en-US" sz="2000" dirty="0" err="1"/>
              <a:t>n:User</a:t>
            </a:r>
            <a:r>
              <a:rPr lang="en-US" sz="2000" dirty="0"/>
              <a:t>), (</a:t>
            </a:r>
            <a:r>
              <a:rPr lang="en-US" sz="2000" dirty="0" err="1"/>
              <a:t>m:Computer</a:t>
            </a:r>
            <a:r>
              <a:rPr lang="en-US" sz="2000" dirty="0"/>
              <a:t>) MATCH p=(n)-[</a:t>
            </a:r>
            <a:r>
              <a:rPr lang="en-US" sz="2000" dirty="0" err="1"/>
              <a:t>r:CanRDP|AdminTo</a:t>
            </a:r>
            <a:r>
              <a:rPr lang="en-US" sz="2000" dirty="0"/>
              <a:t>]-&gt;(m)  RETURN p</a:t>
            </a:r>
          </a:p>
          <a:p>
            <a:pPr lvl="1">
              <a:spcAft>
                <a:spcPts val="500"/>
              </a:spcAft>
            </a:pPr>
            <a:r>
              <a:rPr lang="en-US" sz="1400" dirty="0"/>
              <a:t>Find relationship where a user has RDP or Admin rights to a computer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endParaRPr lang="en-US" sz="1800" dirty="0"/>
          </a:p>
          <a:p>
            <a:pPr lvl="1">
              <a:spcAft>
                <a:spcPts val="500"/>
              </a:spcAft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758" y="2777161"/>
            <a:ext cx="3419896" cy="25006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5633" t="13559" r="8740" b="13480"/>
          <a:stretch/>
        </p:blipFill>
        <p:spPr>
          <a:xfrm>
            <a:off x="7090412" y="3212948"/>
            <a:ext cx="3163096" cy="259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233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– Pathfinding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838199" y="1384283"/>
            <a:ext cx="10515601" cy="46634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/>
              <a:t>Pathfinding is just multiple linked relationships</a:t>
            </a:r>
          </a:p>
          <a:p>
            <a:pPr lvl="1">
              <a:spcAft>
                <a:spcPts val="500"/>
              </a:spcAft>
            </a:pPr>
            <a:r>
              <a:rPr lang="en-US" sz="2000" dirty="0"/>
              <a:t>A relationship is simply a path with only 1 level of depth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sz="2400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/>
              <a:t>Node1 – edge -&gt; node2 – edge -&gt; node3 -&gt; ……</a:t>
            </a:r>
          </a:p>
          <a:p>
            <a:pPr lvl="2">
              <a:spcAft>
                <a:spcPts val="500"/>
              </a:spcAft>
            </a:pPr>
            <a:endParaRPr lang="en-US" sz="80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endParaRPr lang="en-US" sz="1800" dirty="0"/>
          </a:p>
          <a:p>
            <a:pPr lvl="1">
              <a:spcAft>
                <a:spcPts val="500"/>
              </a:spcAft>
            </a:pPr>
            <a:endParaRPr lang="en-US" sz="18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65" y="3610019"/>
            <a:ext cx="9379859" cy="243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828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– Pathfinding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838199" y="1384283"/>
            <a:ext cx="10515601" cy="46634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Specifying depth</a:t>
            </a:r>
          </a:p>
          <a:p>
            <a:pPr lvl="1">
              <a:spcAft>
                <a:spcPts val="500"/>
              </a:spcAft>
            </a:pPr>
            <a:r>
              <a:rPr lang="en-US" sz="1800" dirty="0"/>
              <a:t>MATCH p=(n)-[</a:t>
            </a:r>
            <a:r>
              <a:rPr lang="en-US" sz="1800" dirty="0" err="1"/>
              <a:t>r:AdminTo|HasSession</a:t>
            </a:r>
            <a:r>
              <a:rPr lang="en-US" sz="1800" dirty="0"/>
              <a:t>]-&gt;(m) RETURN p</a:t>
            </a:r>
          </a:p>
          <a:p>
            <a:pPr lvl="2">
              <a:spcAft>
                <a:spcPts val="500"/>
              </a:spcAft>
            </a:pPr>
            <a:r>
              <a:rPr lang="en-US" sz="1800" dirty="0"/>
              <a:t>One hop</a:t>
            </a:r>
          </a:p>
          <a:p>
            <a:pPr lvl="1">
              <a:spcAft>
                <a:spcPts val="500"/>
              </a:spcAft>
            </a:pPr>
            <a:r>
              <a:rPr lang="en-US" sz="1800" dirty="0"/>
              <a:t>MATCH p=(n)-[</a:t>
            </a:r>
            <a:r>
              <a:rPr lang="en-US" sz="1800" dirty="0" err="1"/>
              <a:t>r:AdminTo|HasSession</a:t>
            </a:r>
            <a:r>
              <a:rPr lang="en-US" sz="1800" dirty="0">
                <a:solidFill>
                  <a:srgbClr val="FF0000"/>
                </a:solidFill>
              </a:rPr>
              <a:t>*1..3</a:t>
            </a:r>
            <a:r>
              <a:rPr lang="en-US" sz="1800" dirty="0"/>
              <a:t>]-&gt;(m) RETURN p</a:t>
            </a:r>
          </a:p>
          <a:p>
            <a:pPr lvl="2">
              <a:spcAft>
                <a:spcPts val="500"/>
              </a:spcAft>
            </a:pPr>
            <a:r>
              <a:rPr lang="en-US" sz="1800" dirty="0"/>
              <a:t>One to three hops</a:t>
            </a:r>
          </a:p>
          <a:p>
            <a:pPr lvl="1">
              <a:spcAft>
                <a:spcPts val="500"/>
              </a:spcAft>
            </a:pPr>
            <a:r>
              <a:rPr lang="en-US" sz="1800" dirty="0"/>
              <a:t>MATCH p=(n)-[</a:t>
            </a:r>
            <a:r>
              <a:rPr lang="en-US" sz="1800" dirty="0" err="1"/>
              <a:t>r:AdminTo|HasSession</a:t>
            </a:r>
            <a:r>
              <a:rPr lang="en-US" sz="1800" dirty="0">
                <a:solidFill>
                  <a:srgbClr val="FF0000"/>
                </a:solidFill>
              </a:rPr>
              <a:t>*1..</a:t>
            </a:r>
            <a:r>
              <a:rPr lang="en-US" sz="1800" dirty="0"/>
              <a:t>]-&gt;(m) RETURN p</a:t>
            </a:r>
          </a:p>
          <a:p>
            <a:pPr lvl="2">
              <a:spcAft>
                <a:spcPts val="500"/>
              </a:spcAft>
            </a:pPr>
            <a:r>
              <a:rPr lang="en-US" sz="1800" dirty="0"/>
              <a:t>All hops necessary</a:t>
            </a:r>
          </a:p>
          <a:p>
            <a:pPr lvl="2">
              <a:spcAft>
                <a:spcPts val="500"/>
              </a:spcAft>
            </a:pPr>
            <a:endParaRPr lang="en-US" sz="80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endParaRPr lang="en-US" sz="1800" dirty="0"/>
          </a:p>
          <a:p>
            <a:pPr lvl="1">
              <a:spcAft>
                <a:spcPts val="500"/>
              </a:spcAft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192" y="4217601"/>
            <a:ext cx="7383672" cy="12527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62" y="5550568"/>
            <a:ext cx="10525927" cy="122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– Functions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838199" y="1384283"/>
            <a:ext cx="6243085" cy="46634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 err="1"/>
              <a:t>shortestPath</a:t>
            </a:r>
            <a:r>
              <a:rPr lang="en-US" sz="2400" dirty="0"/>
              <a:t>(relationship)</a:t>
            </a:r>
          </a:p>
          <a:p>
            <a:pPr lvl="1">
              <a:spcAft>
                <a:spcPts val="500"/>
              </a:spcAft>
            </a:pPr>
            <a:r>
              <a:rPr lang="en-US" sz="2000" dirty="0"/>
              <a:t>Returns only the shortest path, standard search functionality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 err="1"/>
              <a:t>allShortestPaths</a:t>
            </a:r>
            <a:r>
              <a:rPr lang="en-US" sz="2400" dirty="0"/>
              <a:t>(relationship)</a:t>
            </a:r>
          </a:p>
          <a:p>
            <a:pPr lvl="1">
              <a:spcAft>
                <a:spcPts val="500"/>
              </a:spcAft>
            </a:pPr>
            <a:r>
              <a:rPr lang="en-US" sz="2000" dirty="0"/>
              <a:t>Returns all of the shortest paths (shocking)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284" y="1914809"/>
            <a:ext cx="5093511" cy="360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47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838199" y="1384283"/>
            <a:ext cx="10515601" cy="46634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dirty="0"/>
              <a:t>List all owned objects</a:t>
            </a:r>
          </a:p>
          <a:p>
            <a:pPr lvl="1"/>
            <a:r>
              <a:rPr lang="en-US" sz="1800" dirty="0"/>
              <a:t>MATCH (n) WHERE </a:t>
            </a:r>
            <a:r>
              <a:rPr lang="en-US" sz="1800" dirty="0" err="1"/>
              <a:t>n.owned</a:t>
            </a:r>
            <a:r>
              <a:rPr lang="en-US" sz="1800" dirty="0"/>
              <a:t>=True RETURN n</a:t>
            </a:r>
          </a:p>
          <a:p>
            <a:r>
              <a:rPr lang="en-US" sz="2000" dirty="0"/>
              <a:t>List all high value targets</a:t>
            </a:r>
          </a:p>
          <a:p>
            <a:pPr lvl="1"/>
            <a:r>
              <a:rPr lang="en-US" sz="1800" dirty="0"/>
              <a:t>MATCH (n) WHERE </a:t>
            </a:r>
            <a:r>
              <a:rPr lang="en-US" sz="1800" dirty="0" err="1"/>
              <a:t>n.highvalue</a:t>
            </a:r>
            <a:r>
              <a:rPr lang="en-US" sz="1800" dirty="0"/>
              <a:t>=true RETURN n</a:t>
            </a:r>
          </a:p>
          <a:p>
            <a:r>
              <a:rPr lang="en-US" sz="2000" dirty="0"/>
              <a:t>List all groups with ADMIN in the name</a:t>
            </a:r>
          </a:p>
          <a:p>
            <a:pPr lvl="1"/>
            <a:r>
              <a:rPr lang="en-US" sz="1800" dirty="0"/>
              <a:t>MATCH (</a:t>
            </a:r>
            <a:r>
              <a:rPr lang="en-US" sz="1800" dirty="0" err="1"/>
              <a:t>n:Groups</a:t>
            </a:r>
            <a:r>
              <a:rPr lang="en-US" sz="1800" dirty="0"/>
              <a:t>) WHERE n.name=~".*ADMIN.*" RETURN n</a:t>
            </a:r>
          </a:p>
          <a:p>
            <a:r>
              <a:rPr lang="en-US" sz="2000" dirty="0"/>
              <a:t>Shortest path from username to unconstrained delegation system</a:t>
            </a:r>
          </a:p>
          <a:p>
            <a:pPr lvl="1"/>
            <a:r>
              <a:rPr lang="en-US" sz="1800" dirty="0"/>
              <a:t>MATCH (n) WHERE n.name='username' MATCH (m) WHERE </a:t>
            </a:r>
            <a:r>
              <a:rPr lang="en-US" sz="1800" dirty="0" err="1"/>
              <a:t>m.unconstraineddelegation</a:t>
            </a:r>
            <a:r>
              <a:rPr lang="en-US" sz="1800" dirty="0"/>
              <a:t>=True MATCH p=</a:t>
            </a:r>
            <a:r>
              <a:rPr lang="en-US" sz="1800" dirty="0" err="1"/>
              <a:t>allShortestPaths</a:t>
            </a:r>
            <a:r>
              <a:rPr lang="en-US" sz="1800" dirty="0"/>
              <a:t>((n)-[r*1..]-&gt;(m)) RETURN p</a:t>
            </a:r>
          </a:p>
          <a:p>
            <a:r>
              <a:rPr lang="en-US" sz="2000" dirty="0"/>
              <a:t>Shortest path from any owned user to unconstrained delegation system</a:t>
            </a:r>
          </a:p>
          <a:p>
            <a:pPr lvl="1"/>
            <a:r>
              <a:rPr lang="en-US" sz="1800" dirty="0"/>
              <a:t>MATCH (n {owned: true}),(m {</a:t>
            </a:r>
            <a:r>
              <a:rPr lang="en-US" sz="1800" dirty="0" err="1"/>
              <a:t>unconstraineddelegation</a:t>
            </a:r>
            <a:r>
              <a:rPr lang="en-US" sz="1800" dirty="0"/>
              <a:t>: true}),p=</a:t>
            </a:r>
            <a:r>
              <a:rPr lang="en-US" sz="1800" dirty="0" err="1"/>
              <a:t>shortestPath</a:t>
            </a:r>
            <a:r>
              <a:rPr lang="en-US" sz="1800" dirty="0"/>
              <a:t>((n)-[r*1..]-&gt;(m)) RETURN p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14088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838200" y="1363133"/>
            <a:ext cx="10515600" cy="4813830"/>
          </a:xfrm>
        </p:spPr>
        <p:txBody>
          <a:bodyPr/>
          <a:lstStyle/>
          <a:p>
            <a:r>
              <a:rPr lang="en-US" dirty="0"/>
              <a:t>For each user, return how many computers they have admin rights to</a:t>
            </a:r>
          </a:p>
          <a:p>
            <a:r>
              <a:rPr lang="en-US" dirty="0"/>
              <a:t>lets build on 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5B54DF-06B5-8742-B145-530FED491F57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130" y="3031770"/>
            <a:ext cx="7635739" cy="172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674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5B54DF-06B5-8742-B145-530FED491F5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782" y="1856398"/>
            <a:ext cx="7421011" cy="4445073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838200" y="1363133"/>
            <a:ext cx="10515600" cy="4813830"/>
          </a:xfrm>
        </p:spPr>
        <p:txBody>
          <a:bodyPr/>
          <a:lstStyle/>
          <a:p>
            <a:r>
              <a:rPr lang="en-US" dirty="0"/>
              <a:t>Now order it</a:t>
            </a:r>
          </a:p>
        </p:txBody>
      </p:sp>
    </p:spTree>
    <p:extLst>
      <p:ext uri="{BB962C8B-B14F-4D97-AF65-F5344CB8AC3E}">
        <p14:creationId xmlns:p14="http://schemas.microsoft.com/office/powerpoint/2010/main" val="14938115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remove domain administrators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5B54DF-06B5-8742-B145-530FED491F57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334" y="2541182"/>
            <a:ext cx="8370406" cy="286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484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5B54DF-06B5-8742-B145-530FED491F57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270" y="1684314"/>
            <a:ext cx="5471303" cy="4284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31" y="1684314"/>
            <a:ext cx="5743829" cy="428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159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 powerful!</a:t>
            </a:r>
          </a:p>
          <a:p>
            <a:r>
              <a:rPr lang="en-US" dirty="0"/>
              <a:t>Steep learning curve!</a:t>
            </a:r>
          </a:p>
          <a:p>
            <a:r>
              <a:rPr lang="en-US" dirty="0"/>
              <a:t>Able to leap tall buildings in a single bound!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5B54DF-06B5-8742-B145-530FED491F57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Cypher!</a:t>
            </a:r>
          </a:p>
        </p:txBody>
      </p:sp>
    </p:spTree>
    <p:extLst>
      <p:ext uri="{BB962C8B-B14F-4D97-AF65-F5344CB8AC3E}">
        <p14:creationId xmlns:p14="http://schemas.microsoft.com/office/powerpoint/2010/main" val="21989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Active Directory Essentials</a:t>
            </a:r>
          </a:p>
          <a:p>
            <a:r>
              <a:rPr lang="en-US" dirty="0" err="1"/>
              <a:t>BloodHound</a:t>
            </a:r>
            <a:r>
              <a:rPr lang="en-US" dirty="0"/>
              <a:t> Basics</a:t>
            </a:r>
          </a:p>
          <a:p>
            <a:r>
              <a:rPr lang="en-US" dirty="0"/>
              <a:t>Data Collection Methods</a:t>
            </a:r>
          </a:p>
          <a:p>
            <a:r>
              <a:rPr lang="en-US" dirty="0"/>
              <a:t>Open Source Tooling</a:t>
            </a:r>
          </a:p>
          <a:p>
            <a:r>
              <a:rPr lang="en-US" dirty="0"/>
              <a:t>Cypher Basics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071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838199" y="1384283"/>
            <a:ext cx="10515601" cy="494684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/>
              <a:t>Over this presentation I hope that you’ve learned how </a:t>
            </a:r>
            <a:r>
              <a:rPr lang="en-US" sz="2400" dirty="0" err="1"/>
              <a:t>BloodHound</a:t>
            </a:r>
            <a:r>
              <a:rPr lang="en-US" sz="2400" dirty="0"/>
              <a:t> AD can improve your AD security, and found some tools &amp; tricks can maximize your use</a:t>
            </a:r>
          </a:p>
          <a:p>
            <a:endParaRPr lang="en-US" sz="2400" dirty="0"/>
          </a:p>
          <a:p>
            <a:r>
              <a:rPr lang="en-US" sz="2400" dirty="0"/>
              <a:t>There are tons of other resources out there for </a:t>
            </a:r>
            <a:r>
              <a:rPr lang="en-US" sz="2400" dirty="0" err="1"/>
              <a:t>BloodHound</a:t>
            </a:r>
            <a:r>
              <a:rPr lang="en-US" sz="2400" dirty="0"/>
              <a:t>, those are how I learned, and you can too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Find me on the </a:t>
            </a:r>
            <a:r>
              <a:rPr lang="en-US" sz="2400" dirty="0" err="1"/>
              <a:t>BloodHound</a:t>
            </a:r>
            <a:r>
              <a:rPr lang="en-US" sz="2400" dirty="0"/>
              <a:t> slack! @</a:t>
            </a:r>
            <a:r>
              <a:rPr lang="en-US" sz="2400" dirty="0" err="1"/>
              <a:t>knavesec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963192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Thanks to you all for listening!</a:t>
            </a:r>
          </a:p>
          <a:p>
            <a:endParaRPr lang="en-US" dirty="0"/>
          </a:p>
          <a:p>
            <a:r>
              <a:rPr lang="en-US" dirty="0"/>
              <a:t>Thanks to RMISC!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5B54DF-06B5-8742-B145-530FED491F57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4947917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5B54DF-06B5-8742-B145-530FED491F57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47782" y="0"/>
            <a:ext cx="12561455" cy="706581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3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enough, but not too much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Active Directory Essentials</a:t>
            </a:r>
          </a:p>
        </p:txBody>
      </p:sp>
    </p:spTree>
    <p:extLst>
      <p:ext uri="{BB962C8B-B14F-4D97-AF65-F5344CB8AC3E}">
        <p14:creationId xmlns:p14="http://schemas.microsoft.com/office/powerpoint/2010/main" val="1898704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4" name="Picture 2" descr="How to Create an Active Directory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74" y="1280160"/>
            <a:ext cx="10600499" cy="533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62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User, Computer</a:t>
            </a:r>
          </a:p>
          <a:p>
            <a:pPr lvl="1"/>
            <a:r>
              <a:rPr lang="en-US" sz="2000" dirty="0"/>
              <a:t>One user, one computer object</a:t>
            </a:r>
          </a:p>
          <a:p>
            <a:r>
              <a:rPr lang="en-US" sz="2400" dirty="0"/>
              <a:t>Group </a:t>
            </a:r>
          </a:p>
          <a:p>
            <a:pPr lvl="1"/>
            <a:r>
              <a:rPr lang="en-US" sz="2000" dirty="0"/>
              <a:t>An entity that contains objects, any </a:t>
            </a:r>
            <a:r>
              <a:rPr lang="en-US" sz="2000" dirty="0" err="1"/>
              <a:t>privs</a:t>
            </a:r>
            <a:r>
              <a:rPr lang="en-US" sz="2000" dirty="0"/>
              <a:t> granted to this group is also granted to all objects contained</a:t>
            </a:r>
          </a:p>
          <a:p>
            <a:r>
              <a:rPr lang="en-US" sz="2400" dirty="0"/>
              <a:t>OU (Organizational Unit)</a:t>
            </a:r>
          </a:p>
          <a:p>
            <a:pPr lvl="1"/>
            <a:r>
              <a:rPr lang="en-US" sz="2000" dirty="0"/>
              <a:t>A subdivision of AD that can contains users, groups, </a:t>
            </a:r>
            <a:r>
              <a:rPr lang="en-US" sz="2000" dirty="0" err="1"/>
              <a:t>etc</a:t>
            </a:r>
            <a:r>
              <a:rPr lang="en-US" sz="2000" dirty="0"/>
              <a:t>, in order to mirror the organizations structure</a:t>
            </a:r>
          </a:p>
          <a:p>
            <a:r>
              <a:rPr lang="en-US" sz="2400" dirty="0"/>
              <a:t>Domain</a:t>
            </a:r>
          </a:p>
          <a:p>
            <a:pPr lvl="1"/>
            <a:r>
              <a:rPr lang="en-US" sz="2000" dirty="0"/>
              <a:t>Area of the network organized by a single authorization database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EED713A-DD1A-435F-8DA8-A3F548C2E7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8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Tree (data structure)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186" y="1554020"/>
            <a:ext cx="3712760" cy="423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669" y="1363133"/>
            <a:ext cx="5790623" cy="482864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AD is a “Hierarchical directory” made up of objects, groups, trees &amp; forests</a:t>
            </a:r>
          </a:p>
          <a:p>
            <a:r>
              <a:rPr lang="en-US" sz="2400" dirty="0"/>
              <a:t>Split into categories of “Containers” and “Leaves” (just like in CS)</a:t>
            </a:r>
          </a:p>
          <a:p>
            <a:r>
              <a:rPr lang="en-US" sz="2400" dirty="0"/>
              <a:t>Leaves – An object that is stored - User, Computer </a:t>
            </a:r>
            <a:r>
              <a:rPr lang="en-US" sz="2400" dirty="0" err="1"/>
              <a:t>obj</a:t>
            </a:r>
            <a:endParaRPr lang="en-US" sz="2400" dirty="0"/>
          </a:p>
          <a:p>
            <a:r>
              <a:rPr lang="en-US" sz="2400" dirty="0"/>
              <a:t>Container – Something that contains other </a:t>
            </a:r>
            <a:r>
              <a:rPr lang="en-US" sz="2400" dirty="0" err="1"/>
              <a:t>objs</a:t>
            </a:r>
            <a:r>
              <a:rPr lang="en-US" sz="2400" dirty="0"/>
              <a:t> – Groups, </a:t>
            </a:r>
            <a:r>
              <a:rPr lang="en-US" sz="2400" dirty="0" err="1"/>
              <a:t>Ous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Remember how objects are related to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EED713A-DD1A-435F-8DA8-A3F548C2E7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077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RSM Color Palette">
      <a:dk1>
        <a:srgbClr val="595959"/>
      </a:dk1>
      <a:lt1>
        <a:sysClr val="window" lastClr="FFFFFF"/>
      </a:lt1>
      <a:dk2>
        <a:srgbClr val="7F7F7F"/>
      </a:dk2>
      <a:lt2>
        <a:srgbClr val="E7E6E6"/>
      </a:lt2>
      <a:accent1>
        <a:srgbClr val="009CDE"/>
      </a:accent1>
      <a:accent2>
        <a:srgbClr val="3F9C35"/>
      </a:accent2>
      <a:accent3>
        <a:srgbClr val="50A6A6"/>
      </a:accent3>
      <a:accent4>
        <a:srgbClr val="9F5CC0"/>
      </a:accent4>
      <a:accent5>
        <a:srgbClr val="F1B434"/>
      </a:accent5>
      <a:accent6>
        <a:srgbClr val="E40046"/>
      </a:accent6>
      <a:hlink>
        <a:srgbClr val="009CDE"/>
      </a:hlink>
      <a:folHlink>
        <a:srgbClr val="7F7F7F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AS_SPS_Update.potx" id="{6804C599-F7C4-4399-B24F-4E94A6C7B07E}" vid="{72667FB0-8DF1-48F9-AA82-69E32220F6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25210</TotalTime>
  <Words>2209</Words>
  <Application>Microsoft Macintosh PowerPoint</Application>
  <PresentationFormat>Widescreen</PresentationFormat>
  <Paragraphs>407</Paragraphs>
  <Slides>52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Arial</vt:lpstr>
      <vt:lpstr>Calibri</vt:lpstr>
      <vt:lpstr>1_Office Theme</vt:lpstr>
      <vt:lpstr>PowerPoint Presentation</vt:lpstr>
      <vt:lpstr>sh #&gt; whoami</vt:lpstr>
      <vt:lpstr>Objectives</vt:lpstr>
      <vt:lpstr>Credits &amp; Plugs</vt:lpstr>
      <vt:lpstr>Agenda</vt:lpstr>
      <vt:lpstr>PowerPoint Presentation</vt:lpstr>
      <vt:lpstr>Overview</vt:lpstr>
      <vt:lpstr>AD Objects</vt:lpstr>
      <vt:lpstr>AD Structure</vt:lpstr>
      <vt:lpstr>AD Structure</vt:lpstr>
      <vt:lpstr>PowerPoint Presentation</vt:lpstr>
      <vt:lpstr>BloodHound - whois</vt:lpstr>
      <vt:lpstr>Attackers Think in Graphs</vt:lpstr>
      <vt:lpstr>Attackers Think in Graphs</vt:lpstr>
      <vt:lpstr>Basics – Terms </vt:lpstr>
      <vt:lpstr>Edges</vt:lpstr>
      <vt:lpstr>Visual</vt:lpstr>
      <vt:lpstr>PowerPoint Presentation</vt:lpstr>
      <vt:lpstr>Collection Basics</vt:lpstr>
      <vt:lpstr>Collection Methods</vt:lpstr>
      <vt:lpstr>SharpHound – Collection Methods </vt:lpstr>
      <vt:lpstr>SharpHound – Evasion </vt:lpstr>
      <vt:lpstr>SharpHound - Detections</vt:lpstr>
      <vt:lpstr>Demo</vt:lpstr>
      <vt:lpstr>PowerPoint Presentation</vt:lpstr>
      <vt:lpstr>Tools</vt:lpstr>
      <vt:lpstr>Testing</vt:lpstr>
      <vt:lpstr>Analysis – PlumHound / Cypheroth</vt:lpstr>
      <vt:lpstr>Analysis - WatchDog</vt:lpstr>
      <vt:lpstr>Operations – CypherDog </vt:lpstr>
      <vt:lpstr>Operations – Max </vt:lpstr>
      <vt:lpstr>Analysis – Max </vt:lpstr>
      <vt:lpstr>PowerPoint Presentation</vt:lpstr>
      <vt:lpstr>Quick Note</vt:lpstr>
      <vt:lpstr>Basics – Cypher </vt:lpstr>
      <vt:lpstr>Basics – Cypher </vt:lpstr>
      <vt:lpstr>Dissecting a Custom Query v1</vt:lpstr>
      <vt:lpstr>Basics – Relationships &amp; Pathfinding</vt:lpstr>
      <vt:lpstr>Basics – Relationships &amp; Pathfinding</vt:lpstr>
      <vt:lpstr>Basics – Relationships &amp; Pathfinding </vt:lpstr>
      <vt:lpstr>Basics – Pathfinding</vt:lpstr>
      <vt:lpstr>Basics – Pathfinding</vt:lpstr>
      <vt:lpstr>Basics – Functions</vt:lpstr>
      <vt:lpstr>Examples</vt:lpstr>
      <vt:lpstr>Example</vt:lpstr>
      <vt:lpstr>Example</vt:lpstr>
      <vt:lpstr>Example</vt:lpstr>
      <vt:lpstr>Example</vt:lpstr>
      <vt:lpstr>Cypher!</vt:lpstr>
      <vt:lpstr>Conclusion</vt:lpstr>
      <vt:lpstr>Thanks</vt:lpstr>
      <vt:lpstr>PowerPoint Presentation</vt:lpstr>
    </vt:vector>
  </TitlesOfParts>
  <Company>McGladrey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Cyber Attack Lifecycle and Real-World Attack Vectors</dc:title>
  <dc:creator>Cossa, Dave</dc:creator>
  <cp:lastModifiedBy>Ellis Springe</cp:lastModifiedBy>
  <cp:revision>150</cp:revision>
  <dcterms:created xsi:type="dcterms:W3CDTF">2018-07-12T15:05:55Z</dcterms:created>
  <dcterms:modified xsi:type="dcterms:W3CDTF">2022-04-08T18:20:26Z</dcterms:modified>
</cp:coreProperties>
</file>