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69" r:id="rId7"/>
    <p:sldId id="265" r:id="rId8"/>
    <p:sldId id="266" r:id="rId9"/>
    <p:sldId id="261" r:id="rId10"/>
    <p:sldId id="268" r:id="rId11"/>
    <p:sldId id="26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C87-5BAD-4E7C-90BC-0ED5D74C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4397328" cy="2234822"/>
          </a:xfrm>
        </p:spPr>
        <p:txBody>
          <a:bodyPr/>
          <a:lstStyle/>
          <a:p>
            <a:r>
              <a:rPr lang="en-US" dirty="0"/>
              <a:t>ASOH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189F-C9BC-48BA-89AA-B2E1D5CC2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397328" cy="194733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Dibentang</a:t>
            </a:r>
            <a:r>
              <a:rPr lang="en-US">
                <a:solidFill>
                  <a:schemeClr val="tx1"/>
                </a:solidFill>
              </a:rPr>
              <a:t> oleh: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Khairul </a:t>
            </a:r>
            <a:r>
              <a:rPr lang="en-US" dirty="0" err="1">
                <a:solidFill>
                  <a:schemeClr val="tx1"/>
                </a:solidFill>
              </a:rPr>
              <a:t>Nazran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MY" dirty="0" err="1">
                <a:solidFill>
                  <a:schemeClr val="tx1"/>
                </a:solidFill>
              </a:rPr>
              <a:t>eptember</a:t>
            </a:r>
            <a:r>
              <a:rPr lang="en-MY" dirty="0">
                <a:solidFill>
                  <a:schemeClr val="tx1"/>
                </a:solidFill>
              </a:rPr>
              <a:t>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FC528-FCB2-4D5E-AC4A-EA9FC06C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17" y="383958"/>
            <a:ext cx="6509983" cy="223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254B2-578C-4651-A6BE-5C1D4EAF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366" y="6225198"/>
            <a:ext cx="2488442" cy="497688"/>
          </a:xfrm>
          <a:prstGeom prst="rect">
            <a:avLst/>
          </a:prstGeom>
        </p:spPr>
      </p:pic>
      <p:pic>
        <p:nvPicPr>
          <p:cNvPr id="2050" name="Picture 2" descr="http://ppn.kelantan.gov.my/ppn/images/logo/MAMPU.png">
            <a:extLst>
              <a:ext uri="{FF2B5EF4-FFF2-40B4-BE49-F238E27FC236}">
                <a16:creationId xmlns:a16="http://schemas.microsoft.com/office/drawing/2014/main" id="{28073FDE-36EB-40F4-A435-25965152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08" y="5145538"/>
            <a:ext cx="4762500" cy="9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0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9DF3-7223-4BD0-B35C-FE7538B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850"/>
          </a:xfrm>
        </p:spPr>
        <p:txBody>
          <a:bodyPr/>
          <a:lstStyle/>
          <a:p>
            <a:r>
              <a:rPr lang="en-US" dirty="0"/>
              <a:t>DATA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7C36-3E06-4756-B32B-3E7D4D3F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4412"/>
            <a:ext cx="10510530" cy="42099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Malaysian Food Composition Database (FCD): 1997 FCD List</a:t>
            </a:r>
          </a:p>
          <a:p>
            <a:pPr lvl="1"/>
            <a:r>
              <a:rPr lang="en-MY" dirty="0" err="1">
                <a:solidFill>
                  <a:schemeClr val="bg1"/>
                </a:solidFill>
              </a:rPr>
              <a:t>Sumber</a:t>
            </a:r>
            <a:r>
              <a:rPr lang="en-MY" dirty="0">
                <a:solidFill>
                  <a:schemeClr val="bg1"/>
                </a:solidFill>
              </a:rPr>
              <a:t>: http://myfcd.moh.gov.my/index.php/1997-food-compositon-database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 err="1">
                <a:solidFill>
                  <a:schemeClr val="bg1"/>
                </a:solidFill>
              </a:rPr>
              <a:t>Perkhidmatan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Imunisasi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Diberi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Kepada</a:t>
            </a:r>
            <a:r>
              <a:rPr lang="en-MY" dirty="0">
                <a:solidFill>
                  <a:schemeClr val="bg1"/>
                </a:solidFill>
              </a:rPr>
              <a:t> Kanak-Kanak 0-6 </a:t>
            </a:r>
            <a:r>
              <a:rPr lang="en-MY" dirty="0" err="1">
                <a:solidFill>
                  <a:schemeClr val="bg1"/>
                </a:solidFill>
              </a:rPr>
              <a:t>Tahun</a:t>
            </a:r>
            <a:endParaRPr lang="en-MY" dirty="0">
              <a:solidFill>
                <a:schemeClr val="bg1"/>
              </a:solidFill>
            </a:endParaRPr>
          </a:p>
          <a:p>
            <a:pPr marL="1431925" lvl="1" indent="-974725"/>
            <a:r>
              <a:rPr lang="en-MY" dirty="0" err="1">
                <a:solidFill>
                  <a:schemeClr val="bg1"/>
                </a:solidFill>
              </a:rPr>
              <a:t>Sumber</a:t>
            </a:r>
            <a:r>
              <a:rPr lang="en-MY" dirty="0">
                <a:solidFill>
                  <a:schemeClr val="bg1"/>
                </a:solidFill>
              </a:rPr>
              <a:t>: http://www.data.gov.my/data/ms_MY/dataset/perkhidmatan-imunisasi-diberi-kepada-kanak-kanak-0-6-tahun-tahun-2017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Mayo Clinic: </a:t>
            </a:r>
            <a:r>
              <a:rPr lang="en-US" dirty="0">
                <a:solidFill>
                  <a:schemeClr val="bg1"/>
                </a:solidFill>
              </a:rPr>
              <a:t>Nutrition for kids: Guidelines for a healthy diet</a:t>
            </a:r>
            <a:endParaRPr lang="en-MY" dirty="0">
              <a:solidFill>
                <a:schemeClr val="bg1"/>
              </a:solidFill>
            </a:endParaRPr>
          </a:p>
          <a:p>
            <a:pPr marL="1431925" lvl="1" indent="-974725"/>
            <a:r>
              <a:rPr lang="en-MY" dirty="0" err="1">
                <a:solidFill>
                  <a:schemeClr val="bg1"/>
                </a:solidFill>
              </a:rPr>
              <a:t>Sumber</a:t>
            </a:r>
            <a:r>
              <a:rPr lang="en-MY" dirty="0">
                <a:solidFill>
                  <a:schemeClr val="bg1"/>
                </a:solidFill>
              </a:rPr>
              <a:t>: https://www.mayoclinic.org/healthy-lifestyle/childrens-health/in-depth/nutrition-for-kids/art-20049335</a:t>
            </a:r>
          </a:p>
        </p:txBody>
      </p:sp>
    </p:spTree>
    <p:extLst>
      <p:ext uri="{BB962C8B-B14F-4D97-AF65-F5344CB8AC3E}">
        <p14:creationId xmlns:p14="http://schemas.microsoft.com/office/powerpoint/2010/main" val="24473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AE5-77C1-43BA-A313-14A648D7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32660"/>
            <a:ext cx="10058400" cy="710214"/>
          </a:xfrm>
        </p:spPr>
        <p:txBody>
          <a:bodyPr>
            <a:normAutofit/>
          </a:bodyPr>
          <a:lstStyle/>
          <a:p>
            <a:r>
              <a:rPr lang="en-US" dirty="0" err="1"/>
              <a:t>rujukan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18CF-6FD9-4811-88B9-C2543082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242874"/>
            <a:ext cx="11052068" cy="475152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https://www.mayoclinic.org/healthy-lifestyle/childrens-health/in-depth/nutrition-for-kids/art-20049335?p=1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https://medlineplus.gov/magazine/issues/winter11/articles/winter11pg12.html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https://www.webmd.com/health-insurance/features/family-vitamins#2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https://kidshealth.org/en/parents/toddler-food.html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https://www.fda.gov/downloads/food/guidanceregulation/guidancedocumentsregulatoryinformation/labelingnutrition/ucm513817.pdf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https://www.healthychildren.org/English/ages-stages/baby/feeding-nutrition/Pages/Sample-One-Day-Menu-for-an-8-to-12-Month-Old.aspx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http://pediatricswest.com/wp-content/uploads/2017/07/Feeding-Guide-birth-to-2-years.pdf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https://www.nichd.nih.gov/health/topics/breastfeeding/conditioninfo/calories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https://wicworks.fns.usda.gov/wicworks//Topics/FG/Chapter1_NutritionalNeeds.pdf</a:t>
            </a:r>
          </a:p>
          <a:p>
            <a:pPr marL="457200" indent="-457200">
              <a:buFont typeface="+mj-lt"/>
              <a:buAutoNum type="arabicPeriod"/>
            </a:pPr>
            <a:endParaRPr lang="en-MY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https://www.nhlbi.nih.gov/health/educational/wecan/downloads/calreqtips.pdf</a:t>
            </a:r>
          </a:p>
        </p:txBody>
      </p:sp>
    </p:spTree>
    <p:extLst>
      <p:ext uri="{BB962C8B-B14F-4D97-AF65-F5344CB8AC3E}">
        <p14:creationId xmlns:p14="http://schemas.microsoft.com/office/powerpoint/2010/main" val="15430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94804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073A-1618-4C1C-A351-3D33B12D783E}"/>
              </a:ext>
            </a:extLst>
          </p:cNvPr>
          <p:cNvSpPr txBox="1"/>
          <p:nvPr/>
        </p:nvSpPr>
        <p:spPr>
          <a:xfrm>
            <a:off x="1251751" y="2267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6129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640CE-97F2-4D16-B61E-975058E3A416}"/>
              </a:ext>
            </a:extLst>
          </p:cNvPr>
          <p:cNvSpPr/>
          <p:nvPr/>
        </p:nvSpPr>
        <p:spPr>
          <a:xfrm>
            <a:off x="4660778" y="1136342"/>
            <a:ext cx="2352581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 </a:t>
            </a:r>
            <a:r>
              <a:rPr lang="en-US" dirty="0" err="1">
                <a:solidFill>
                  <a:sysClr val="windowText" lastClr="000000"/>
                </a:solidFill>
              </a:rPr>
              <a:t>Anak-anak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051BFE-4424-4FC4-BE09-566ED0592B80}"/>
              </a:ext>
            </a:extLst>
          </p:cNvPr>
          <p:cNvSpPr/>
          <p:nvPr/>
        </p:nvSpPr>
        <p:spPr>
          <a:xfrm>
            <a:off x="4660778" y="1787942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Rancangan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Sehari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1FA1-DD6F-49DD-88C3-A1BBDD55DF8C}"/>
              </a:ext>
            </a:extLst>
          </p:cNvPr>
          <p:cNvSpPr/>
          <p:nvPr/>
        </p:nvSpPr>
        <p:spPr>
          <a:xfrm>
            <a:off x="4660778" y="2396971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Carian </a:t>
            </a:r>
            <a:r>
              <a:rPr lang="en-US" dirty="0" err="1">
                <a:solidFill>
                  <a:sysClr val="windowText" lastClr="000000"/>
                </a:solidFill>
              </a:rPr>
              <a:t>Klinik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910002" y="754065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B06C-0516-4DDF-93E5-E76AD6A61E53}"/>
              </a:ext>
            </a:extLst>
          </p:cNvPr>
          <p:cNvSpPr txBox="1"/>
          <p:nvPr/>
        </p:nvSpPr>
        <p:spPr>
          <a:xfrm>
            <a:off x="8176334" y="958788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Rancangan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E0CF-2396-4D1F-BE88-7082886A576F}"/>
              </a:ext>
            </a:extLst>
          </p:cNvPr>
          <p:cNvSpPr txBox="1"/>
          <p:nvPr/>
        </p:nvSpPr>
        <p:spPr>
          <a:xfrm>
            <a:off x="801624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1B2CD-86CA-49E5-BC9A-566619F1CE0F}"/>
              </a:ext>
            </a:extLst>
          </p:cNvPr>
          <p:cNvSpPr txBox="1"/>
          <p:nvPr/>
        </p:nvSpPr>
        <p:spPr>
          <a:xfrm>
            <a:off x="8016240" y="1766029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Umur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8CE70-FB14-4171-998D-FC8046BFA150}"/>
              </a:ext>
            </a:extLst>
          </p:cNvPr>
          <p:cNvSpPr txBox="1"/>
          <p:nvPr/>
        </p:nvSpPr>
        <p:spPr>
          <a:xfrm>
            <a:off x="8016240" y="1916322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Jantina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3A28F-F97C-4EAD-876F-E48930E603F2}"/>
              </a:ext>
            </a:extLst>
          </p:cNvPr>
          <p:cNvCxnSpPr/>
          <p:nvPr/>
        </p:nvCxnSpPr>
        <p:spPr>
          <a:xfrm>
            <a:off x="7877454" y="222226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396ED-3CDF-4E50-BCB4-E5F12A694D11}"/>
              </a:ext>
            </a:extLst>
          </p:cNvPr>
          <p:cNvSpPr txBox="1"/>
          <p:nvPr/>
        </p:nvSpPr>
        <p:spPr>
          <a:xfrm>
            <a:off x="8959308" y="2266597"/>
            <a:ext cx="97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Rumusan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B0C6A-C425-406C-BB27-FAEA5149DEC9}"/>
              </a:ext>
            </a:extLst>
          </p:cNvPr>
          <p:cNvSpPr txBox="1"/>
          <p:nvPr/>
        </p:nvSpPr>
        <p:spPr>
          <a:xfrm>
            <a:off x="8016240" y="2560715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Kalori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E4ED-0EEE-41C7-A68F-82782A0FCAB8}"/>
              </a:ext>
            </a:extLst>
          </p:cNvPr>
          <p:cNvSpPr txBox="1"/>
          <p:nvPr/>
        </p:nvSpPr>
        <p:spPr>
          <a:xfrm>
            <a:off x="8016240" y="2745560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Protein: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2302-11C4-4E87-B3CE-0B5CE140CF80}"/>
              </a:ext>
            </a:extLst>
          </p:cNvPr>
          <p:cNvSpPr txBox="1"/>
          <p:nvPr/>
        </p:nvSpPr>
        <p:spPr>
          <a:xfrm>
            <a:off x="8016240" y="292931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Buah-buahan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D7C2-BDBF-44DE-ABDB-4F8FB0C27375}"/>
              </a:ext>
            </a:extLst>
          </p:cNvPr>
          <p:cNvSpPr txBox="1"/>
          <p:nvPr/>
        </p:nvSpPr>
        <p:spPr>
          <a:xfrm>
            <a:off x="8016240" y="311415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Sayur-sayuran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78D7-9DA5-41B5-B064-CA729E2762C0}"/>
              </a:ext>
            </a:extLst>
          </p:cNvPr>
          <p:cNvSpPr txBox="1"/>
          <p:nvPr/>
        </p:nvSpPr>
        <p:spPr>
          <a:xfrm>
            <a:off x="8016240" y="326776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Bijirin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E7406-D6ED-45CB-9AD7-94C27049BCB7}"/>
              </a:ext>
            </a:extLst>
          </p:cNvPr>
          <p:cNvSpPr txBox="1"/>
          <p:nvPr/>
        </p:nvSpPr>
        <p:spPr>
          <a:xfrm>
            <a:off x="8016240" y="345260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Tenusu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BCB4E8-BAF4-46F1-99D8-F607DA2AC69C}"/>
              </a:ext>
            </a:extLst>
          </p:cNvPr>
          <p:cNvSpPr/>
          <p:nvPr/>
        </p:nvSpPr>
        <p:spPr>
          <a:xfrm>
            <a:off x="9194800" y="263666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07E18-9BD4-4F99-8ADF-908C36ECE894}"/>
              </a:ext>
            </a:extLst>
          </p:cNvPr>
          <p:cNvSpPr/>
          <p:nvPr/>
        </p:nvSpPr>
        <p:spPr>
          <a:xfrm>
            <a:off x="9194800" y="2827700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0D4FFC-9217-4B8C-BA3F-DFEB5B01360F}"/>
              </a:ext>
            </a:extLst>
          </p:cNvPr>
          <p:cNvSpPr/>
          <p:nvPr/>
        </p:nvSpPr>
        <p:spPr>
          <a:xfrm>
            <a:off x="9194800" y="2998747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5F488F-6989-4314-8D3A-AE18BA26D3C9}"/>
              </a:ext>
            </a:extLst>
          </p:cNvPr>
          <p:cNvSpPr/>
          <p:nvPr/>
        </p:nvSpPr>
        <p:spPr>
          <a:xfrm>
            <a:off x="9194800" y="319169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20DE90-1A79-4508-94C0-A98BADDF212D}"/>
              </a:ext>
            </a:extLst>
          </p:cNvPr>
          <p:cNvSpPr/>
          <p:nvPr/>
        </p:nvSpPr>
        <p:spPr>
          <a:xfrm>
            <a:off x="9194800" y="3384814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29CB6-B1A2-4BC6-BE2D-41AA9FE9BA6F}"/>
              </a:ext>
            </a:extLst>
          </p:cNvPr>
          <p:cNvSpPr/>
          <p:nvPr/>
        </p:nvSpPr>
        <p:spPr>
          <a:xfrm>
            <a:off x="9194800" y="3568293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2EBB8-A724-4B19-90E4-2B1D8C629ACF}"/>
              </a:ext>
            </a:extLst>
          </p:cNvPr>
          <p:cNvCxnSpPr/>
          <p:nvPr/>
        </p:nvCxnSpPr>
        <p:spPr>
          <a:xfrm>
            <a:off x="9218965" y="263666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BB2E3-B57F-446D-A6F3-164598D01513}"/>
              </a:ext>
            </a:extLst>
          </p:cNvPr>
          <p:cNvCxnSpPr/>
          <p:nvPr/>
        </p:nvCxnSpPr>
        <p:spPr>
          <a:xfrm>
            <a:off x="9211372" y="281698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2EE06-1C63-4B18-899E-8141A4AF2CC0}"/>
              </a:ext>
            </a:extLst>
          </p:cNvPr>
          <p:cNvCxnSpPr/>
          <p:nvPr/>
        </p:nvCxnSpPr>
        <p:spPr>
          <a:xfrm>
            <a:off x="9203779" y="299422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34C13D-8D97-47C8-B991-BA08937AF81A}"/>
              </a:ext>
            </a:extLst>
          </p:cNvPr>
          <p:cNvCxnSpPr/>
          <p:nvPr/>
        </p:nvCxnSpPr>
        <p:spPr>
          <a:xfrm>
            <a:off x="9213942" y="318530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452D74-7E91-45CF-8FFB-9B83F7342957}"/>
              </a:ext>
            </a:extLst>
          </p:cNvPr>
          <p:cNvCxnSpPr/>
          <p:nvPr/>
        </p:nvCxnSpPr>
        <p:spPr>
          <a:xfrm>
            <a:off x="10200640" y="336818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B498F-E1E2-445F-BCFC-0AADFD09A5BF}"/>
              </a:ext>
            </a:extLst>
          </p:cNvPr>
          <p:cNvCxnSpPr/>
          <p:nvPr/>
        </p:nvCxnSpPr>
        <p:spPr>
          <a:xfrm>
            <a:off x="9508181" y="3561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A2005F-F0E3-4B9D-881F-AE2FFA981BAE}"/>
              </a:ext>
            </a:extLst>
          </p:cNvPr>
          <p:cNvSpPr/>
          <p:nvPr/>
        </p:nvSpPr>
        <p:spPr>
          <a:xfrm>
            <a:off x="10751094" y="26212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66D0BC-D220-49E5-A9CD-5ADEC46A35B2}"/>
              </a:ext>
            </a:extLst>
          </p:cNvPr>
          <p:cNvSpPr/>
          <p:nvPr/>
        </p:nvSpPr>
        <p:spPr>
          <a:xfrm>
            <a:off x="10761254" y="2804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7E63F1-C335-4F35-BA5D-D1916F985800}"/>
              </a:ext>
            </a:extLst>
          </p:cNvPr>
          <p:cNvSpPr/>
          <p:nvPr/>
        </p:nvSpPr>
        <p:spPr>
          <a:xfrm>
            <a:off x="10761254" y="29768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29A5D1-4D05-4123-BDFE-997B9775D6FB}"/>
              </a:ext>
            </a:extLst>
          </p:cNvPr>
          <p:cNvSpPr/>
          <p:nvPr/>
        </p:nvSpPr>
        <p:spPr>
          <a:xfrm>
            <a:off x="10771414" y="31597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9EEDC6-07EB-4C9D-83D8-223BD70820AE}"/>
              </a:ext>
            </a:extLst>
          </p:cNvPr>
          <p:cNvSpPr/>
          <p:nvPr/>
        </p:nvSpPr>
        <p:spPr>
          <a:xfrm>
            <a:off x="10761254" y="33731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830721-C51F-4D9D-9293-1A6F807E2634}"/>
              </a:ext>
            </a:extLst>
          </p:cNvPr>
          <p:cNvSpPr/>
          <p:nvPr/>
        </p:nvSpPr>
        <p:spPr>
          <a:xfrm>
            <a:off x="8849360" y="4094480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Makanan</a:t>
            </a:r>
            <a:endParaRPr lang="en-MY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66D68DF-8ADB-4C5F-B029-C1D332D188AE}"/>
              </a:ext>
            </a:extLst>
          </p:cNvPr>
          <p:cNvSpPr/>
          <p:nvPr/>
        </p:nvSpPr>
        <p:spPr>
          <a:xfrm rot="5400000">
            <a:off x="10033000" y="4114179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F6F3F-9B3E-42C2-8B8D-B2720A03A123}"/>
              </a:ext>
            </a:extLst>
          </p:cNvPr>
          <p:cNvSpPr txBox="1"/>
          <p:nvPr/>
        </p:nvSpPr>
        <p:spPr>
          <a:xfrm>
            <a:off x="7844900" y="4894191"/>
            <a:ext cx="3207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should be:</a:t>
            </a:r>
          </a:p>
          <a:p>
            <a:r>
              <a:rPr lang="en-US" dirty="0"/>
              <a:t>Total recommended calories: 1000</a:t>
            </a:r>
          </a:p>
          <a:p>
            <a:r>
              <a:rPr lang="en-US" dirty="0"/>
              <a:t>Today consumption: 800</a:t>
            </a:r>
          </a:p>
          <a:p>
            <a:r>
              <a:rPr lang="en-US" dirty="0"/>
              <a:t>Final: -200 (Warning!)</a:t>
            </a:r>
            <a:endParaRPr lang="en-MY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E6DA43-98E9-45DE-8786-982111B38BF5}"/>
              </a:ext>
            </a:extLst>
          </p:cNvPr>
          <p:cNvSpPr/>
          <p:nvPr/>
        </p:nvSpPr>
        <p:spPr>
          <a:xfrm>
            <a:off x="10751094" y="358287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</p:spTree>
    <p:extLst>
      <p:ext uri="{BB962C8B-B14F-4D97-AF65-F5344CB8AC3E}">
        <p14:creationId xmlns:p14="http://schemas.microsoft.com/office/powerpoint/2010/main" val="186166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7241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519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779712" y="79396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269B-2811-42CA-A7CD-362F2F563047}"/>
              </a:ext>
            </a:extLst>
          </p:cNvPr>
          <p:cNvSpPr txBox="1"/>
          <p:nvPr/>
        </p:nvSpPr>
        <p:spPr>
          <a:xfrm>
            <a:off x="735219" y="79282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Senarai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diambil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B2BE7-5BCC-4524-BE65-823D17F623BD}"/>
              </a:ext>
            </a:extLst>
          </p:cNvPr>
          <p:cNvSpPr txBox="1"/>
          <p:nvPr/>
        </p:nvSpPr>
        <p:spPr>
          <a:xfrm>
            <a:off x="902206" y="3792680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Jumlah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0110-BA21-4973-BE1A-614BC691FCC8}"/>
              </a:ext>
            </a:extLst>
          </p:cNvPr>
          <p:cNvSpPr/>
          <p:nvPr/>
        </p:nvSpPr>
        <p:spPr>
          <a:xfrm>
            <a:off x="822960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E7E4B-F2CD-42FF-BD15-5476FC7AEA86}"/>
              </a:ext>
            </a:extLst>
          </p:cNvPr>
          <p:cNvSpPr txBox="1"/>
          <p:nvPr/>
        </p:nvSpPr>
        <p:spPr>
          <a:xfrm>
            <a:off x="772160" y="1691415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Kategori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1A0F6B-3113-4DFE-9046-1F0A79AF6806}"/>
              </a:ext>
            </a:extLst>
          </p:cNvPr>
          <p:cNvSpPr txBox="1"/>
          <p:nvPr/>
        </p:nvSpPr>
        <p:spPr>
          <a:xfrm>
            <a:off x="1611150" y="1683560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Makanan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F021E-1BD5-47B3-9F78-D81D07C61E2B}"/>
              </a:ext>
            </a:extLst>
          </p:cNvPr>
          <p:cNvSpPr txBox="1"/>
          <p:nvPr/>
        </p:nvSpPr>
        <p:spPr>
          <a:xfrm>
            <a:off x="2560320" y="1691415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Gram: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84096-01B2-45B2-8A53-B1F76C3C880F}"/>
              </a:ext>
            </a:extLst>
          </p:cNvPr>
          <p:cNvSpPr/>
          <p:nvPr/>
        </p:nvSpPr>
        <p:spPr>
          <a:xfrm>
            <a:off x="1711146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F0221-0F99-4077-A626-6AFB44362809}"/>
              </a:ext>
            </a:extLst>
          </p:cNvPr>
          <p:cNvSpPr/>
          <p:nvPr/>
        </p:nvSpPr>
        <p:spPr>
          <a:xfrm>
            <a:off x="2558693" y="203410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485376E-E51B-4185-8C9E-CCF7FD0A8F40}"/>
              </a:ext>
            </a:extLst>
          </p:cNvPr>
          <p:cNvSpPr/>
          <p:nvPr/>
        </p:nvSpPr>
        <p:spPr>
          <a:xfrm>
            <a:off x="3362392" y="2034100"/>
            <a:ext cx="274320" cy="248450"/>
          </a:xfrm>
          <a:prstGeom prst="mathPl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8776F0-3A17-4CA1-8368-9975D8AFADE8}"/>
              </a:ext>
            </a:extLst>
          </p:cNvPr>
          <p:cNvSpPr/>
          <p:nvPr/>
        </p:nvSpPr>
        <p:spPr>
          <a:xfrm>
            <a:off x="2541813" y="375815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4C43E3-BE78-4579-BF66-B88CFC7AB487}"/>
              </a:ext>
            </a:extLst>
          </p:cNvPr>
          <p:cNvSpPr/>
          <p:nvPr/>
        </p:nvSpPr>
        <p:spPr>
          <a:xfrm rot="10800000">
            <a:off x="1269594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C453A32-58B6-45A2-B3C2-9102CEFEE91C}"/>
              </a:ext>
            </a:extLst>
          </p:cNvPr>
          <p:cNvSpPr/>
          <p:nvPr/>
        </p:nvSpPr>
        <p:spPr>
          <a:xfrm rot="10800000">
            <a:off x="2184401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03360-6EC1-47DB-BE4B-9F2079EC6F29}"/>
              </a:ext>
            </a:extLst>
          </p:cNvPr>
          <p:cNvSpPr/>
          <p:nvPr/>
        </p:nvSpPr>
        <p:spPr>
          <a:xfrm>
            <a:off x="1392764" y="4079260"/>
            <a:ext cx="9042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6357117-3ED8-48EA-9B09-5CF7644BB398}"/>
              </a:ext>
            </a:extLst>
          </p:cNvPr>
          <p:cNvSpPr/>
          <p:nvPr/>
        </p:nvSpPr>
        <p:spPr>
          <a:xfrm rot="16200000">
            <a:off x="1046301" y="409887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5FE-8EED-4BEE-B06F-76B601CB2784}"/>
              </a:ext>
            </a:extLst>
          </p:cNvPr>
          <p:cNvSpPr txBox="1"/>
          <p:nvPr/>
        </p:nvSpPr>
        <p:spPr>
          <a:xfrm>
            <a:off x="4515775" y="792820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Carian </a:t>
            </a:r>
            <a:r>
              <a:rPr lang="en-US" sz="1400" dirty="0" err="1">
                <a:solidFill>
                  <a:schemeClr val="bg1"/>
                </a:solidFill>
              </a:rPr>
              <a:t>Klinik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46402-0327-4ED4-9B86-064B817998AA}"/>
              </a:ext>
            </a:extLst>
          </p:cNvPr>
          <p:cNvSpPr txBox="1"/>
          <p:nvPr/>
        </p:nvSpPr>
        <p:spPr>
          <a:xfrm>
            <a:off x="449072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098D0-6B17-4E86-BE95-3EE87D988444}"/>
              </a:ext>
            </a:extLst>
          </p:cNvPr>
          <p:cNvSpPr/>
          <p:nvPr/>
        </p:nvSpPr>
        <p:spPr>
          <a:xfrm>
            <a:off x="5603744" y="16103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633F489-FCF0-4413-B1DB-2A40622CA3E6}"/>
              </a:ext>
            </a:extLst>
          </p:cNvPr>
          <p:cNvSpPr/>
          <p:nvPr/>
        </p:nvSpPr>
        <p:spPr>
          <a:xfrm rot="10800000">
            <a:off x="6705600" y="16625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F35E41-5BA7-4E06-9CA1-BADB4D6AC432}"/>
              </a:ext>
            </a:extLst>
          </p:cNvPr>
          <p:cNvSpPr txBox="1"/>
          <p:nvPr/>
        </p:nvSpPr>
        <p:spPr>
          <a:xfrm>
            <a:off x="4429760" y="1896715"/>
            <a:ext cx="1271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Jenis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rawatan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DEB8FF-3AF1-49F2-81CF-FA176121F55A}"/>
              </a:ext>
            </a:extLst>
          </p:cNvPr>
          <p:cNvSpPr/>
          <p:nvPr/>
        </p:nvSpPr>
        <p:spPr>
          <a:xfrm>
            <a:off x="5603744" y="19142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C4AEFA-7735-4C96-AB65-E45669391AB0}"/>
              </a:ext>
            </a:extLst>
          </p:cNvPr>
          <p:cNvSpPr/>
          <p:nvPr/>
        </p:nvSpPr>
        <p:spPr>
          <a:xfrm rot="10800000">
            <a:off x="6705600" y="19664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68C081-0BBC-4D77-87F0-40188104EAE7}"/>
              </a:ext>
            </a:extLst>
          </p:cNvPr>
          <p:cNvCxnSpPr/>
          <p:nvPr/>
        </p:nvCxnSpPr>
        <p:spPr>
          <a:xfrm>
            <a:off x="4235192" y="232641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3A09E6-3CB0-41F2-B5DE-4A3CD438CB82}"/>
              </a:ext>
            </a:extLst>
          </p:cNvPr>
          <p:cNvSpPr txBox="1"/>
          <p:nvPr/>
        </p:nvSpPr>
        <p:spPr>
          <a:xfrm>
            <a:off x="5201920" y="234061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Cadangan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F9BAA-B607-4DDD-BE8C-D60D0A3D5F32}"/>
              </a:ext>
            </a:extLst>
          </p:cNvPr>
          <p:cNvSpPr txBox="1"/>
          <p:nvPr/>
        </p:nvSpPr>
        <p:spPr>
          <a:xfrm>
            <a:off x="4388307" y="279400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E0387-A20D-4FEE-9429-09B9FF55318F}"/>
              </a:ext>
            </a:extLst>
          </p:cNvPr>
          <p:cNvSpPr txBox="1"/>
          <p:nvPr/>
        </p:nvSpPr>
        <p:spPr>
          <a:xfrm>
            <a:off x="4378147" y="321068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F7C00-5A45-4CEF-99A1-9AABEC5D463C}"/>
              </a:ext>
            </a:extLst>
          </p:cNvPr>
          <p:cNvSpPr txBox="1"/>
          <p:nvPr/>
        </p:nvSpPr>
        <p:spPr>
          <a:xfrm>
            <a:off x="4388307" y="3610408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D21-18BB-440A-95C7-A0ED580EF58F}"/>
              </a:ext>
            </a:extLst>
          </p:cNvPr>
          <p:cNvSpPr txBox="1"/>
          <p:nvPr/>
        </p:nvSpPr>
        <p:spPr>
          <a:xfrm>
            <a:off x="4692764" y="2771805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Dato’ </a:t>
            </a:r>
            <a:r>
              <a:rPr lang="en-US" sz="1200" dirty="0" err="1">
                <a:solidFill>
                  <a:schemeClr val="bg1"/>
                </a:solidFill>
              </a:rPr>
              <a:t>Keramat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2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1DAE4-425E-4DF7-BAE0-7EA401AC2DF4}"/>
              </a:ext>
            </a:extLst>
          </p:cNvPr>
          <p:cNvSpPr txBox="1"/>
          <p:nvPr/>
        </p:nvSpPr>
        <p:spPr>
          <a:xfrm>
            <a:off x="4682604" y="3190240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Kampung </a:t>
            </a:r>
            <a:r>
              <a:rPr lang="en-US" sz="1200" dirty="0" err="1">
                <a:solidFill>
                  <a:schemeClr val="bg1"/>
                </a:solidFill>
              </a:rPr>
              <a:t>Pandan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1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178455-E582-43E7-A662-9FEDD86B3637}"/>
              </a:ext>
            </a:extLst>
          </p:cNvPr>
          <p:cNvSpPr txBox="1"/>
          <p:nvPr/>
        </p:nvSpPr>
        <p:spPr>
          <a:xfrm>
            <a:off x="4692764" y="3595019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Sentul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0.5 km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9A74-63AB-4790-9D95-79832BDB7537}"/>
              </a:ext>
            </a:extLst>
          </p:cNvPr>
          <p:cNvSpPr txBox="1"/>
          <p:nvPr/>
        </p:nvSpPr>
        <p:spPr>
          <a:xfrm>
            <a:off x="4571018" y="4085595"/>
            <a:ext cx="353943" cy="341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......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A9A4DD7-5B49-4EBD-B2E3-98C550364277}"/>
              </a:ext>
            </a:extLst>
          </p:cNvPr>
          <p:cNvSpPr/>
          <p:nvPr/>
        </p:nvSpPr>
        <p:spPr>
          <a:xfrm rot="5400000">
            <a:off x="6975199" y="287719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8D56DB6-3004-4C49-B873-FC2E3C928FFD}"/>
              </a:ext>
            </a:extLst>
          </p:cNvPr>
          <p:cNvSpPr/>
          <p:nvPr/>
        </p:nvSpPr>
        <p:spPr>
          <a:xfrm rot="5400000">
            <a:off x="6975199" y="328387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831FCD9-D7D3-46EE-9461-145236A873BC}"/>
              </a:ext>
            </a:extLst>
          </p:cNvPr>
          <p:cNvSpPr/>
          <p:nvPr/>
        </p:nvSpPr>
        <p:spPr>
          <a:xfrm rot="5400000">
            <a:off x="6975199" y="367841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2C1313-68E9-4DF9-AE58-34E94389EA6F}"/>
              </a:ext>
            </a:extLst>
          </p:cNvPr>
          <p:cNvSpPr txBox="1"/>
          <p:nvPr/>
        </p:nvSpPr>
        <p:spPr>
          <a:xfrm>
            <a:off x="8036560" y="886223"/>
            <a:ext cx="250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Infomasi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selanjut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tentang</a:t>
            </a:r>
            <a:r>
              <a:rPr lang="en-US" sz="1400" dirty="0">
                <a:solidFill>
                  <a:schemeClr val="bg1"/>
                </a:solidFill>
              </a:rPr>
              <a:t> KK Dato’ </a:t>
            </a:r>
            <a:r>
              <a:rPr lang="en-US" sz="1400" dirty="0" err="1">
                <a:solidFill>
                  <a:schemeClr val="bg1"/>
                </a:solidFill>
              </a:rPr>
              <a:t>Keramat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78BD42-328B-432E-AAF3-99E34CC5F5BB}"/>
              </a:ext>
            </a:extLst>
          </p:cNvPr>
          <p:cNvSpPr txBox="1"/>
          <p:nvPr/>
        </p:nvSpPr>
        <p:spPr>
          <a:xfrm>
            <a:off x="7980176" y="176591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Alamat: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A7061D-DD55-4D62-9869-DE71978ADA7B}"/>
              </a:ext>
            </a:extLst>
          </p:cNvPr>
          <p:cNvSpPr txBox="1"/>
          <p:nvPr/>
        </p:nvSpPr>
        <p:spPr>
          <a:xfrm>
            <a:off x="7980176" y="1910625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Poskod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A3F047-4AFF-4ED1-B19B-B4F99D28CB72}"/>
              </a:ext>
            </a:extLst>
          </p:cNvPr>
          <p:cNvSpPr txBox="1"/>
          <p:nvPr/>
        </p:nvSpPr>
        <p:spPr>
          <a:xfrm>
            <a:off x="7994293" y="210209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Bandar: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F1B6C-DE61-44FF-8B15-4CF730483FCA}"/>
              </a:ext>
            </a:extLst>
          </p:cNvPr>
          <p:cNvSpPr txBox="1"/>
          <p:nvPr/>
        </p:nvSpPr>
        <p:spPr>
          <a:xfrm>
            <a:off x="7980176" y="2280324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Daerah: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8C3E8-7B55-4B48-B54A-CE5A6288FDF7}"/>
              </a:ext>
            </a:extLst>
          </p:cNvPr>
          <p:cNvSpPr txBox="1"/>
          <p:nvPr/>
        </p:nvSpPr>
        <p:spPr>
          <a:xfrm>
            <a:off x="7994293" y="2458557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324B0E-064C-41C3-9F36-F2E3857B6B33}"/>
              </a:ext>
            </a:extLst>
          </p:cNvPr>
          <p:cNvSpPr txBox="1"/>
          <p:nvPr/>
        </p:nvSpPr>
        <p:spPr>
          <a:xfrm>
            <a:off x="7980176" y="264100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Telefon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0C7FC-7D34-46AA-A421-149C18427A7B}"/>
              </a:ext>
            </a:extLst>
          </p:cNvPr>
          <p:cNvSpPr txBox="1"/>
          <p:nvPr/>
        </p:nvSpPr>
        <p:spPr>
          <a:xfrm>
            <a:off x="7980176" y="2815024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</a:rPr>
              <a:t>VAKSIN BCG Tuberculosis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F6E34-688F-4918-AF0D-270BA34CC695}"/>
              </a:ext>
            </a:extLst>
          </p:cNvPr>
          <p:cNvSpPr txBox="1"/>
          <p:nvPr/>
        </p:nvSpPr>
        <p:spPr>
          <a:xfrm>
            <a:off x="7980176" y="2997467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Hepatitis B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85AE58-EEAB-4996-94E6-CE3CF02068A3}"/>
              </a:ext>
            </a:extLst>
          </p:cNvPr>
          <p:cNvSpPr txBox="1"/>
          <p:nvPr/>
        </p:nvSpPr>
        <p:spPr>
          <a:xfrm>
            <a:off x="7976002" y="3189790"/>
            <a:ext cx="25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b="1" dirty="0">
                <a:solidFill>
                  <a:schemeClr val="bg1"/>
                </a:solidFill>
              </a:rPr>
              <a:t>VAKSIN </a:t>
            </a:r>
            <a:r>
              <a:rPr lang="en-MY" sz="1000" b="1" dirty="0" err="1">
                <a:solidFill>
                  <a:schemeClr val="bg1"/>
                </a:solidFill>
              </a:rPr>
              <a:t>Difteria</a:t>
            </a:r>
            <a:r>
              <a:rPr lang="en-MY" sz="1000" b="1" dirty="0">
                <a:solidFill>
                  <a:schemeClr val="bg1"/>
                </a:solidFill>
              </a:rPr>
              <a:t>, Tetanus, </a:t>
            </a:r>
            <a:r>
              <a:rPr lang="en-MY" sz="1000" b="1" dirty="0" err="1">
                <a:solidFill>
                  <a:schemeClr val="bg1"/>
                </a:solidFill>
              </a:rPr>
              <a:t>Pertusis</a:t>
            </a:r>
            <a:r>
              <a:rPr lang="en-MY" sz="1000" b="1" dirty="0">
                <a:solidFill>
                  <a:schemeClr val="bg1"/>
                </a:solidFill>
              </a:rPr>
              <a:t>, Hemophilus Influenza B, Polio</a:t>
            </a:r>
            <a:r>
              <a:rPr lang="en-US" sz="1000" dirty="0">
                <a:solidFill>
                  <a:schemeClr val="bg1"/>
                </a:solidFill>
              </a:rPr>
              <a:t>: ADA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4348-ADE4-4FF6-8A69-3120224612C6}"/>
              </a:ext>
            </a:extLst>
          </p:cNvPr>
          <p:cNvSpPr txBox="1"/>
          <p:nvPr/>
        </p:nvSpPr>
        <p:spPr>
          <a:xfrm>
            <a:off x="7976000" y="3497562"/>
            <a:ext cx="283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Measles, Mumps, Rubella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32B16B-C5C7-4212-8715-AE9826F4FD3C}"/>
              </a:ext>
            </a:extLst>
          </p:cNvPr>
          <p:cNvSpPr txBox="1"/>
          <p:nvPr/>
        </p:nvSpPr>
        <p:spPr>
          <a:xfrm>
            <a:off x="7994293" y="3874101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D1FEB-8B01-4037-9568-FDCAD26BDB0A}"/>
              </a:ext>
            </a:extLst>
          </p:cNvPr>
          <p:cNvSpPr/>
          <p:nvPr/>
        </p:nvSpPr>
        <p:spPr>
          <a:xfrm>
            <a:off x="8910320" y="4174178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D47F95A-3248-47B7-90BE-00C1FD4E7400}"/>
              </a:ext>
            </a:extLst>
          </p:cNvPr>
          <p:cNvSpPr/>
          <p:nvPr/>
        </p:nvSpPr>
        <p:spPr>
          <a:xfrm rot="16200000">
            <a:off x="8563858" y="418268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784875-3E38-4EE0-8A7C-C7B573C7F3C4}"/>
              </a:ext>
            </a:extLst>
          </p:cNvPr>
          <p:cNvSpPr txBox="1"/>
          <p:nvPr/>
        </p:nvSpPr>
        <p:spPr>
          <a:xfrm>
            <a:off x="7975999" y="3704829"/>
            <a:ext cx="274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Japaneese Encephalitis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3587E3-335F-4C79-AC8C-FBD50F0F62A9}"/>
              </a:ext>
            </a:extLst>
          </p:cNvPr>
          <p:cNvSpPr txBox="1"/>
          <p:nvPr/>
        </p:nvSpPr>
        <p:spPr>
          <a:xfrm>
            <a:off x="8823634" y="1339298"/>
            <a:ext cx="105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Jarak</a:t>
            </a:r>
            <a:r>
              <a:rPr lang="en-US" sz="1100" dirty="0">
                <a:solidFill>
                  <a:schemeClr val="bg1"/>
                </a:solidFill>
              </a:rPr>
              <a:t>: 2 km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683656-FA69-42E3-8A05-2F9E53BEB2D1}"/>
              </a:ext>
            </a:extLst>
          </p:cNvPr>
          <p:cNvSpPr/>
          <p:nvPr/>
        </p:nvSpPr>
        <p:spPr>
          <a:xfrm>
            <a:off x="2402027" y="4082615"/>
            <a:ext cx="879710" cy="25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Kira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5453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76C90-1C91-44BC-8D3F-DC78948F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480" y="652606"/>
            <a:ext cx="6021388" cy="519061"/>
          </a:xfrm>
        </p:spPr>
        <p:txBody>
          <a:bodyPr/>
          <a:lstStyle/>
          <a:p>
            <a:r>
              <a:rPr lang="fi-FI" dirty="0">
                <a:solidFill>
                  <a:schemeClr val="bg1"/>
                </a:solidFill>
              </a:rPr>
              <a:t>Terima kasih kepada pasukan penganjur kami: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mampu data logo">
            <a:extLst>
              <a:ext uri="{FF2B5EF4-FFF2-40B4-BE49-F238E27FC236}">
                <a16:creationId xmlns:a16="http://schemas.microsoft.com/office/drawing/2014/main" id="{E7BDECFA-74A7-4310-B460-522683BB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80" y="985236"/>
            <a:ext cx="9027388" cy="28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C9F3D-9354-4623-A002-B57E34CA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566" y="4438835"/>
            <a:ext cx="3119448" cy="2086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30455-478F-4AEA-A786-E061CCB0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76" y="4653239"/>
            <a:ext cx="3660862" cy="1434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47E31-4929-41C3-B465-7539C2D3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14" y="4653239"/>
            <a:ext cx="3660862" cy="14349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8DFE35C-537F-45E6-9608-F3CF03C12C29}"/>
              </a:ext>
            </a:extLst>
          </p:cNvPr>
          <p:cNvSpPr txBox="1">
            <a:spLocks/>
          </p:cNvSpPr>
          <p:nvPr/>
        </p:nvSpPr>
        <p:spPr>
          <a:xfrm>
            <a:off x="924480" y="3672494"/>
            <a:ext cx="6021388" cy="519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>
                <a:solidFill>
                  <a:schemeClr val="bg1"/>
                </a:solidFill>
              </a:rPr>
              <a:t>Terima kasih kepada rakan strategik kami: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3C-C3EF-4DEC-AD84-0FA3A6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Kisah-kisah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asoh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06B-45E3-4604-82A3-3E5E243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07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1F6B7-9780-4FF6-A8C2-27766D8F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83" y="3944065"/>
            <a:ext cx="9363075" cy="2681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72A8B-66EA-4BCA-83F9-62C4AA5920C5}"/>
              </a:ext>
            </a:extLst>
          </p:cNvPr>
          <p:cNvSpPr/>
          <p:nvPr/>
        </p:nvSpPr>
        <p:spPr>
          <a:xfrm>
            <a:off x="4953741" y="6625601"/>
            <a:ext cx="71717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https://www.scmp.com/week-asia/politics/article/2135301/why-are-children-going-hungry-rich-malaysia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74623-CF3F-4FDA-842C-E60357DD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2" y="404812"/>
            <a:ext cx="4733925" cy="2701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12DEC-5C90-445A-8EB7-EE7F957073C6}"/>
              </a:ext>
            </a:extLst>
          </p:cNvPr>
          <p:cNvSpPr/>
          <p:nvPr/>
        </p:nvSpPr>
        <p:spPr>
          <a:xfrm>
            <a:off x="470932" y="3182779"/>
            <a:ext cx="66140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https://www.unicef.org/malaysia/media_urban_child_poverty.html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1E7E13-D40D-40ED-B2B2-09D8D288D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8" y="390113"/>
            <a:ext cx="6614080" cy="1571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0CCD0F-9248-429B-BCB8-E5EB25B0DDAA}"/>
              </a:ext>
            </a:extLst>
          </p:cNvPr>
          <p:cNvSpPr/>
          <p:nvPr/>
        </p:nvSpPr>
        <p:spPr>
          <a:xfrm>
            <a:off x="5362320" y="2076912"/>
            <a:ext cx="6611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 err="1">
                <a:solidFill>
                  <a:schemeClr val="bg1"/>
                </a:solidFill>
              </a:rPr>
              <a:t>Sumber</a:t>
            </a:r>
            <a:r>
              <a:rPr lang="en-MY" sz="1000" dirty="0">
                <a:solidFill>
                  <a:schemeClr val="bg1"/>
                </a:solidFill>
              </a:rPr>
              <a:t>: http://www.astroawani.com/berita-malaysia/golongan-miskin-bandar-kurang-ambil-makanan-berkhasiat-penganalisis-178866</a:t>
            </a:r>
          </a:p>
        </p:txBody>
      </p:sp>
    </p:spTree>
    <p:extLst>
      <p:ext uri="{BB962C8B-B14F-4D97-AF65-F5344CB8AC3E}">
        <p14:creationId xmlns:p14="http://schemas.microsoft.com/office/powerpoint/2010/main" val="40915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171-A528-4917-8664-80C5568D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985" y="312440"/>
            <a:ext cx="5599670" cy="757700"/>
          </a:xfrm>
        </p:spPr>
        <p:txBody>
          <a:bodyPr>
            <a:noAutofit/>
          </a:bodyPr>
          <a:lstStyle/>
          <a:p>
            <a:r>
              <a:rPr lang="en-MY" sz="2000" dirty="0"/>
              <a:t>Salah </a:t>
            </a:r>
            <a:r>
              <a:rPr lang="en-MY" sz="2000" dirty="0" err="1"/>
              <a:t>satu</a:t>
            </a:r>
            <a:r>
              <a:rPr lang="en-MY" sz="2000" dirty="0"/>
              <a:t> </a:t>
            </a:r>
            <a:r>
              <a:rPr lang="en-MY" sz="2000" dirty="0" err="1"/>
              <a:t>masalah</a:t>
            </a:r>
            <a:r>
              <a:rPr lang="en-MY" sz="2000" dirty="0"/>
              <a:t> </a:t>
            </a:r>
            <a:r>
              <a:rPr lang="en-MY" sz="2000" dirty="0" err="1"/>
              <a:t>utama</a:t>
            </a:r>
            <a:r>
              <a:rPr lang="en-MY" sz="2000" dirty="0"/>
              <a:t> di Malaysia: </a:t>
            </a:r>
            <a:r>
              <a:rPr lang="en-MY" sz="2000" dirty="0" err="1"/>
              <a:t>menyediakan</a:t>
            </a:r>
            <a:r>
              <a:rPr lang="en-MY" sz="2000" dirty="0"/>
              <a:t> </a:t>
            </a:r>
            <a:r>
              <a:rPr lang="en-MY" sz="2000" dirty="0" err="1"/>
              <a:t>makanan</a:t>
            </a:r>
            <a:r>
              <a:rPr lang="en-MY" sz="2000" dirty="0"/>
              <a:t> </a:t>
            </a:r>
            <a:r>
              <a:rPr lang="en-MY" sz="2000" dirty="0" err="1"/>
              <a:t>berzat</a:t>
            </a:r>
            <a:endParaRPr lang="en-MY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387AC-B45C-46A2-9976-4F1A53E8C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878" y="312440"/>
            <a:ext cx="4925672" cy="6233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421C-FA6E-4887-95A2-A2FA697A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450" y="5467665"/>
            <a:ext cx="3657600" cy="338092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Sumber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A31E0-02CB-4ACB-9834-CF40BFCA665C}"/>
              </a:ext>
            </a:extLst>
          </p:cNvPr>
          <p:cNvSpPr/>
          <p:nvPr/>
        </p:nvSpPr>
        <p:spPr>
          <a:xfrm>
            <a:off x="6438451" y="5747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https://www.unicef.org/malaysia/UNICEF-Kanak-kanak-Pinggiran-MalayVersion-Final_26.2.18.pdf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474A9A-86EA-4DFA-8BCD-33B4B9A59FB3}"/>
              </a:ext>
            </a:extLst>
          </p:cNvPr>
          <p:cNvSpPr txBox="1">
            <a:spLocks/>
          </p:cNvSpPr>
          <p:nvPr/>
        </p:nvSpPr>
        <p:spPr>
          <a:xfrm>
            <a:off x="6314985" y="1178701"/>
            <a:ext cx="5599670" cy="3900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Kaji selidik ini mendapati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 dalam 5 kanak-kanak mengalami pertumbuhan terbantut;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 dalam 10 mengalami kurang berat badan; dan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Masalah kekurangan zat makanan yang berleluasa di antara kanak-kanak berusia 4 tahun adalah lebih tinggi daripada kanak-kanak berusia 2 tahun (dianggap masih mengambil susu ibu dan belum diberi makanan pepejal).</a:t>
            </a:r>
          </a:p>
        </p:txBody>
      </p:sp>
    </p:spTree>
    <p:extLst>
      <p:ext uri="{BB962C8B-B14F-4D97-AF65-F5344CB8AC3E}">
        <p14:creationId xmlns:p14="http://schemas.microsoft.com/office/powerpoint/2010/main" val="26744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9B612-B138-4203-852C-FC946240F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59" y="209695"/>
            <a:ext cx="5596458" cy="6438609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C9815E0-D8E1-4A40-BD8F-CCCC33176DE4}"/>
              </a:ext>
            </a:extLst>
          </p:cNvPr>
          <p:cNvSpPr txBox="1">
            <a:spLocks/>
          </p:cNvSpPr>
          <p:nvPr/>
        </p:nvSpPr>
        <p:spPr>
          <a:xfrm>
            <a:off x="6438450" y="5467665"/>
            <a:ext cx="3657600" cy="338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Sumber :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7C512-403F-43F4-B09E-73707214EDC3}"/>
              </a:ext>
            </a:extLst>
          </p:cNvPr>
          <p:cNvSpPr/>
          <p:nvPr/>
        </p:nvSpPr>
        <p:spPr>
          <a:xfrm>
            <a:off x="6438451" y="5747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https://www.unicef.org/malaysia/UNICEF-Kanak-kanak-Pinggiran-MalayVersion-Final_26.2.18.pdf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896F9E-A988-44EB-A52A-FE72F0813371}"/>
              </a:ext>
            </a:extLst>
          </p:cNvPr>
          <p:cNvSpPr txBox="1">
            <a:spLocks/>
          </p:cNvSpPr>
          <p:nvPr/>
        </p:nvSpPr>
        <p:spPr>
          <a:xfrm>
            <a:off x="6374501" y="209695"/>
            <a:ext cx="5599670" cy="7577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MY" sz="2000" dirty="0"/>
              <a:t>MASALAH </a:t>
            </a:r>
            <a:r>
              <a:rPr lang="en-MY" sz="2000" dirty="0" err="1"/>
              <a:t>kekurangan</a:t>
            </a:r>
            <a:r>
              <a:rPr lang="en-MY" sz="2000" dirty="0"/>
              <a:t> </a:t>
            </a:r>
            <a:r>
              <a:rPr lang="en-MY" sz="2000" dirty="0" err="1"/>
              <a:t>zat</a:t>
            </a:r>
            <a:r>
              <a:rPr lang="en-MY" sz="2000" dirty="0"/>
              <a:t> </a:t>
            </a:r>
            <a:r>
              <a:rPr lang="en-MY" sz="2000" dirty="0" err="1"/>
              <a:t>makanan</a:t>
            </a:r>
            <a:r>
              <a:rPr lang="en-MY" sz="2000" dirty="0"/>
              <a:t> ANTARA </a:t>
            </a:r>
            <a:r>
              <a:rPr lang="en-MY" sz="2000" dirty="0" err="1"/>
              <a:t>kANAK-kANAK</a:t>
            </a:r>
            <a:r>
              <a:rPr lang="en-MY" sz="2000" dirty="0"/>
              <a:t> MISKIN DI BANDAR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840DE6-CEDA-46C8-B414-9BC6ABF9C62E}"/>
              </a:ext>
            </a:extLst>
          </p:cNvPr>
          <p:cNvSpPr txBox="1">
            <a:spLocks/>
          </p:cNvSpPr>
          <p:nvPr/>
        </p:nvSpPr>
        <p:spPr>
          <a:xfrm>
            <a:off x="6374501" y="1247169"/>
            <a:ext cx="5599670" cy="3879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Kaji selidik ini mendapati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kira-kira 22 peratus kanak-kanak bawah umur 5 tahun mengalami pertumbuhan yang terbantut;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15 peratus mengalami kurang berat badan;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20 peratus mengalami kurus kering; dan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noProof="1">
                <a:solidFill>
                  <a:schemeClr val="bg1"/>
                </a:solidFill>
              </a:rPr>
              <a:t>23 peratus sama ada mengalami berat badan berlebihan ataupun obes.</a:t>
            </a:r>
          </a:p>
        </p:txBody>
      </p:sp>
    </p:spTree>
    <p:extLst>
      <p:ext uri="{BB962C8B-B14F-4D97-AF65-F5344CB8AC3E}">
        <p14:creationId xmlns:p14="http://schemas.microsoft.com/office/powerpoint/2010/main" val="8157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CB05C4-8BA8-4D47-BE64-33D14872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matlamat</a:t>
            </a:r>
            <a:r>
              <a:rPr lang="en-US" dirty="0"/>
              <a:t> ASOH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0C982-213D-4BA4-AF77-DB1F7438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4575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kekurangan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keluarga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berpendapatan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rendah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habitat </a:t>
            </a:r>
            <a:r>
              <a:rPr lang="en-US" dirty="0" err="1">
                <a:solidFill>
                  <a:schemeClr val="bg1"/>
                </a:solidFill>
              </a:rPr>
              <a:t>pemakanan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seimbang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lazim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Menangani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situasi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ketidaan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kesihatan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kanak-kanak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golongan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berpengetahuan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tinggi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6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BB8-B763-420B-A020-0AE45753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16542"/>
            <a:ext cx="8534400" cy="1507067"/>
          </a:xfrm>
        </p:spPr>
        <p:txBody>
          <a:bodyPr/>
          <a:lstStyle/>
          <a:p>
            <a:r>
              <a:rPr lang="en-US" dirty="0"/>
              <a:t>FUNGSI ASOH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A495-3B60-42A3-874B-5FDF9805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2558"/>
            <a:ext cx="10617062" cy="361526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Merancang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sehari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berkhasiat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kanak-kanak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Mendidik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golongan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maklumat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klinik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kesihatan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terdekat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rawatan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vaksin</a:t>
            </a:r>
            <a:endParaRPr lang="en-US" dirty="0">
              <a:solidFill>
                <a:schemeClr val="bg1"/>
              </a:solidFill>
            </a:endParaRPr>
          </a:p>
          <a:p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5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04A-A9E2-442D-9199-05F6199C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19576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380</TotalTime>
  <Words>741</Words>
  <Application>Microsoft Office PowerPoint</Application>
  <PresentationFormat>Widescreen</PresentationFormat>
  <Paragraphs>126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Courier New</vt:lpstr>
      <vt:lpstr>Wingdings</vt:lpstr>
      <vt:lpstr>Wingdings 3</vt:lpstr>
      <vt:lpstr>Slice</vt:lpstr>
      <vt:lpstr>ASOH</vt:lpstr>
      <vt:lpstr>PowerPoint Presentation</vt:lpstr>
      <vt:lpstr>Kisah-kisah tentang asoh</vt:lpstr>
      <vt:lpstr>PowerPoint Presentation</vt:lpstr>
      <vt:lpstr>Salah satu masalah utama di Malaysia: menyediakan makanan berzat</vt:lpstr>
      <vt:lpstr>PowerPoint Presentation</vt:lpstr>
      <vt:lpstr>matlamat ASOH</vt:lpstr>
      <vt:lpstr>FUNGSI ASOH</vt:lpstr>
      <vt:lpstr>DEMO</vt:lpstr>
      <vt:lpstr>DATA</vt:lpstr>
      <vt:lpstr>rujukan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2018-09-23T06:02:46Z</dcterms:created>
  <dcterms:modified xsi:type="dcterms:W3CDTF">2018-09-23T15:23:18Z</dcterms:modified>
</cp:coreProperties>
</file>