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76" r:id="rId3"/>
    <p:sldId id="268" r:id="rId4"/>
    <p:sldId id="277" r:id="rId5"/>
    <p:sldId id="259" r:id="rId6"/>
    <p:sldId id="281" r:id="rId7"/>
    <p:sldId id="282" r:id="rId8"/>
    <p:sldId id="258" r:id="rId9"/>
    <p:sldId id="257" r:id="rId10"/>
    <p:sldId id="260" r:id="rId11"/>
    <p:sldId id="261" r:id="rId12"/>
    <p:sldId id="262" r:id="rId13"/>
    <p:sldId id="283" r:id="rId14"/>
    <p:sldId id="263" r:id="rId15"/>
    <p:sldId id="264" r:id="rId16"/>
    <p:sldId id="265" r:id="rId17"/>
    <p:sldId id="266" r:id="rId18"/>
    <p:sldId id="267" r:id="rId19"/>
    <p:sldId id="269" r:id="rId20"/>
    <p:sldId id="272" r:id="rId21"/>
    <p:sldId id="270" r:id="rId22"/>
    <p:sldId id="273" r:id="rId23"/>
    <p:sldId id="271" r:id="rId24"/>
    <p:sldId id="274" r:id="rId25"/>
    <p:sldId id="275" r:id="rId26"/>
    <p:sldId id="284" r:id="rId27"/>
    <p:sldId id="280"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3" d="100"/>
          <a:sy n="103" d="100"/>
        </p:scale>
        <p:origin x="912" y="10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FE151-53AF-414B-9955-8C9DB4FA97E6}" type="datetimeFigureOut">
              <a:rPr lang="en-IN" smtClean="0"/>
              <a:t>05-10-2025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6252D-EFC4-46C1-ADC4-6CB0A861F1F9}" type="slidenum">
              <a:rPr lang="en-IN" smtClean="0"/>
              <a:t>‹#›</a:t>
            </a:fld>
            <a:endParaRPr lang="en-IN"/>
          </a:p>
        </p:txBody>
      </p:sp>
    </p:spTree>
    <p:extLst>
      <p:ext uri="{BB962C8B-B14F-4D97-AF65-F5344CB8AC3E}">
        <p14:creationId xmlns:p14="http://schemas.microsoft.com/office/powerpoint/2010/main" val="277288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BB43B-DCA1-69CD-C070-025BA082F2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0CE666-2E80-B5CD-1562-7F6B017ABF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4" name="Date Placeholder 3">
            <a:extLst>
              <a:ext uri="{FF2B5EF4-FFF2-40B4-BE49-F238E27FC236}">
                <a16:creationId xmlns:a16="http://schemas.microsoft.com/office/drawing/2014/main" id="{BFDE7EA4-9ACB-E6A4-EC67-CD45FEA7FA08}"/>
              </a:ext>
            </a:extLst>
          </p:cNvPr>
          <p:cNvSpPr>
            <a:spLocks noGrp="1"/>
          </p:cNvSpPr>
          <p:nvPr>
            <p:ph type="dt" sz="half" idx="10"/>
          </p:nvPr>
        </p:nvSpPr>
        <p:spPr/>
        <p:txBody>
          <a:bodyPr/>
          <a:lstStyle/>
          <a:p>
            <a:fld id="{66922C63-8068-46BC-99F9-B8EB65B5A36F}" type="datetime1">
              <a:rPr lang="en-IN" smtClean="0"/>
              <a:t>05-10-2025</a:t>
            </a:fld>
            <a:endParaRPr lang="en-IN"/>
          </a:p>
        </p:txBody>
      </p:sp>
      <p:sp>
        <p:nvSpPr>
          <p:cNvPr id="5" name="Footer Placeholder 4">
            <a:extLst>
              <a:ext uri="{FF2B5EF4-FFF2-40B4-BE49-F238E27FC236}">
                <a16:creationId xmlns:a16="http://schemas.microsoft.com/office/drawing/2014/main" id="{6E72A852-BFD7-68DD-0016-01908F693B38}"/>
              </a:ext>
            </a:extLst>
          </p:cNvPr>
          <p:cNvSpPr>
            <a:spLocks noGrp="1"/>
          </p:cNvSpPr>
          <p:nvPr>
            <p:ph type="ftr" sz="quarter" idx="11"/>
          </p:nvPr>
        </p:nvSpPr>
        <p:spPr/>
        <p:txBody>
          <a:bodyPr/>
          <a:lstStyle/>
          <a:p>
            <a:r>
              <a:rPr lang="en-US" dirty="0"/>
              <a:t>© 2025 Dr. K.N. Chaturvedi. All rights reserved.</a:t>
            </a:r>
            <a:endParaRPr lang="en-IN" dirty="0"/>
          </a:p>
        </p:txBody>
      </p:sp>
      <p:sp>
        <p:nvSpPr>
          <p:cNvPr id="6" name="Slide Number Placeholder 5">
            <a:extLst>
              <a:ext uri="{FF2B5EF4-FFF2-40B4-BE49-F238E27FC236}">
                <a16:creationId xmlns:a16="http://schemas.microsoft.com/office/drawing/2014/main" id="{B5F5595C-2114-6AED-906B-248044B313DE}"/>
              </a:ext>
            </a:extLst>
          </p:cNvPr>
          <p:cNvSpPr>
            <a:spLocks noGrp="1"/>
          </p:cNvSpPr>
          <p:nvPr>
            <p:ph type="sldNum" sz="quarter" idx="12"/>
          </p:nvPr>
        </p:nvSpPr>
        <p:spPr/>
        <p:txBody>
          <a:bodyPr/>
          <a:lstStyle/>
          <a:p>
            <a:fld id="{3AAAE8A2-26B9-4CA6-B4EC-4FCBA5DAE55F}" type="slidenum">
              <a:rPr lang="en-IN" smtClean="0"/>
              <a:t>‹#›</a:t>
            </a:fld>
            <a:endParaRPr lang="en-IN"/>
          </a:p>
        </p:txBody>
      </p:sp>
      <p:sp>
        <p:nvSpPr>
          <p:cNvPr id="7" name="TextBox 6">
            <a:extLst>
              <a:ext uri="{FF2B5EF4-FFF2-40B4-BE49-F238E27FC236}">
                <a16:creationId xmlns:a16="http://schemas.microsoft.com/office/drawing/2014/main" id="{5F5B6362-DF89-4AAC-FCC5-F825525E6E9F}"/>
              </a:ext>
            </a:extLst>
          </p:cNvPr>
          <p:cNvSpPr txBox="1"/>
          <p:nvPr userDrawn="1"/>
        </p:nvSpPr>
        <p:spPr>
          <a:xfrm>
            <a:off x="914400" y="1699491"/>
            <a:ext cx="10751127" cy="3084945"/>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3859733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8AC1-D621-F4CE-293B-8F471CFA88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53C383-0FF1-209F-EB5E-0939B8B49C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9F5DE6-4059-BE4C-45EE-D3014DC8EAC3}"/>
              </a:ext>
            </a:extLst>
          </p:cNvPr>
          <p:cNvSpPr>
            <a:spLocks noGrp="1"/>
          </p:cNvSpPr>
          <p:nvPr>
            <p:ph type="dt" sz="half" idx="10"/>
          </p:nvPr>
        </p:nvSpPr>
        <p:spPr/>
        <p:txBody>
          <a:bodyPr/>
          <a:lstStyle/>
          <a:p>
            <a:fld id="{120BA8AC-12AC-49B7-9903-0D8CD1E11FCC}" type="datetime1">
              <a:rPr lang="en-IN" smtClean="0"/>
              <a:t>05-10-2025</a:t>
            </a:fld>
            <a:endParaRPr lang="en-IN"/>
          </a:p>
        </p:txBody>
      </p:sp>
      <p:sp>
        <p:nvSpPr>
          <p:cNvPr id="5" name="Footer Placeholder 4">
            <a:extLst>
              <a:ext uri="{FF2B5EF4-FFF2-40B4-BE49-F238E27FC236}">
                <a16:creationId xmlns:a16="http://schemas.microsoft.com/office/drawing/2014/main" id="{02DE15AF-322A-7216-A179-B6A70AC6C408}"/>
              </a:ext>
            </a:extLst>
          </p:cNvPr>
          <p:cNvSpPr>
            <a:spLocks noGrp="1"/>
          </p:cNvSpPr>
          <p:nvPr>
            <p:ph type="ftr" sz="quarter" idx="11"/>
          </p:nvPr>
        </p:nvSpPr>
        <p:spPr/>
        <p:txBody>
          <a:bodyPr/>
          <a:lstStyle/>
          <a:p>
            <a:r>
              <a:rPr lang="en-US"/>
              <a:t>© 2025 Dr. K.N. Chaturvedi. All rights reserved.</a:t>
            </a:r>
            <a:endParaRPr lang="en-IN"/>
          </a:p>
        </p:txBody>
      </p:sp>
      <p:sp>
        <p:nvSpPr>
          <p:cNvPr id="6" name="Slide Number Placeholder 5">
            <a:extLst>
              <a:ext uri="{FF2B5EF4-FFF2-40B4-BE49-F238E27FC236}">
                <a16:creationId xmlns:a16="http://schemas.microsoft.com/office/drawing/2014/main" id="{BD3D5C67-B144-861C-53C1-DBEC8E0F9EE4}"/>
              </a:ext>
            </a:extLst>
          </p:cNvPr>
          <p:cNvSpPr>
            <a:spLocks noGrp="1"/>
          </p:cNvSpPr>
          <p:nvPr>
            <p:ph type="sldNum" sz="quarter" idx="12"/>
          </p:nvPr>
        </p:nvSpPr>
        <p:spPr/>
        <p:txBody>
          <a:bodyPr/>
          <a:lstStyle/>
          <a:p>
            <a:fld id="{3AAAE8A2-26B9-4CA6-B4EC-4FCBA5DAE55F}" type="slidenum">
              <a:rPr lang="en-IN" smtClean="0"/>
              <a:t>‹#›</a:t>
            </a:fld>
            <a:endParaRPr lang="en-IN"/>
          </a:p>
        </p:txBody>
      </p:sp>
    </p:spTree>
    <p:extLst>
      <p:ext uri="{BB962C8B-B14F-4D97-AF65-F5344CB8AC3E}">
        <p14:creationId xmlns:p14="http://schemas.microsoft.com/office/powerpoint/2010/main" val="40986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5A2823-0378-D04B-4DD0-0B9038CEE2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8246F9-5ADA-2DAD-50EE-B0F6DBA935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DB2153-AE9C-DBDF-98E2-CB5CC5FCFCD3}"/>
              </a:ext>
            </a:extLst>
          </p:cNvPr>
          <p:cNvSpPr>
            <a:spLocks noGrp="1"/>
          </p:cNvSpPr>
          <p:nvPr>
            <p:ph type="dt" sz="half" idx="10"/>
          </p:nvPr>
        </p:nvSpPr>
        <p:spPr/>
        <p:txBody>
          <a:bodyPr/>
          <a:lstStyle/>
          <a:p>
            <a:fld id="{8E6BC921-E71A-45DD-AB62-307C631F4120}" type="datetime1">
              <a:rPr lang="en-IN" smtClean="0"/>
              <a:t>05-10-2025</a:t>
            </a:fld>
            <a:endParaRPr lang="en-IN"/>
          </a:p>
        </p:txBody>
      </p:sp>
      <p:sp>
        <p:nvSpPr>
          <p:cNvPr id="5" name="Footer Placeholder 4">
            <a:extLst>
              <a:ext uri="{FF2B5EF4-FFF2-40B4-BE49-F238E27FC236}">
                <a16:creationId xmlns:a16="http://schemas.microsoft.com/office/drawing/2014/main" id="{09927FC4-1864-5005-2DB5-22FE8948AE3F}"/>
              </a:ext>
            </a:extLst>
          </p:cNvPr>
          <p:cNvSpPr>
            <a:spLocks noGrp="1"/>
          </p:cNvSpPr>
          <p:nvPr>
            <p:ph type="ftr" sz="quarter" idx="11"/>
          </p:nvPr>
        </p:nvSpPr>
        <p:spPr/>
        <p:txBody>
          <a:bodyPr/>
          <a:lstStyle/>
          <a:p>
            <a:r>
              <a:rPr lang="en-US"/>
              <a:t>© 2025 Dr. K.N. Chaturvedi. All rights reserved.</a:t>
            </a:r>
            <a:endParaRPr lang="en-IN"/>
          </a:p>
        </p:txBody>
      </p:sp>
      <p:sp>
        <p:nvSpPr>
          <p:cNvPr id="6" name="Slide Number Placeholder 5">
            <a:extLst>
              <a:ext uri="{FF2B5EF4-FFF2-40B4-BE49-F238E27FC236}">
                <a16:creationId xmlns:a16="http://schemas.microsoft.com/office/drawing/2014/main" id="{310FF04E-9DA3-2904-4A0A-611A69663DB4}"/>
              </a:ext>
            </a:extLst>
          </p:cNvPr>
          <p:cNvSpPr>
            <a:spLocks noGrp="1"/>
          </p:cNvSpPr>
          <p:nvPr>
            <p:ph type="sldNum" sz="quarter" idx="12"/>
          </p:nvPr>
        </p:nvSpPr>
        <p:spPr/>
        <p:txBody>
          <a:bodyPr/>
          <a:lstStyle/>
          <a:p>
            <a:fld id="{3AAAE8A2-26B9-4CA6-B4EC-4FCBA5DAE55F}" type="slidenum">
              <a:rPr lang="en-IN" smtClean="0"/>
              <a:t>‹#›</a:t>
            </a:fld>
            <a:endParaRPr lang="en-IN"/>
          </a:p>
        </p:txBody>
      </p:sp>
    </p:spTree>
    <p:extLst>
      <p:ext uri="{BB962C8B-B14F-4D97-AF65-F5344CB8AC3E}">
        <p14:creationId xmlns:p14="http://schemas.microsoft.com/office/powerpoint/2010/main" val="2279671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D7EF7-7E22-A66E-81FA-38BAC8CCF4DD}"/>
              </a:ext>
            </a:extLst>
          </p:cNvPr>
          <p:cNvSpPr>
            <a:spLocks noGrp="1"/>
          </p:cNvSpPr>
          <p:nvPr>
            <p:ph type="title"/>
          </p:nvPr>
        </p:nvSpPr>
        <p:spPr/>
        <p:txBody>
          <a:body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18130131-0229-9F3E-37C1-8A901013F22C}"/>
              </a:ext>
            </a:extLst>
          </p:cNvPr>
          <p:cNvSpPr>
            <a:spLocks noGrp="1"/>
          </p:cNvSpPr>
          <p:nvPr>
            <p:ph idx="1"/>
          </p:nvPr>
        </p:nvSpPr>
        <p:spPr>
          <a:noFill/>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3BDE047-C965-78C5-F670-C305274B6783}"/>
              </a:ext>
            </a:extLst>
          </p:cNvPr>
          <p:cNvSpPr>
            <a:spLocks noGrp="1"/>
          </p:cNvSpPr>
          <p:nvPr>
            <p:ph type="dt" sz="half" idx="10"/>
          </p:nvPr>
        </p:nvSpPr>
        <p:spPr/>
        <p:txBody>
          <a:bodyPr/>
          <a:lstStyle/>
          <a:p>
            <a:fld id="{768208B2-B3A0-4B5E-8AD2-9935C067F0F2}" type="datetime1">
              <a:rPr lang="en-IN" smtClean="0"/>
              <a:t>05-10-2025</a:t>
            </a:fld>
            <a:endParaRPr lang="en-IN"/>
          </a:p>
        </p:txBody>
      </p:sp>
      <p:sp>
        <p:nvSpPr>
          <p:cNvPr id="5" name="Footer Placeholder 4">
            <a:extLst>
              <a:ext uri="{FF2B5EF4-FFF2-40B4-BE49-F238E27FC236}">
                <a16:creationId xmlns:a16="http://schemas.microsoft.com/office/drawing/2014/main" id="{0957BDFD-BF61-6D56-EC45-A83D21FC62EC}"/>
              </a:ext>
            </a:extLst>
          </p:cNvPr>
          <p:cNvSpPr>
            <a:spLocks noGrp="1"/>
          </p:cNvSpPr>
          <p:nvPr>
            <p:ph type="ftr" sz="quarter" idx="11"/>
          </p:nvPr>
        </p:nvSpPr>
        <p:spPr/>
        <p:txBody>
          <a:bodyPr/>
          <a:lstStyle/>
          <a:p>
            <a:r>
              <a:rPr lang="en-US" dirty="0"/>
              <a:t>© 2025 Dr. K.N. Chaturvedi. All rights reserved.</a:t>
            </a:r>
            <a:endParaRPr lang="en-IN" dirty="0"/>
          </a:p>
        </p:txBody>
      </p:sp>
      <p:sp>
        <p:nvSpPr>
          <p:cNvPr id="6" name="Slide Number Placeholder 5">
            <a:extLst>
              <a:ext uri="{FF2B5EF4-FFF2-40B4-BE49-F238E27FC236}">
                <a16:creationId xmlns:a16="http://schemas.microsoft.com/office/drawing/2014/main" id="{8D9295A3-02F5-7919-00C7-8CF65DD78A1B}"/>
              </a:ext>
            </a:extLst>
          </p:cNvPr>
          <p:cNvSpPr>
            <a:spLocks noGrp="1"/>
          </p:cNvSpPr>
          <p:nvPr>
            <p:ph type="sldNum" sz="quarter" idx="12"/>
          </p:nvPr>
        </p:nvSpPr>
        <p:spPr/>
        <p:txBody>
          <a:bodyPr/>
          <a:lstStyle/>
          <a:p>
            <a:fld id="{3AAAE8A2-26B9-4CA6-B4EC-4FCBA5DAE55F}" type="slidenum">
              <a:rPr lang="en-IN" smtClean="0"/>
              <a:t>‹#›</a:t>
            </a:fld>
            <a:endParaRPr lang="en-IN"/>
          </a:p>
        </p:txBody>
      </p:sp>
    </p:spTree>
    <p:extLst>
      <p:ext uri="{BB962C8B-B14F-4D97-AF65-F5344CB8AC3E}">
        <p14:creationId xmlns:p14="http://schemas.microsoft.com/office/powerpoint/2010/main" val="985285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78F30-2BE2-5CAB-CB96-77ED4FCEF950}"/>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FCA53129-9CB1-8ADF-CE91-D988AC555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8B0EA-0D70-8BB6-02FD-A971584181EA}"/>
              </a:ext>
            </a:extLst>
          </p:cNvPr>
          <p:cNvSpPr>
            <a:spLocks noGrp="1"/>
          </p:cNvSpPr>
          <p:nvPr>
            <p:ph type="dt" sz="half" idx="10"/>
          </p:nvPr>
        </p:nvSpPr>
        <p:spPr/>
        <p:txBody>
          <a:bodyPr/>
          <a:lstStyle/>
          <a:p>
            <a:fld id="{0AAF0BD1-19C7-4705-AEA8-F11B99A994F9}" type="datetime1">
              <a:rPr lang="en-IN" smtClean="0"/>
              <a:t>05-10-2025</a:t>
            </a:fld>
            <a:endParaRPr lang="en-IN"/>
          </a:p>
        </p:txBody>
      </p:sp>
      <p:sp>
        <p:nvSpPr>
          <p:cNvPr id="5" name="Footer Placeholder 4">
            <a:extLst>
              <a:ext uri="{FF2B5EF4-FFF2-40B4-BE49-F238E27FC236}">
                <a16:creationId xmlns:a16="http://schemas.microsoft.com/office/drawing/2014/main" id="{F9694F87-98D9-9B3D-D0E5-CE7813BE5DBF}"/>
              </a:ext>
            </a:extLst>
          </p:cNvPr>
          <p:cNvSpPr>
            <a:spLocks noGrp="1"/>
          </p:cNvSpPr>
          <p:nvPr>
            <p:ph type="ftr" sz="quarter" idx="11"/>
          </p:nvPr>
        </p:nvSpPr>
        <p:spPr/>
        <p:txBody>
          <a:bodyPr/>
          <a:lstStyle/>
          <a:p>
            <a:r>
              <a:rPr lang="en-US" dirty="0"/>
              <a:t>© 2025 Dr. K.N. Chaturvedi. All rights reserved.</a:t>
            </a:r>
            <a:endParaRPr lang="en-IN" dirty="0"/>
          </a:p>
        </p:txBody>
      </p:sp>
      <p:sp>
        <p:nvSpPr>
          <p:cNvPr id="6" name="Slide Number Placeholder 5">
            <a:extLst>
              <a:ext uri="{FF2B5EF4-FFF2-40B4-BE49-F238E27FC236}">
                <a16:creationId xmlns:a16="http://schemas.microsoft.com/office/drawing/2014/main" id="{A44BC9B6-703C-3EA6-2BD2-D24DD3E09748}"/>
              </a:ext>
            </a:extLst>
          </p:cNvPr>
          <p:cNvSpPr>
            <a:spLocks noGrp="1"/>
          </p:cNvSpPr>
          <p:nvPr>
            <p:ph type="sldNum" sz="quarter" idx="12"/>
          </p:nvPr>
        </p:nvSpPr>
        <p:spPr/>
        <p:txBody>
          <a:bodyPr/>
          <a:lstStyle/>
          <a:p>
            <a:fld id="{3AAAE8A2-26B9-4CA6-B4EC-4FCBA5DAE55F}" type="slidenum">
              <a:rPr lang="en-IN" smtClean="0"/>
              <a:t>‹#›</a:t>
            </a:fld>
            <a:endParaRPr lang="en-IN"/>
          </a:p>
        </p:txBody>
      </p:sp>
    </p:spTree>
    <p:extLst>
      <p:ext uri="{BB962C8B-B14F-4D97-AF65-F5344CB8AC3E}">
        <p14:creationId xmlns:p14="http://schemas.microsoft.com/office/powerpoint/2010/main" val="5622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3484-29C8-99B1-2AAC-153765FF88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230F7F-2C19-8869-98AD-EA1AC17D13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427EA4-11AA-E258-8C06-1F43BD5A05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C302B4-6431-4288-6BA5-7CD03E1738F2}"/>
              </a:ext>
            </a:extLst>
          </p:cNvPr>
          <p:cNvSpPr>
            <a:spLocks noGrp="1"/>
          </p:cNvSpPr>
          <p:nvPr>
            <p:ph type="dt" sz="half" idx="10"/>
          </p:nvPr>
        </p:nvSpPr>
        <p:spPr/>
        <p:txBody>
          <a:bodyPr/>
          <a:lstStyle/>
          <a:p>
            <a:fld id="{963C64CD-5D71-456C-BBEA-05CF0379135D}" type="datetime1">
              <a:rPr lang="en-IN" smtClean="0"/>
              <a:t>05-10-2025</a:t>
            </a:fld>
            <a:endParaRPr lang="en-IN"/>
          </a:p>
        </p:txBody>
      </p:sp>
      <p:sp>
        <p:nvSpPr>
          <p:cNvPr id="6" name="Footer Placeholder 5">
            <a:extLst>
              <a:ext uri="{FF2B5EF4-FFF2-40B4-BE49-F238E27FC236}">
                <a16:creationId xmlns:a16="http://schemas.microsoft.com/office/drawing/2014/main" id="{220F2C63-2971-06FE-24F4-7B7A59BC4B2C}"/>
              </a:ext>
            </a:extLst>
          </p:cNvPr>
          <p:cNvSpPr>
            <a:spLocks noGrp="1"/>
          </p:cNvSpPr>
          <p:nvPr>
            <p:ph type="ftr" sz="quarter" idx="11"/>
          </p:nvPr>
        </p:nvSpPr>
        <p:spPr/>
        <p:txBody>
          <a:bodyPr/>
          <a:lstStyle/>
          <a:p>
            <a:r>
              <a:rPr lang="en-US"/>
              <a:t>© 2025 Dr. K.N. Chaturvedi. All rights reserved.</a:t>
            </a:r>
            <a:endParaRPr lang="en-IN"/>
          </a:p>
        </p:txBody>
      </p:sp>
      <p:sp>
        <p:nvSpPr>
          <p:cNvPr id="7" name="Slide Number Placeholder 6">
            <a:extLst>
              <a:ext uri="{FF2B5EF4-FFF2-40B4-BE49-F238E27FC236}">
                <a16:creationId xmlns:a16="http://schemas.microsoft.com/office/drawing/2014/main" id="{0D8A72A3-91FC-2662-5A0F-6A8143A591DA}"/>
              </a:ext>
            </a:extLst>
          </p:cNvPr>
          <p:cNvSpPr>
            <a:spLocks noGrp="1"/>
          </p:cNvSpPr>
          <p:nvPr>
            <p:ph type="sldNum" sz="quarter" idx="12"/>
          </p:nvPr>
        </p:nvSpPr>
        <p:spPr/>
        <p:txBody>
          <a:bodyPr/>
          <a:lstStyle/>
          <a:p>
            <a:fld id="{3AAAE8A2-26B9-4CA6-B4EC-4FCBA5DAE55F}" type="slidenum">
              <a:rPr lang="en-IN" smtClean="0"/>
              <a:t>‹#›</a:t>
            </a:fld>
            <a:endParaRPr lang="en-IN"/>
          </a:p>
        </p:txBody>
      </p:sp>
    </p:spTree>
    <p:extLst>
      <p:ext uri="{BB962C8B-B14F-4D97-AF65-F5344CB8AC3E}">
        <p14:creationId xmlns:p14="http://schemas.microsoft.com/office/powerpoint/2010/main" val="61650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11F1-CBC2-CD2F-E2D1-403A950E2D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B5796C2-53F1-2AC7-AE69-FF5D6EE83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BE8D65-01E0-04EA-AAB4-7317CD4ADC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CCCD0C-10C5-F8FC-DCC2-7B84031F8B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23DBB6-5BBF-AA3A-6F02-EB3B5AA499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47AEC4-08B8-F7B3-90FC-B780DEAC07C2}"/>
              </a:ext>
            </a:extLst>
          </p:cNvPr>
          <p:cNvSpPr>
            <a:spLocks noGrp="1"/>
          </p:cNvSpPr>
          <p:nvPr>
            <p:ph type="dt" sz="half" idx="10"/>
          </p:nvPr>
        </p:nvSpPr>
        <p:spPr/>
        <p:txBody>
          <a:bodyPr/>
          <a:lstStyle/>
          <a:p>
            <a:fld id="{8208A369-B525-4321-B728-F5EF80512116}" type="datetime1">
              <a:rPr lang="en-IN" smtClean="0"/>
              <a:t>05-10-2025</a:t>
            </a:fld>
            <a:endParaRPr lang="en-IN"/>
          </a:p>
        </p:txBody>
      </p:sp>
      <p:sp>
        <p:nvSpPr>
          <p:cNvPr id="8" name="Footer Placeholder 7">
            <a:extLst>
              <a:ext uri="{FF2B5EF4-FFF2-40B4-BE49-F238E27FC236}">
                <a16:creationId xmlns:a16="http://schemas.microsoft.com/office/drawing/2014/main" id="{7FFE81C0-5031-4555-BDF5-DFAA327F55D6}"/>
              </a:ext>
            </a:extLst>
          </p:cNvPr>
          <p:cNvSpPr>
            <a:spLocks noGrp="1"/>
          </p:cNvSpPr>
          <p:nvPr>
            <p:ph type="ftr" sz="quarter" idx="11"/>
          </p:nvPr>
        </p:nvSpPr>
        <p:spPr/>
        <p:txBody>
          <a:bodyPr/>
          <a:lstStyle/>
          <a:p>
            <a:r>
              <a:rPr lang="en-US"/>
              <a:t>© 2025 Dr. K.N. Chaturvedi. All rights reserved.</a:t>
            </a:r>
            <a:endParaRPr lang="en-IN"/>
          </a:p>
        </p:txBody>
      </p:sp>
      <p:sp>
        <p:nvSpPr>
          <p:cNvPr id="9" name="Slide Number Placeholder 8">
            <a:extLst>
              <a:ext uri="{FF2B5EF4-FFF2-40B4-BE49-F238E27FC236}">
                <a16:creationId xmlns:a16="http://schemas.microsoft.com/office/drawing/2014/main" id="{0AEE5CA2-1AEE-0F1F-B637-370440CF998C}"/>
              </a:ext>
            </a:extLst>
          </p:cNvPr>
          <p:cNvSpPr>
            <a:spLocks noGrp="1"/>
          </p:cNvSpPr>
          <p:nvPr>
            <p:ph type="sldNum" sz="quarter" idx="12"/>
          </p:nvPr>
        </p:nvSpPr>
        <p:spPr/>
        <p:txBody>
          <a:bodyPr/>
          <a:lstStyle/>
          <a:p>
            <a:fld id="{3AAAE8A2-26B9-4CA6-B4EC-4FCBA5DAE55F}" type="slidenum">
              <a:rPr lang="en-IN" smtClean="0"/>
              <a:t>‹#›</a:t>
            </a:fld>
            <a:endParaRPr lang="en-IN"/>
          </a:p>
        </p:txBody>
      </p:sp>
    </p:spTree>
    <p:extLst>
      <p:ext uri="{BB962C8B-B14F-4D97-AF65-F5344CB8AC3E}">
        <p14:creationId xmlns:p14="http://schemas.microsoft.com/office/powerpoint/2010/main" val="2654259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4C53-50A1-6847-8884-43FE4C1DBE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3C8B4F-6185-0837-05D7-52FFE925062C}"/>
              </a:ext>
            </a:extLst>
          </p:cNvPr>
          <p:cNvSpPr>
            <a:spLocks noGrp="1"/>
          </p:cNvSpPr>
          <p:nvPr>
            <p:ph type="dt" sz="half" idx="10"/>
          </p:nvPr>
        </p:nvSpPr>
        <p:spPr/>
        <p:txBody>
          <a:bodyPr/>
          <a:lstStyle/>
          <a:p>
            <a:fld id="{8EEBFE0D-EEA2-4918-8919-08271792123F}" type="datetime1">
              <a:rPr lang="en-IN" smtClean="0"/>
              <a:t>05-10-2025</a:t>
            </a:fld>
            <a:endParaRPr lang="en-IN"/>
          </a:p>
        </p:txBody>
      </p:sp>
      <p:sp>
        <p:nvSpPr>
          <p:cNvPr id="4" name="Footer Placeholder 3">
            <a:extLst>
              <a:ext uri="{FF2B5EF4-FFF2-40B4-BE49-F238E27FC236}">
                <a16:creationId xmlns:a16="http://schemas.microsoft.com/office/drawing/2014/main" id="{59A248A6-7A1E-7DFC-17FD-17EC3CDDECAA}"/>
              </a:ext>
            </a:extLst>
          </p:cNvPr>
          <p:cNvSpPr>
            <a:spLocks noGrp="1"/>
          </p:cNvSpPr>
          <p:nvPr>
            <p:ph type="ftr" sz="quarter" idx="11"/>
          </p:nvPr>
        </p:nvSpPr>
        <p:spPr/>
        <p:txBody>
          <a:bodyPr/>
          <a:lstStyle/>
          <a:p>
            <a:r>
              <a:rPr lang="en-US"/>
              <a:t>© 2025 Dr. K.N. Chaturvedi. All rights reserved.</a:t>
            </a:r>
            <a:endParaRPr lang="en-IN"/>
          </a:p>
        </p:txBody>
      </p:sp>
      <p:sp>
        <p:nvSpPr>
          <p:cNvPr id="5" name="Slide Number Placeholder 4">
            <a:extLst>
              <a:ext uri="{FF2B5EF4-FFF2-40B4-BE49-F238E27FC236}">
                <a16:creationId xmlns:a16="http://schemas.microsoft.com/office/drawing/2014/main" id="{A4CB7EA6-E1A3-34BD-AB31-4FBF6AE3E7BC}"/>
              </a:ext>
            </a:extLst>
          </p:cNvPr>
          <p:cNvSpPr>
            <a:spLocks noGrp="1"/>
          </p:cNvSpPr>
          <p:nvPr>
            <p:ph type="sldNum" sz="quarter" idx="12"/>
          </p:nvPr>
        </p:nvSpPr>
        <p:spPr/>
        <p:txBody>
          <a:bodyPr/>
          <a:lstStyle/>
          <a:p>
            <a:fld id="{3AAAE8A2-26B9-4CA6-B4EC-4FCBA5DAE55F}" type="slidenum">
              <a:rPr lang="en-IN" smtClean="0"/>
              <a:t>‹#›</a:t>
            </a:fld>
            <a:endParaRPr lang="en-IN"/>
          </a:p>
        </p:txBody>
      </p:sp>
    </p:spTree>
    <p:extLst>
      <p:ext uri="{BB962C8B-B14F-4D97-AF65-F5344CB8AC3E}">
        <p14:creationId xmlns:p14="http://schemas.microsoft.com/office/powerpoint/2010/main" val="1659932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6EFB73-C504-847E-F537-125FAE59B54A}"/>
              </a:ext>
            </a:extLst>
          </p:cNvPr>
          <p:cNvSpPr>
            <a:spLocks noGrp="1"/>
          </p:cNvSpPr>
          <p:nvPr>
            <p:ph type="dt" sz="half" idx="10"/>
          </p:nvPr>
        </p:nvSpPr>
        <p:spPr/>
        <p:txBody>
          <a:bodyPr/>
          <a:lstStyle/>
          <a:p>
            <a:fld id="{12E0A700-7735-4B42-A054-05589B331C68}" type="datetime1">
              <a:rPr lang="en-IN" smtClean="0"/>
              <a:t>05-10-2025</a:t>
            </a:fld>
            <a:endParaRPr lang="en-IN"/>
          </a:p>
        </p:txBody>
      </p:sp>
      <p:sp>
        <p:nvSpPr>
          <p:cNvPr id="3" name="Footer Placeholder 2">
            <a:extLst>
              <a:ext uri="{FF2B5EF4-FFF2-40B4-BE49-F238E27FC236}">
                <a16:creationId xmlns:a16="http://schemas.microsoft.com/office/drawing/2014/main" id="{38747016-03F6-A8A5-08E3-938A31365C7D}"/>
              </a:ext>
            </a:extLst>
          </p:cNvPr>
          <p:cNvSpPr>
            <a:spLocks noGrp="1"/>
          </p:cNvSpPr>
          <p:nvPr>
            <p:ph type="ftr" sz="quarter" idx="11"/>
          </p:nvPr>
        </p:nvSpPr>
        <p:spPr/>
        <p:txBody>
          <a:bodyPr/>
          <a:lstStyle/>
          <a:p>
            <a:r>
              <a:rPr lang="en-US"/>
              <a:t>© 2025 Dr. K.N. Chaturvedi. All rights reserved.</a:t>
            </a:r>
            <a:endParaRPr lang="en-IN"/>
          </a:p>
        </p:txBody>
      </p:sp>
      <p:sp>
        <p:nvSpPr>
          <p:cNvPr id="4" name="Slide Number Placeholder 3">
            <a:extLst>
              <a:ext uri="{FF2B5EF4-FFF2-40B4-BE49-F238E27FC236}">
                <a16:creationId xmlns:a16="http://schemas.microsoft.com/office/drawing/2014/main" id="{B009B4F3-A8D9-1F16-97FC-2AA75109FF9D}"/>
              </a:ext>
            </a:extLst>
          </p:cNvPr>
          <p:cNvSpPr>
            <a:spLocks noGrp="1"/>
          </p:cNvSpPr>
          <p:nvPr>
            <p:ph type="sldNum" sz="quarter" idx="12"/>
          </p:nvPr>
        </p:nvSpPr>
        <p:spPr/>
        <p:txBody>
          <a:bodyPr/>
          <a:lstStyle/>
          <a:p>
            <a:fld id="{3AAAE8A2-26B9-4CA6-B4EC-4FCBA5DAE55F}" type="slidenum">
              <a:rPr lang="en-IN" smtClean="0"/>
              <a:t>‹#›</a:t>
            </a:fld>
            <a:endParaRPr lang="en-IN"/>
          </a:p>
        </p:txBody>
      </p:sp>
    </p:spTree>
    <p:extLst>
      <p:ext uri="{BB962C8B-B14F-4D97-AF65-F5344CB8AC3E}">
        <p14:creationId xmlns:p14="http://schemas.microsoft.com/office/powerpoint/2010/main" val="268015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EDB4-7566-5279-FA8B-5819ED1265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981C55D-54BA-8E0C-714F-3CE424CF3D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BCE680-AE43-B4FF-588D-74B616632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A0F333-D4F0-84CC-68AA-E9C90F4906D9}"/>
              </a:ext>
            </a:extLst>
          </p:cNvPr>
          <p:cNvSpPr>
            <a:spLocks noGrp="1"/>
          </p:cNvSpPr>
          <p:nvPr>
            <p:ph type="dt" sz="half" idx="10"/>
          </p:nvPr>
        </p:nvSpPr>
        <p:spPr/>
        <p:txBody>
          <a:bodyPr/>
          <a:lstStyle/>
          <a:p>
            <a:fld id="{CFD9DC90-A914-4E0F-98CD-E4A95F14CB14}" type="datetime1">
              <a:rPr lang="en-IN" smtClean="0"/>
              <a:t>05-10-2025</a:t>
            </a:fld>
            <a:endParaRPr lang="en-IN"/>
          </a:p>
        </p:txBody>
      </p:sp>
      <p:sp>
        <p:nvSpPr>
          <p:cNvPr id="6" name="Footer Placeholder 5">
            <a:extLst>
              <a:ext uri="{FF2B5EF4-FFF2-40B4-BE49-F238E27FC236}">
                <a16:creationId xmlns:a16="http://schemas.microsoft.com/office/drawing/2014/main" id="{01804756-0278-E703-A716-8F78486660EA}"/>
              </a:ext>
            </a:extLst>
          </p:cNvPr>
          <p:cNvSpPr>
            <a:spLocks noGrp="1"/>
          </p:cNvSpPr>
          <p:nvPr>
            <p:ph type="ftr" sz="quarter" idx="11"/>
          </p:nvPr>
        </p:nvSpPr>
        <p:spPr/>
        <p:txBody>
          <a:bodyPr/>
          <a:lstStyle/>
          <a:p>
            <a:r>
              <a:rPr lang="en-US"/>
              <a:t>© 2025 Dr. K.N. Chaturvedi. All rights reserved.</a:t>
            </a:r>
            <a:endParaRPr lang="en-IN"/>
          </a:p>
        </p:txBody>
      </p:sp>
      <p:sp>
        <p:nvSpPr>
          <p:cNvPr id="7" name="Slide Number Placeholder 6">
            <a:extLst>
              <a:ext uri="{FF2B5EF4-FFF2-40B4-BE49-F238E27FC236}">
                <a16:creationId xmlns:a16="http://schemas.microsoft.com/office/drawing/2014/main" id="{758BAD6A-282C-C316-76F3-D5F2605EC6D8}"/>
              </a:ext>
            </a:extLst>
          </p:cNvPr>
          <p:cNvSpPr>
            <a:spLocks noGrp="1"/>
          </p:cNvSpPr>
          <p:nvPr>
            <p:ph type="sldNum" sz="quarter" idx="12"/>
          </p:nvPr>
        </p:nvSpPr>
        <p:spPr/>
        <p:txBody>
          <a:bodyPr/>
          <a:lstStyle/>
          <a:p>
            <a:fld id="{3AAAE8A2-26B9-4CA6-B4EC-4FCBA5DAE55F}" type="slidenum">
              <a:rPr lang="en-IN" smtClean="0"/>
              <a:t>‹#›</a:t>
            </a:fld>
            <a:endParaRPr lang="en-IN"/>
          </a:p>
        </p:txBody>
      </p:sp>
    </p:spTree>
    <p:extLst>
      <p:ext uri="{BB962C8B-B14F-4D97-AF65-F5344CB8AC3E}">
        <p14:creationId xmlns:p14="http://schemas.microsoft.com/office/powerpoint/2010/main" val="77595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6988-30BA-43B9-974B-60CD1C7A63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8D64717-E47C-E67D-3D8A-38CBFEF1AE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F57812-F6AB-2F45-E282-F488D034E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89471-AC3E-2668-2F82-28600E21E5D6}"/>
              </a:ext>
            </a:extLst>
          </p:cNvPr>
          <p:cNvSpPr>
            <a:spLocks noGrp="1"/>
          </p:cNvSpPr>
          <p:nvPr>
            <p:ph type="dt" sz="half" idx="10"/>
          </p:nvPr>
        </p:nvSpPr>
        <p:spPr/>
        <p:txBody>
          <a:bodyPr/>
          <a:lstStyle/>
          <a:p>
            <a:fld id="{D2E7C344-E7EB-475D-91F8-7621A24379BE}" type="datetime1">
              <a:rPr lang="en-IN" smtClean="0"/>
              <a:t>05-10-2025</a:t>
            </a:fld>
            <a:endParaRPr lang="en-IN"/>
          </a:p>
        </p:txBody>
      </p:sp>
      <p:sp>
        <p:nvSpPr>
          <p:cNvPr id="6" name="Footer Placeholder 5">
            <a:extLst>
              <a:ext uri="{FF2B5EF4-FFF2-40B4-BE49-F238E27FC236}">
                <a16:creationId xmlns:a16="http://schemas.microsoft.com/office/drawing/2014/main" id="{4CEDD270-533F-7F97-2DDB-F376F2FB8FE1}"/>
              </a:ext>
            </a:extLst>
          </p:cNvPr>
          <p:cNvSpPr>
            <a:spLocks noGrp="1"/>
          </p:cNvSpPr>
          <p:nvPr>
            <p:ph type="ftr" sz="quarter" idx="11"/>
          </p:nvPr>
        </p:nvSpPr>
        <p:spPr/>
        <p:txBody>
          <a:bodyPr/>
          <a:lstStyle/>
          <a:p>
            <a:r>
              <a:rPr lang="en-US"/>
              <a:t>© 2025 Dr. K.N. Chaturvedi. All rights reserved.</a:t>
            </a:r>
            <a:endParaRPr lang="en-IN"/>
          </a:p>
        </p:txBody>
      </p:sp>
      <p:sp>
        <p:nvSpPr>
          <p:cNvPr id="7" name="Slide Number Placeholder 6">
            <a:extLst>
              <a:ext uri="{FF2B5EF4-FFF2-40B4-BE49-F238E27FC236}">
                <a16:creationId xmlns:a16="http://schemas.microsoft.com/office/drawing/2014/main" id="{4226BADE-7C0A-A59A-830D-4B422753C4A9}"/>
              </a:ext>
            </a:extLst>
          </p:cNvPr>
          <p:cNvSpPr>
            <a:spLocks noGrp="1"/>
          </p:cNvSpPr>
          <p:nvPr>
            <p:ph type="sldNum" sz="quarter" idx="12"/>
          </p:nvPr>
        </p:nvSpPr>
        <p:spPr/>
        <p:txBody>
          <a:bodyPr/>
          <a:lstStyle/>
          <a:p>
            <a:fld id="{3AAAE8A2-26B9-4CA6-B4EC-4FCBA5DAE55F}" type="slidenum">
              <a:rPr lang="en-IN" smtClean="0"/>
              <a:t>‹#›</a:t>
            </a:fld>
            <a:endParaRPr lang="en-IN"/>
          </a:p>
        </p:txBody>
      </p:sp>
    </p:spTree>
    <p:extLst>
      <p:ext uri="{BB962C8B-B14F-4D97-AF65-F5344CB8AC3E}">
        <p14:creationId xmlns:p14="http://schemas.microsoft.com/office/powerpoint/2010/main" val="802576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A4FD4C-21D0-FFE1-5474-5A9DD670ED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F9424C-4D42-D48E-2694-84A6E5B8DB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A31027-E82C-8916-20D6-8FC2A09307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FDE26C-E651-45C2-9F1C-C65595E81524}" type="datetime1">
              <a:rPr lang="en-IN" smtClean="0"/>
              <a:t>05-10-2025</a:t>
            </a:fld>
            <a:endParaRPr lang="en-IN"/>
          </a:p>
        </p:txBody>
      </p:sp>
      <p:sp>
        <p:nvSpPr>
          <p:cNvPr id="5" name="Footer Placeholder 4">
            <a:extLst>
              <a:ext uri="{FF2B5EF4-FFF2-40B4-BE49-F238E27FC236}">
                <a16:creationId xmlns:a16="http://schemas.microsoft.com/office/drawing/2014/main" id="{9A443EB5-EF21-0B71-4BC5-2BF4A5DCEF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2025 Dr. K.N. Chaturvedi. All rights reserved.</a:t>
            </a:r>
            <a:endParaRPr lang="en-IN"/>
          </a:p>
        </p:txBody>
      </p:sp>
      <p:sp>
        <p:nvSpPr>
          <p:cNvPr id="6" name="Slide Number Placeholder 5">
            <a:extLst>
              <a:ext uri="{FF2B5EF4-FFF2-40B4-BE49-F238E27FC236}">
                <a16:creationId xmlns:a16="http://schemas.microsoft.com/office/drawing/2014/main" id="{4E56A542-FC6F-E56F-9C36-1D49D1B652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AAE8A2-26B9-4CA6-B4EC-4FCBA5DAE55F}" type="slidenum">
              <a:rPr lang="en-IN" smtClean="0"/>
              <a:t>‹#›</a:t>
            </a:fld>
            <a:endParaRPr lang="en-IN"/>
          </a:p>
        </p:txBody>
      </p:sp>
    </p:spTree>
    <p:extLst>
      <p:ext uri="{BB962C8B-B14F-4D97-AF65-F5344CB8AC3E}">
        <p14:creationId xmlns:p14="http://schemas.microsoft.com/office/powerpoint/2010/main" val="1534597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mailto:chaturvedi.kn@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4F8D-EB6D-7DD2-7A4A-6D12662722C0}"/>
              </a:ext>
            </a:extLst>
          </p:cNvPr>
          <p:cNvSpPr>
            <a:spLocks noGrp="1"/>
          </p:cNvSpPr>
          <p:nvPr>
            <p:ph type="ctrTitle"/>
          </p:nvPr>
        </p:nvSpPr>
        <p:spPr>
          <a:xfrm>
            <a:off x="1524000" y="805686"/>
            <a:ext cx="9144000" cy="916053"/>
          </a:xfrm>
        </p:spPr>
        <p:txBody>
          <a:bodyPr>
            <a:normAutofit/>
          </a:bodyPr>
          <a:lstStyle/>
          <a:p>
            <a:r>
              <a:rPr lang="en-US" sz="4400" dirty="0">
                <a:solidFill>
                  <a:srgbClr val="C00000"/>
                </a:solidFill>
                <a:latin typeface="Times New Roman" panose="02020603050405020304" pitchFamily="18" charset="0"/>
                <a:cs typeface="Times New Roman" panose="02020603050405020304" pitchFamily="18" charset="0"/>
              </a:rPr>
              <a:t>LAW-MAKING PROCESS</a:t>
            </a:r>
            <a:endParaRPr lang="en-IN" sz="4400"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F227F03-79E0-F869-3933-B0DDE21010B0}"/>
              </a:ext>
            </a:extLst>
          </p:cNvPr>
          <p:cNvSpPr>
            <a:spLocks noGrp="1"/>
          </p:cNvSpPr>
          <p:nvPr>
            <p:ph type="subTitle" idx="1"/>
          </p:nvPr>
        </p:nvSpPr>
        <p:spPr>
          <a:xfrm>
            <a:off x="1524000" y="1975486"/>
            <a:ext cx="9144000" cy="4372151"/>
          </a:xfrm>
        </p:spPr>
        <p:txBody>
          <a:bodyPr>
            <a:noAutofit/>
          </a:bodyPr>
          <a:lstStyle/>
          <a:p>
            <a:r>
              <a:rPr lang="en-US" sz="2000" dirty="0">
                <a:solidFill>
                  <a:srgbClr val="C00000"/>
                </a:solidFill>
                <a:latin typeface="Times New Roman" panose="02020603050405020304" pitchFamily="18" charset="0"/>
                <a:cs typeface="Times New Roman" panose="02020603050405020304" pitchFamily="18" charset="0"/>
              </a:rPr>
              <a:t>A LIFE CYCLE OF LEGISLATION</a:t>
            </a:r>
          </a:p>
          <a:p>
            <a:r>
              <a:rPr lang="en-IN" sz="2000" dirty="0">
                <a:solidFill>
                  <a:srgbClr val="C00000"/>
                </a:solidFill>
                <a:latin typeface="Times New Roman" panose="02020603050405020304" pitchFamily="18" charset="0"/>
                <a:cs typeface="Times New Roman" panose="02020603050405020304" pitchFamily="18" charset="0"/>
              </a:rPr>
              <a:t>DR. K.N. CHATURVEDI</a:t>
            </a:r>
          </a:p>
          <a:p>
            <a:r>
              <a:rPr lang="en-IN" sz="2000" dirty="0">
                <a:solidFill>
                  <a:srgbClr val="C00000"/>
                </a:solidFill>
                <a:latin typeface="Times New Roman" panose="02020603050405020304" pitchFamily="18" charset="0"/>
                <a:cs typeface="Times New Roman" panose="02020603050405020304" pitchFamily="18" charset="0"/>
              </a:rPr>
              <a:t>06 OCTOBER 2025</a:t>
            </a:r>
          </a:p>
          <a:p>
            <a:pPr>
              <a:lnSpc>
                <a:spcPct val="120000"/>
              </a:lnSpc>
            </a:pPr>
            <a:r>
              <a:rPr lang="en-US" sz="2000" b="0" i="0" dirty="0">
                <a:solidFill>
                  <a:srgbClr val="C00000"/>
                </a:solidFill>
                <a:effectLst/>
                <a:latin typeface="Times New Roman" panose="02020603050405020304" pitchFamily="18" charset="0"/>
                <a:cs typeface="Times New Roman" panose="02020603050405020304" pitchFamily="18" charset="0"/>
              </a:rPr>
              <a:t>7th National Legislative Drafting Programme for officials of Parliament and State Legislature Secretariats/State Government</a:t>
            </a:r>
          </a:p>
          <a:p>
            <a:r>
              <a:rPr lang="en-US" sz="2000" b="0" i="0" dirty="0">
                <a:solidFill>
                  <a:srgbClr val="C00000"/>
                </a:solidFill>
                <a:effectLst/>
                <a:latin typeface="Times New Roman" panose="02020603050405020304" pitchFamily="18" charset="0"/>
                <a:cs typeface="Times New Roman" panose="02020603050405020304" pitchFamily="18" charset="0"/>
              </a:rPr>
              <a:t>LOK SABHA SECRETARIAT</a:t>
            </a:r>
          </a:p>
          <a:p>
            <a:endParaRPr lang="en-US" sz="2000" b="0" i="0" dirty="0">
              <a:solidFill>
                <a:srgbClr val="C00000"/>
              </a:solidFill>
              <a:effectLst/>
              <a:latin typeface="Times New Roman" panose="02020603050405020304" pitchFamily="18" charset="0"/>
              <a:cs typeface="Times New Roman" panose="02020603050405020304" pitchFamily="18" charset="0"/>
            </a:endParaRPr>
          </a:p>
          <a:p>
            <a:r>
              <a:rPr lang="en-US" sz="2000" b="0" i="0" dirty="0">
                <a:solidFill>
                  <a:srgbClr val="C00000"/>
                </a:solidFill>
                <a:effectLst/>
                <a:latin typeface="Times New Roman" panose="02020603050405020304" pitchFamily="18" charset="0"/>
                <a:cs typeface="Times New Roman" panose="02020603050405020304" pitchFamily="18" charset="0"/>
              </a:rPr>
              <a:t>PARLIAMENTARY RESEARCH AND TRAINING INSTITUTE FOR DEMOCRACIES</a:t>
            </a:r>
          </a:p>
          <a:p>
            <a:endParaRPr lang="en-US" sz="2000" b="0" i="0" dirty="0">
              <a:solidFill>
                <a:srgbClr val="C00000"/>
              </a:solidFill>
              <a:effectLst/>
              <a:latin typeface="Times New Roman" panose="02020603050405020304" pitchFamily="18" charset="0"/>
              <a:cs typeface="Times New Roman" panose="02020603050405020304" pitchFamily="18" charset="0"/>
            </a:endParaRPr>
          </a:p>
          <a:p>
            <a:r>
              <a:rPr lang="en-US" sz="2000" b="0" i="0" dirty="0">
                <a:solidFill>
                  <a:srgbClr val="C00000"/>
                </a:solidFill>
                <a:effectLst/>
                <a:latin typeface="Times New Roman" panose="02020603050405020304" pitchFamily="18" charset="0"/>
                <a:cs typeface="Times New Roman" panose="02020603050405020304" pitchFamily="18" charset="0"/>
              </a:rPr>
              <a:t>(PRIDE)</a:t>
            </a:r>
          </a:p>
        </p:txBody>
      </p:sp>
      <p:sp>
        <p:nvSpPr>
          <p:cNvPr id="4" name="Footer Placeholder 3">
            <a:extLst>
              <a:ext uri="{FF2B5EF4-FFF2-40B4-BE49-F238E27FC236}">
                <a16:creationId xmlns:a16="http://schemas.microsoft.com/office/drawing/2014/main" id="{7AA76BD7-D04B-7443-305A-83503EB16FC9}"/>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1061982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3D349-62D4-409C-D510-17EB7B79A2E4}"/>
              </a:ext>
            </a:extLst>
          </p:cNvPr>
          <p:cNvSpPr>
            <a:spLocks noGrp="1"/>
          </p:cNvSpPr>
          <p:nvPr>
            <p:ph type="title"/>
          </p:nvPr>
        </p:nvSpPr>
        <p:spPr/>
        <p:txBody>
          <a:bodyPr/>
          <a:lstStyle/>
          <a:p>
            <a:r>
              <a:rPr lang="en-US" dirty="0">
                <a:solidFill>
                  <a:srgbClr val="C00000"/>
                </a:solidFill>
              </a:rPr>
              <a:t>Adopted, enacted, and made</a:t>
            </a:r>
            <a:endParaRPr lang="en-IN" dirty="0">
              <a:solidFill>
                <a:srgbClr val="C00000"/>
              </a:solidFill>
            </a:endParaRPr>
          </a:p>
        </p:txBody>
      </p:sp>
      <p:sp>
        <p:nvSpPr>
          <p:cNvPr id="3" name="Content Placeholder 2">
            <a:extLst>
              <a:ext uri="{FF2B5EF4-FFF2-40B4-BE49-F238E27FC236}">
                <a16:creationId xmlns:a16="http://schemas.microsoft.com/office/drawing/2014/main" id="{9DC7CA98-22B8-0B9A-4F57-B86E0BAC45E0}"/>
              </a:ext>
            </a:extLst>
          </p:cNvPr>
          <p:cNvSpPr>
            <a:spLocks noGrp="1"/>
          </p:cNvSpPr>
          <p:nvPr>
            <p:ph idx="1"/>
          </p:nvPr>
        </p:nvSpPr>
        <p:spPr/>
        <p:txBody>
          <a:bodyPr>
            <a:normAutofit/>
          </a:bodyPr>
          <a:lstStyle/>
          <a:p>
            <a:r>
              <a:rPr lang="en-US" sz="2000" dirty="0">
                <a:solidFill>
                  <a:srgbClr val="C00000"/>
                </a:solidFill>
              </a:rPr>
              <a:t>The Constitution is adopted.</a:t>
            </a:r>
          </a:p>
          <a:p>
            <a:r>
              <a:rPr lang="en-US" sz="2000" dirty="0">
                <a:solidFill>
                  <a:srgbClr val="C00000"/>
                </a:solidFill>
              </a:rPr>
              <a:t> The act is enacted.  Be it enacted.</a:t>
            </a:r>
          </a:p>
          <a:p>
            <a:r>
              <a:rPr lang="en-US" sz="2000" dirty="0">
                <a:solidFill>
                  <a:srgbClr val="C00000"/>
                </a:solidFill>
              </a:rPr>
              <a:t>Rules and Regulations are made.</a:t>
            </a:r>
          </a:p>
          <a:p>
            <a:r>
              <a:rPr lang="en-US" sz="2000" dirty="0">
                <a:solidFill>
                  <a:srgbClr val="C00000"/>
                </a:solidFill>
              </a:rPr>
              <a:t> Constitution amendment must follow the procedure given in Article 368 of the Constitution.</a:t>
            </a:r>
          </a:p>
          <a:p>
            <a:r>
              <a:rPr lang="en-US" sz="2000" dirty="0">
                <a:solidFill>
                  <a:srgbClr val="C00000"/>
                </a:solidFill>
              </a:rPr>
              <a:t>A bill must follow the procedure given in different parts of the Constitution- money bill, financial bill, ordinary bill, and recommendation of the President.</a:t>
            </a:r>
          </a:p>
          <a:p>
            <a:r>
              <a:rPr lang="en-US" sz="2000" dirty="0">
                <a:solidFill>
                  <a:srgbClr val="C00000"/>
                </a:solidFill>
              </a:rPr>
              <a:t>Prior publication of the draft of rules or regulations for obtaining comments from the people affected.</a:t>
            </a:r>
            <a:endParaRPr lang="en-IN" sz="2000" dirty="0">
              <a:solidFill>
                <a:srgbClr val="C00000"/>
              </a:solidFill>
            </a:endParaRPr>
          </a:p>
        </p:txBody>
      </p:sp>
      <p:sp>
        <p:nvSpPr>
          <p:cNvPr id="4" name="Footer Placeholder 3">
            <a:extLst>
              <a:ext uri="{FF2B5EF4-FFF2-40B4-BE49-F238E27FC236}">
                <a16:creationId xmlns:a16="http://schemas.microsoft.com/office/drawing/2014/main" id="{6A8961DF-D4E7-DFD0-BCC3-BE9D2446E3F7}"/>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982580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D8253-1AEA-8F1D-47C8-A245AD5252F8}"/>
              </a:ext>
            </a:extLst>
          </p:cNvPr>
          <p:cNvSpPr>
            <a:spLocks noGrp="1"/>
          </p:cNvSpPr>
          <p:nvPr>
            <p:ph type="title"/>
          </p:nvPr>
        </p:nvSpPr>
        <p:spPr/>
        <p:txBody>
          <a:bodyPr/>
          <a:lstStyle/>
          <a:p>
            <a:r>
              <a:rPr lang="en-US" dirty="0">
                <a:solidFill>
                  <a:srgbClr val="C00000"/>
                </a:solidFill>
              </a:rPr>
              <a:t>The Work in Ministries and Departments</a:t>
            </a:r>
            <a:endParaRPr lang="en-IN" dirty="0">
              <a:solidFill>
                <a:srgbClr val="C00000"/>
              </a:solidFill>
            </a:endParaRPr>
          </a:p>
        </p:txBody>
      </p:sp>
      <p:sp>
        <p:nvSpPr>
          <p:cNvPr id="3" name="Content Placeholder 2">
            <a:extLst>
              <a:ext uri="{FF2B5EF4-FFF2-40B4-BE49-F238E27FC236}">
                <a16:creationId xmlns:a16="http://schemas.microsoft.com/office/drawing/2014/main" id="{4DB359AF-2949-513C-729D-AE2199C1AB61}"/>
              </a:ext>
            </a:extLst>
          </p:cNvPr>
          <p:cNvSpPr>
            <a:spLocks noGrp="1"/>
          </p:cNvSpPr>
          <p:nvPr>
            <p:ph idx="1"/>
          </p:nvPr>
        </p:nvSpPr>
        <p:spPr/>
        <p:txBody>
          <a:bodyPr>
            <a:normAutofit fontScale="77500" lnSpcReduction="20000"/>
          </a:bodyPr>
          <a:lstStyle/>
          <a:p>
            <a:pPr marL="0" indent="0">
              <a:buNone/>
            </a:pPr>
            <a:r>
              <a:rPr lang="en-IN" sz="3200" b="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Under Article 77 of the Constitution, the  President of India has made rules.</a:t>
            </a:r>
          </a:p>
          <a:p>
            <a:pPr marL="0" indent="0" algn="just">
              <a:buNone/>
            </a:pPr>
            <a:endParaRPr lang="en-IN" sz="22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These rules are the Allocation of Business Rules 1961 and the Transaction of the Business Rules 1961. </a:t>
            </a:r>
          </a:p>
          <a:p>
            <a:pPr algn="just"/>
            <a:r>
              <a:rPr lang="en-IN" sz="2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work in the Government of India is performed in various Ministries and departments dealing with the allocated subject matter. </a:t>
            </a:r>
          </a:p>
          <a:p>
            <a:pPr algn="just"/>
            <a:r>
              <a:rPr lang="en-IN" sz="26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These departments in the concerned Ministry are responsible for formulating the policy, making subordinate legislation, and implementing the legislation.</a:t>
            </a:r>
          </a:p>
          <a:p>
            <a:pPr algn="just">
              <a:lnSpc>
                <a:spcPct val="107000"/>
              </a:lnSpc>
              <a:spcAft>
                <a:spcPts val="800"/>
              </a:spcAft>
            </a:pPr>
            <a:r>
              <a:rPr lang="en-IN" sz="26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Some departments are having heavy workloads of legislation, and there are some departments where the legislation work is rare. </a:t>
            </a:r>
          </a:p>
          <a:p>
            <a:pPr algn="just">
              <a:lnSpc>
                <a:spcPct val="107000"/>
              </a:lnSpc>
              <a:spcAft>
                <a:spcPts val="800"/>
              </a:spcAft>
            </a:pPr>
            <a:r>
              <a:rPr lang="en-IN" sz="26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heavy ministries are the Ministry of Finance, the Ministry of Home Affairs, the Ministry of Health, and the Ministry of Human Resources Development. </a:t>
            </a:r>
          </a:p>
          <a:p>
            <a:pPr algn="just">
              <a:lnSpc>
                <a:spcPct val="107000"/>
              </a:lnSpc>
              <a:spcAft>
                <a:spcPts val="800"/>
              </a:spcAft>
            </a:pPr>
            <a:r>
              <a:rPr lang="en-IN" sz="26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work of legislation is rare in the </a:t>
            </a:r>
            <a:r>
              <a:rPr lang="en-IN" sz="2600" kern="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Ministry of Science and Technology.</a:t>
            </a:r>
            <a:endParaRPr lang="en-IN" sz="26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3D2FAA3-7723-1E8E-7991-621768B46117}"/>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2225653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8D0B-61F8-0E7C-803E-2BB812C330DA}"/>
              </a:ext>
            </a:extLst>
          </p:cNvPr>
          <p:cNvSpPr>
            <a:spLocks noGrp="1"/>
          </p:cNvSpPr>
          <p:nvPr>
            <p:ph type="title"/>
          </p:nvPr>
        </p:nvSpPr>
        <p:spPr/>
        <p:txBody>
          <a:bodyPr/>
          <a:lstStyle/>
          <a:p>
            <a:r>
              <a:rPr lang="en-US" dirty="0">
                <a:solidFill>
                  <a:srgbClr val="C00000"/>
                </a:solidFill>
              </a:rPr>
              <a:t>Constitution is supreme</a:t>
            </a:r>
            <a:endParaRPr lang="en-IN" dirty="0">
              <a:solidFill>
                <a:srgbClr val="C00000"/>
              </a:solidFill>
            </a:endParaRPr>
          </a:p>
        </p:txBody>
      </p:sp>
      <p:sp>
        <p:nvSpPr>
          <p:cNvPr id="3" name="Content Placeholder 2">
            <a:extLst>
              <a:ext uri="{FF2B5EF4-FFF2-40B4-BE49-F238E27FC236}">
                <a16:creationId xmlns:a16="http://schemas.microsoft.com/office/drawing/2014/main" id="{88B74ADC-022C-55F9-8165-A314845899DB}"/>
              </a:ext>
            </a:extLst>
          </p:cNvPr>
          <p:cNvSpPr>
            <a:spLocks noGrp="1"/>
          </p:cNvSpPr>
          <p:nvPr>
            <p:ph idx="1"/>
          </p:nvPr>
        </p:nvSpPr>
        <p:spPr>
          <a:xfrm>
            <a:off x="-511703" y="1825625"/>
            <a:ext cx="12187335" cy="4351338"/>
          </a:xfrm>
        </p:spPr>
        <p:txBody>
          <a:bodyPr>
            <a:normAutofit/>
          </a:bodyPr>
          <a:lstStyle/>
          <a:p>
            <a:pPr lvl="3"/>
            <a:r>
              <a:rPr lang="en-US" sz="2000" dirty="0">
                <a:solidFill>
                  <a:srgbClr val="C00000"/>
                </a:solidFill>
              </a:rPr>
              <a:t>Power to legislate is not absolute.</a:t>
            </a:r>
          </a:p>
          <a:p>
            <a:pPr lvl="3"/>
            <a:r>
              <a:rPr lang="en-US" sz="2000" dirty="0">
                <a:solidFill>
                  <a:srgbClr val="C00000"/>
                </a:solidFill>
              </a:rPr>
              <a:t>Amendment to the Constitution is subject to the limitation of the basic structure and essential features of the Constitution.</a:t>
            </a:r>
          </a:p>
          <a:p>
            <a:pPr lvl="3"/>
            <a:r>
              <a:rPr lang="en-US" sz="2000" dirty="0">
                <a:solidFill>
                  <a:srgbClr val="C00000"/>
                </a:solidFill>
              </a:rPr>
              <a:t>There are two limitations on the law-making.</a:t>
            </a:r>
          </a:p>
          <a:p>
            <a:pPr lvl="3"/>
            <a:r>
              <a:rPr lang="en-US" sz="2000" dirty="0">
                <a:solidFill>
                  <a:srgbClr val="C00000"/>
                </a:solidFill>
              </a:rPr>
              <a:t>The first is of legislative competence.</a:t>
            </a:r>
          </a:p>
          <a:p>
            <a:pPr lvl="3"/>
            <a:r>
              <a:rPr lang="en-US" sz="2000" dirty="0">
                <a:solidFill>
                  <a:srgbClr val="C00000"/>
                </a:solidFill>
              </a:rPr>
              <a:t>The second is of the conformity with the fundamental rights.</a:t>
            </a:r>
            <a:endParaRPr lang="en-IN" sz="2000" dirty="0">
              <a:solidFill>
                <a:srgbClr val="C00000"/>
              </a:solidFill>
            </a:endParaRPr>
          </a:p>
        </p:txBody>
      </p:sp>
      <p:sp>
        <p:nvSpPr>
          <p:cNvPr id="4" name="Footer Placeholder 3">
            <a:extLst>
              <a:ext uri="{FF2B5EF4-FFF2-40B4-BE49-F238E27FC236}">
                <a16:creationId xmlns:a16="http://schemas.microsoft.com/office/drawing/2014/main" id="{0E13CA8E-9542-7605-136C-9AB957BFB04F}"/>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707221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906D-627F-8AF7-F6FB-14205DCC4121}"/>
              </a:ext>
            </a:extLst>
          </p:cNvPr>
          <p:cNvSpPr>
            <a:spLocks noGrp="1"/>
          </p:cNvSpPr>
          <p:nvPr>
            <p:ph type="title"/>
          </p:nvPr>
        </p:nvSpPr>
        <p:spPr/>
        <p:txBody>
          <a:bodyPr/>
          <a:lstStyle/>
          <a:p>
            <a:r>
              <a:rPr lang="en-US" dirty="0">
                <a:solidFill>
                  <a:srgbClr val="C00000"/>
                </a:solidFill>
              </a:rPr>
              <a:t>         Legislative competence</a:t>
            </a:r>
            <a:endParaRPr lang="en-IN" dirty="0">
              <a:solidFill>
                <a:srgbClr val="C00000"/>
              </a:solidFill>
            </a:endParaRPr>
          </a:p>
        </p:txBody>
      </p:sp>
      <p:sp>
        <p:nvSpPr>
          <p:cNvPr id="3" name="Content Placeholder 2">
            <a:extLst>
              <a:ext uri="{FF2B5EF4-FFF2-40B4-BE49-F238E27FC236}">
                <a16:creationId xmlns:a16="http://schemas.microsoft.com/office/drawing/2014/main" id="{470B58A5-F97E-D8FB-7697-7FB4252E6C15}"/>
              </a:ext>
            </a:extLst>
          </p:cNvPr>
          <p:cNvSpPr>
            <a:spLocks noGrp="1"/>
          </p:cNvSpPr>
          <p:nvPr>
            <p:ph idx="1"/>
          </p:nvPr>
        </p:nvSpPr>
        <p:spPr/>
        <p:txBody>
          <a:bodyPr/>
          <a:lstStyle/>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2000" dirty="0">
                <a:solidFill>
                  <a:srgbClr val="C00000"/>
                </a:solidFill>
                <a:latin typeface="Calibri" panose="020F0502020204030204" pitchFamily="34" charset="0"/>
                <a:ea typeface="Calibri" panose="020F0502020204030204" pitchFamily="34" charset="0"/>
                <a:cs typeface="Times New Roman" panose="02020603050405020304" pitchFamily="18" charset="0"/>
              </a:rPr>
              <a:t>The</a:t>
            </a:r>
            <a:r>
              <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power to legislate is subject to the provisions of the Constitution. The first limit on the power to legislate is legislative competence. In other words, there is a limit on the law-making power of the parliament and state legislatures. The subject matter on which parliament and state legislatures may make laws is given in the Seventh Schedule of the Constitution, read with articles 245,246, and 246-A of the Constitution. </a:t>
            </a:r>
          </a:p>
          <a:p>
            <a:pPr algn="just"/>
            <a:r>
              <a:rPr lang="en-IN" sz="20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The subjects on which a State legislature may make law are given in the State List and the Concurrent List of the Seventh Schedule to the Constitution. Parliament has the power to legislate on subjects given in the Union List and the Concurrent List. Parliament has residuary power to make law on a new subject not given in List I and List III.</a:t>
            </a:r>
            <a:endParaRPr lang="en-IN" sz="2000" dirty="0">
              <a:solidFill>
                <a:srgbClr val="C00000"/>
              </a:solidFill>
            </a:endParaRPr>
          </a:p>
        </p:txBody>
      </p:sp>
      <p:sp>
        <p:nvSpPr>
          <p:cNvPr id="4" name="Footer Placeholder 3">
            <a:extLst>
              <a:ext uri="{FF2B5EF4-FFF2-40B4-BE49-F238E27FC236}">
                <a16:creationId xmlns:a16="http://schemas.microsoft.com/office/drawing/2014/main" id="{F90B557D-A80D-9AE3-72B6-FBD6B3DD02F2}"/>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364126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8BAD6-CEF7-79B7-580F-1DB14C1E01FA}"/>
              </a:ext>
            </a:extLst>
          </p:cNvPr>
          <p:cNvSpPr>
            <a:spLocks noGrp="1"/>
          </p:cNvSpPr>
          <p:nvPr>
            <p:ph type="title"/>
          </p:nvPr>
        </p:nvSpPr>
        <p:spPr/>
        <p:txBody>
          <a:bodyPr/>
          <a:lstStyle/>
          <a:p>
            <a:r>
              <a:rPr lang="en-US" dirty="0">
                <a:solidFill>
                  <a:srgbClr val="C00000"/>
                </a:solidFill>
              </a:rPr>
              <a:t>Text of Article 13 of the Constitution</a:t>
            </a:r>
            <a:endParaRPr lang="en-IN" dirty="0">
              <a:solidFill>
                <a:srgbClr val="C00000"/>
              </a:solidFill>
            </a:endParaRPr>
          </a:p>
        </p:txBody>
      </p:sp>
      <p:sp>
        <p:nvSpPr>
          <p:cNvPr id="3" name="Content Placeholder 2">
            <a:extLst>
              <a:ext uri="{FF2B5EF4-FFF2-40B4-BE49-F238E27FC236}">
                <a16:creationId xmlns:a16="http://schemas.microsoft.com/office/drawing/2014/main" id="{9D9FC72C-155B-F2B5-6562-0148EE3386C7}"/>
              </a:ext>
            </a:extLst>
          </p:cNvPr>
          <p:cNvSpPr>
            <a:spLocks noGrp="1"/>
          </p:cNvSpPr>
          <p:nvPr>
            <p:ph idx="1"/>
          </p:nvPr>
        </p:nvSpPr>
        <p:spPr/>
        <p:txBody>
          <a:bodyPr>
            <a:normAutofit/>
          </a:bodyPr>
          <a:lstStyle/>
          <a:p>
            <a:pPr algn="just"/>
            <a:r>
              <a:rPr lang="en-IN"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second limit on power to legislate is traced to Article 13 of the Constitution. </a:t>
            </a:r>
          </a:p>
          <a:p>
            <a:pPr algn="just"/>
            <a:r>
              <a:rPr lang="en-IN"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Article 13 states that </a:t>
            </a:r>
            <a:r>
              <a:rPr lang="en-IN" sz="2000" i="1"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State shall not make any law which takes away or abridges the rights conferred by Part III (chapter on fundamental rights), and any law made in contravention of this clause shall, to the extent of the contravention, be void</a:t>
            </a:r>
            <a:r>
              <a:rPr lang="en-IN" sz="2000" i="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p>
        </p:txBody>
      </p:sp>
      <p:sp>
        <p:nvSpPr>
          <p:cNvPr id="4" name="Footer Placeholder 3">
            <a:extLst>
              <a:ext uri="{FF2B5EF4-FFF2-40B4-BE49-F238E27FC236}">
                <a16:creationId xmlns:a16="http://schemas.microsoft.com/office/drawing/2014/main" id="{E214B314-6FF1-3288-3544-038B8411D769}"/>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1036968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BFB91-6E3C-E4B7-0C0C-5E8E61F52798}"/>
              </a:ext>
            </a:extLst>
          </p:cNvPr>
          <p:cNvSpPr>
            <a:spLocks noGrp="1"/>
          </p:cNvSpPr>
          <p:nvPr>
            <p:ph type="title"/>
          </p:nvPr>
        </p:nvSpPr>
        <p:spPr/>
        <p:txBody>
          <a:bodyPr/>
          <a:lstStyle/>
          <a:p>
            <a:r>
              <a:rPr lang="en-US" dirty="0">
                <a:solidFill>
                  <a:srgbClr val="C00000"/>
                </a:solidFill>
              </a:rPr>
              <a:t>The terms valid, void, and voidable</a:t>
            </a:r>
            <a:endParaRPr lang="en-IN" dirty="0">
              <a:solidFill>
                <a:srgbClr val="C00000"/>
              </a:solidFill>
            </a:endParaRPr>
          </a:p>
        </p:txBody>
      </p:sp>
      <p:sp>
        <p:nvSpPr>
          <p:cNvPr id="3" name="Content Placeholder 2">
            <a:extLst>
              <a:ext uri="{FF2B5EF4-FFF2-40B4-BE49-F238E27FC236}">
                <a16:creationId xmlns:a16="http://schemas.microsoft.com/office/drawing/2014/main" id="{C4317EC3-693A-F414-C4F1-FEFEECF73299}"/>
              </a:ext>
            </a:extLst>
          </p:cNvPr>
          <p:cNvSpPr>
            <a:spLocks noGrp="1"/>
          </p:cNvSpPr>
          <p:nvPr>
            <p:ph idx="1"/>
          </p:nvPr>
        </p:nvSpPr>
        <p:spPr/>
        <p:txBody>
          <a:bodyPr>
            <a:normAutofit/>
          </a:bodyPr>
          <a:lstStyle/>
          <a:p>
            <a:pPr algn="just"/>
            <a:r>
              <a:rPr lang="en-IN" sz="2000" i="1"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terms </a:t>
            </a:r>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valid, void, and voidable are legal concepts.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dictionary meaning of the word ‘void’ is empty space.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However, the term ‘void’ in law means ‘no effect’.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Be it a contract or any subordinate legislation.</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For example, in terms of Explanation to Order 23 Rule 3 of the Code of Civil Procedure,1908, the agreement or compromise shall not be deemed to be lawful within the meaning of the said Rule if the same is void or voidable under the Contract Act, 1872. </a:t>
            </a:r>
          </a:p>
        </p:txBody>
      </p:sp>
      <p:sp>
        <p:nvSpPr>
          <p:cNvPr id="4" name="Footer Placeholder 3">
            <a:extLst>
              <a:ext uri="{FF2B5EF4-FFF2-40B4-BE49-F238E27FC236}">
                <a16:creationId xmlns:a16="http://schemas.microsoft.com/office/drawing/2014/main" id="{703D99A8-FDFE-218F-60C9-3DEF1DD3F63A}"/>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113147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5985-AB6C-2617-6294-A6160351FD65}"/>
              </a:ext>
            </a:extLst>
          </p:cNvPr>
          <p:cNvSpPr>
            <a:spLocks noGrp="1"/>
          </p:cNvSpPr>
          <p:nvPr>
            <p:ph type="title"/>
          </p:nvPr>
        </p:nvSpPr>
        <p:spPr/>
        <p:txBody>
          <a:bodyPr/>
          <a:lstStyle/>
          <a:p>
            <a:r>
              <a:rPr lang="en-US" dirty="0">
                <a:solidFill>
                  <a:srgbClr val="C00000"/>
                </a:solidFill>
              </a:rPr>
              <a:t>Fundamental rights</a:t>
            </a:r>
            <a:endParaRPr lang="en-IN" dirty="0">
              <a:solidFill>
                <a:srgbClr val="C00000"/>
              </a:solidFill>
            </a:endParaRPr>
          </a:p>
        </p:txBody>
      </p:sp>
      <p:sp>
        <p:nvSpPr>
          <p:cNvPr id="3" name="Content Placeholder 2">
            <a:extLst>
              <a:ext uri="{FF2B5EF4-FFF2-40B4-BE49-F238E27FC236}">
                <a16:creationId xmlns:a16="http://schemas.microsoft.com/office/drawing/2014/main" id="{34725D80-74EB-49BF-BF99-5FDED46BFC0E}"/>
              </a:ext>
            </a:extLst>
          </p:cNvPr>
          <p:cNvSpPr>
            <a:spLocks noGrp="1"/>
          </p:cNvSpPr>
          <p:nvPr>
            <p:ph idx="1"/>
          </p:nvPr>
        </p:nvSpPr>
        <p:spPr/>
        <p:txBody>
          <a:bodyPr>
            <a:normAutofit/>
          </a:bodyPr>
          <a:lstStyle/>
          <a:p>
            <a:r>
              <a:rPr lang="en-IN"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Thus, a law must conform with the requirements of articles 14,19,21, and other provisions of the Constitution.</a:t>
            </a:r>
          </a:p>
          <a:p>
            <a:r>
              <a:rPr lang="en-IN"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A law is expressed in a language using concepts and categories.</a:t>
            </a:r>
          </a:p>
          <a:p>
            <a:r>
              <a:rPr lang="en-IN"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The Constitution does not visualise a universal law applicable to all persons.</a:t>
            </a:r>
          </a:p>
          <a:p>
            <a:r>
              <a:rPr lang="en-IN"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The Constitutional provisions permit making categories or classifications.</a:t>
            </a:r>
          </a:p>
          <a:p>
            <a:r>
              <a:rPr lang="en-IN"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Persons similarly situated must be treated equally.</a:t>
            </a:r>
            <a:endParaRPr lang="en-IN" sz="2000" dirty="0">
              <a:solidFill>
                <a:srgbClr val="C00000"/>
              </a:solidFill>
            </a:endParaRPr>
          </a:p>
        </p:txBody>
      </p:sp>
      <p:sp>
        <p:nvSpPr>
          <p:cNvPr id="4" name="Footer Placeholder 3">
            <a:extLst>
              <a:ext uri="{FF2B5EF4-FFF2-40B4-BE49-F238E27FC236}">
                <a16:creationId xmlns:a16="http://schemas.microsoft.com/office/drawing/2014/main" id="{5EC4B474-4DE9-E873-A5B8-1BB404664CD2}"/>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2136483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B103-B151-1E5E-74F3-A5651B0B58E9}"/>
              </a:ext>
            </a:extLst>
          </p:cNvPr>
          <p:cNvSpPr>
            <a:spLocks noGrp="1"/>
          </p:cNvSpPr>
          <p:nvPr>
            <p:ph type="title"/>
          </p:nvPr>
        </p:nvSpPr>
        <p:spPr/>
        <p:txBody>
          <a:bodyPr/>
          <a:lstStyle/>
          <a:p>
            <a:r>
              <a:rPr lang="en-US" dirty="0">
                <a:solidFill>
                  <a:srgbClr val="C00000"/>
                </a:solidFill>
              </a:rPr>
              <a:t>Language of articles 14 and 21</a:t>
            </a:r>
            <a:endParaRPr lang="en-IN" dirty="0">
              <a:solidFill>
                <a:srgbClr val="C00000"/>
              </a:solidFill>
            </a:endParaRPr>
          </a:p>
        </p:txBody>
      </p:sp>
      <p:sp>
        <p:nvSpPr>
          <p:cNvPr id="3" name="Content Placeholder 2">
            <a:extLst>
              <a:ext uri="{FF2B5EF4-FFF2-40B4-BE49-F238E27FC236}">
                <a16:creationId xmlns:a16="http://schemas.microsoft.com/office/drawing/2014/main" id="{7BCD6DB1-7A89-9032-7080-ED8035EF9818}"/>
              </a:ext>
            </a:extLst>
          </p:cNvPr>
          <p:cNvSpPr>
            <a:spLocks noGrp="1"/>
          </p:cNvSpPr>
          <p:nvPr>
            <p:ph idx="1"/>
          </p:nvPr>
        </p:nvSpPr>
        <p:spPr/>
        <p:txBody>
          <a:bodyPr>
            <a:normAutofit/>
          </a:bodyPr>
          <a:lstStyle/>
          <a:p>
            <a:r>
              <a:rPr lang="en-US" sz="2000" dirty="0">
                <a:solidFill>
                  <a:srgbClr val="C00000"/>
                </a:solidFill>
              </a:rPr>
              <a:t>The term ‘equality’ is a value-laden word.</a:t>
            </a:r>
          </a:p>
          <a:p>
            <a:r>
              <a:rPr lang="en-US" sz="2000" dirty="0">
                <a:solidFill>
                  <a:srgbClr val="C00000"/>
                </a:solidFill>
              </a:rPr>
              <a:t>The phrase ‘personal liberty’ embodies attributes of human dignity.</a:t>
            </a:r>
          </a:p>
          <a:p>
            <a:r>
              <a:rPr lang="en-US" sz="2000" dirty="0">
                <a:solidFill>
                  <a:srgbClr val="C00000"/>
                </a:solidFill>
              </a:rPr>
              <a:t>Article 14 permits only reasonable classification of persons or things for legislation.</a:t>
            </a:r>
          </a:p>
          <a:p>
            <a:r>
              <a:rPr lang="en-US" sz="2000" dirty="0">
                <a:solidFill>
                  <a:srgbClr val="C00000"/>
                </a:solidFill>
              </a:rPr>
              <a:t>Article 14 prohibits manifest arbitrariness.</a:t>
            </a:r>
          </a:p>
          <a:p>
            <a:r>
              <a:rPr lang="en-US" sz="2000" dirty="0">
                <a:solidFill>
                  <a:srgbClr val="C00000"/>
                </a:solidFill>
              </a:rPr>
              <a:t>Right to privacy has been recognized as a facet  of personal liberty.</a:t>
            </a:r>
            <a:endParaRPr lang="en-IN" sz="2000" dirty="0">
              <a:solidFill>
                <a:srgbClr val="C00000"/>
              </a:solidFill>
            </a:endParaRPr>
          </a:p>
        </p:txBody>
      </p:sp>
      <p:sp>
        <p:nvSpPr>
          <p:cNvPr id="4" name="Footer Placeholder 3">
            <a:extLst>
              <a:ext uri="{FF2B5EF4-FFF2-40B4-BE49-F238E27FC236}">
                <a16:creationId xmlns:a16="http://schemas.microsoft.com/office/drawing/2014/main" id="{08E8D415-4B67-C2D7-32EC-76C23EAE1710}"/>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2788817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CF0C2-524C-0418-10D0-542049AA5F34}"/>
              </a:ext>
            </a:extLst>
          </p:cNvPr>
          <p:cNvSpPr>
            <a:spLocks noGrp="1"/>
          </p:cNvSpPr>
          <p:nvPr>
            <p:ph type="title"/>
          </p:nvPr>
        </p:nvSpPr>
        <p:spPr/>
        <p:txBody>
          <a:bodyPr/>
          <a:lstStyle/>
          <a:p>
            <a:r>
              <a:rPr lang="en-US" dirty="0">
                <a:solidFill>
                  <a:srgbClr val="C00000"/>
                </a:solidFill>
              </a:rPr>
              <a:t>Obligation to follow constitutional limitations</a:t>
            </a:r>
            <a:endParaRPr lang="en-IN" dirty="0">
              <a:solidFill>
                <a:srgbClr val="C00000"/>
              </a:solidFill>
            </a:endParaRPr>
          </a:p>
        </p:txBody>
      </p:sp>
      <p:sp>
        <p:nvSpPr>
          <p:cNvPr id="3" name="Content Placeholder 2">
            <a:extLst>
              <a:ext uri="{FF2B5EF4-FFF2-40B4-BE49-F238E27FC236}">
                <a16:creationId xmlns:a16="http://schemas.microsoft.com/office/drawing/2014/main" id="{6B9BD7FF-C29A-C8E5-439A-1F1666AD28E7}"/>
              </a:ext>
            </a:extLst>
          </p:cNvPr>
          <p:cNvSpPr>
            <a:spLocks noGrp="1"/>
          </p:cNvSpPr>
          <p:nvPr>
            <p:ph idx="1"/>
          </p:nvPr>
        </p:nvSpPr>
        <p:spPr/>
        <p:txBody>
          <a:bodyPr>
            <a:normAutofit/>
          </a:bodyPr>
          <a:lstStyle/>
          <a:p>
            <a:pPr algn="just"/>
            <a:r>
              <a:rPr lang="en-IN"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constitutional limitations on the law-making power are important in the sense that if a duly enacted law is struck down by the Supreme Court as violative of the constitutional provisions, </a:t>
            </a:r>
          </a:p>
          <a:p>
            <a:pPr algn="just"/>
            <a:r>
              <a:rPr lang="en-IN"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time spent in the ministries in formulating policies, </a:t>
            </a:r>
          </a:p>
          <a:p>
            <a:pPr algn="just"/>
            <a:r>
              <a:rPr lang="en-IN"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time spent in the ministry of law while preparing multiple drafts of the bill, </a:t>
            </a:r>
          </a:p>
          <a:p>
            <a:pPr algn="just"/>
            <a:r>
              <a:rPr lang="en-IN"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time spent in parliament while scrutinising the bill, and </a:t>
            </a:r>
          </a:p>
          <a:p>
            <a:pPr algn="just"/>
            <a:r>
              <a:rPr lang="en-IN"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time and money spent in defending the concerned legislation in the high courts and the Supreme Court-</a:t>
            </a:r>
          </a:p>
          <a:p>
            <a:pPr algn="just"/>
            <a:r>
              <a:rPr lang="en-IN"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 lot of time, money, and energy would go to waste.</a:t>
            </a:r>
            <a:endParaRPr lang="en-IN" sz="2000" dirty="0">
              <a:solidFill>
                <a:srgbClr val="C00000"/>
              </a:solidFill>
            </a:endParaRPr>
          </a:p>
        </p:txBody>
      </p:sp>
      <p:sp>
        <p:nvSpPr>
          <p:cNvPr id="4" name="Footer Placeholder 3">
            <a:extLst>
              <a:ext uri="{FF2B5EF4-FFF2-40B4-BE49-F238E27FC236}">
                <a16:creationId xmlns:a16="http://schemas.microsoft.com/office/drawing/2014/main" id="{3CB86673-ECC8-7841-A180-EC04E6D8E7C9}"/>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4009631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6562-D570-4100-5C3A-0064A1965EB2}"/>
              </a:ext>
            </a:extLst>
          </p:cNvPr>
          <p:cNvSpPr>
            <a:spLocks noGrp="1"/>
          </p:cNvSpPr>
          <p:nvPr>
            <p:ph type="title"/>
          </p:nvPr>
        </p:nvSpPr>
        <p:spPr/>
        <p:txBody>
          <a:bodyPr/>
          <a:lstStyle/>
          <a:p>
            <a:r>
              <a:rPr lang="en-US" dirty="0">
                <a:solidFill>
                  <a:srgbClr val="C00000"/>
                </a:solidFill>
              </a:rPr>
              <a:t>Who prepares the policy?</a:t>
            </a:r>
            <a:endParaRPr lang="en-IN" dirty="0">
              <a:solidFill>
                <a:srgbClr val="C00000"/>
              </a:solidFill>
            </a:endParaRPr>
          </a:p>
        </p:txBody>
      </p:sp>
      <p:sp>
        <p:nvSpPr>
          <p:cNvPr id="3" name="Content Placeholder 2">
            <a:extLst>
              <a:ext uri="{FF2B5EF4-FFF2-40B4-BE49-F238E27FC236}">
                <a16:creationId xmlns:a16="http://schemas.microsoft.com/office/drawing/2014/main" id="{F45F87DE-8599-A864-81D0-ADFA8E462D6B}"/>
              </a:ext>
            </a:extLst>
          </p:cNvPr>
          <p:cNvSpPr>
            <a:spLocks noGrp="1"/>
          </p:cNvSpPr>
          <p:nvPr>
            <p:ph idx="1"/>
          </p:nvPr>
        </p:nvSpPr>
        <p:spPr/>
        <p:txBody>
          <a:bodyPr>
            <a:normAutofit/>
          </a:bodyPr>
          <a:lstStyle/>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In terms of the allocation of business rules and the transaction of the business rules, the ministry concerned with the subject matter shall formulate a policy, and after wide consultation, shall prepare a draft Note for the Cabinet.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Depending upon the gravity of the problem, the ministry may consider either an amendment to the existing law or the enactment of a new law.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Whether the legislative proposal conforms with the constitutional provisions or not is first examined by the Department of Legal Affairs in the Ministry of Law and Justice.</a:t>
            </a:r>
          </a:p>
          <a:p>
            <a:endParaRPr lang="en-IN" sz="2000" dirty="0"/>
          </a:p>
        </p:txBody>
      </p:sp>
      <p:sp>
        <p:nvSpPr>
          <p:cNvPr id="4" name="Footer Placeholder 3">
            <a:extLst>
              <a:ext uri="{FF2B5EF4-FFF2-40B4-BE49-F238E27FC236}">
                <a16:creationId xmlns:a16="http://schemas.microsoft.com/office/drawing/2014/main" id="{0C79E2A6-DA45-A6FF-7A78-456FC4FB571A}"/>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1744040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C0F7-90FA-533B-1738-E830C4760A3E}"/>
              </a:ext>
            </a:extLst>
          </p:cNvPr>
          <p:cNvSpPr>
            <a:spLocks noGrp="1"/>
          </p:cNvSpPr>
          <p:nvPr>
            <p:ph type="title"/>
          </p:nvPr>
        </p:nvSpPr>
        <p:spPr/>
        <p:txBody>
          <a:bodyPr/>
          <a:lstStyle/>
          <a:p>
            <a:r>
              <a:rPr lang="en-IN"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Legislation is the main work of the Parliament and the state legislatures  </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3BFC5E-2E59-4234-5A41-5B189E63A3CD}"/>
              </a:ext>
            </a:extLst>
          </p:cNvPr>
          <p:cNvSpPr>
            <a:spLocks noGrp="1"/>
          </p:cNvSpPr>
          <p:nvPr>
            <p:ph idx="1"/>
          </p:nvPr>
        </p:nvSpPr>
        <p:spPr/>
        <p:txBody>
          <a:bodyPr>
            <a:normAutofit/>
          </a:bodyPr>
          <a:lstStyle/>
          <a:p>
            <a:pPr algn="just"/>
            <a:r>
              <a:rPr lang="en-IN" sz="20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In each session of parliament, several bills are introduced, referred to the standing committee, select committee, or joint committee, as the case may be, and after the reports are presented, these bills are passed, with or without amendment, by both houses of parliament and the state legislature, as the case may be. </a:t>
            </a:r>
          </a:p>
          <a:p>
            <a:pPr algn="just"/>
            <a:endParaRPr lang="en-IN"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000" dirty="0">
              <a:solidFill>
                <a:srgbClr val="C0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DA7AFC5-7976-6445-943C-93A7F92A51DC}"/>
              </a:ext>
            </a:extLst>
          </p:cNvPr>
          <p:cNvSpPr txBox="1"/>
          <p:nvPr/>
        </p:nvSpPr>
        <p:spPr>
          <a:xfrm>
            <a:off x="3048778" y="3244334"/>
            <a:ext cx="6097554" cy="369332"/>
          </a:xfrm>
          <a:prstGeom prst="rect">
            <a:avLst/>
          </a:prstGeom>
          <a:noFill/>
        </p:spPr>
        <p:txBody>
          <a:bodyPr wrap="square">
            <a:spAutoFit/>
          </a:bodyPr>
          <a:lstStyle/>
          <a:p>
            <a:r>
              <a:rPr lang="en-US" b="0" i="0" dirty="0">
                <a:solidFill>
                  <a:srgbClr val="FFFFFF"/>
                </a:solidFill>
                <a:effectLst/>
                <a:latin typeface="Georgia" panose="02040502050405020303" pitchFamily="18" charset="0"/>
              </a:rPr>
              <a:t>© 2025 Dr. K.N. Chaturvedi. All rights reserved</a:t>
            </a:r>
            <a:endParaRPr lang="en-IN" dirty="0"/>
          </a:p>
        </p:txBody>
      </p:sp>
      <p:sp>
        <p:nvSpPr>
          <p:cNvPr id="6" name="Footer Placeholder 5">
            <a:extLst>
              <a:ext uri="{FF2B5EF4-FFF2-40B4-BE49-F238E27FC236}">
                <a16:creationId xmlns:a16="http://schemas.microsoft.com/office/drawing/2014/main" id="{B02113A8-9196-03CD-4FDD-ED0091B2938B}"/>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2564723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112FC-EE31-E9E4-195C-D889EBB67B01}"/>
              </a:ext>
            </a:extLst>
          </p:cNvPr>
          <p:cNvSpPr>
            <a:spLocks noGrp="1"/>
          </p:cNvSpPr>
          <p:nvPr>
            <p:ph type="title"/>
          </p:nvPr>
        </p:nvSpPr>
        <p:spPr>
          <a:xfrm>
            <a:off x="838200" y="197174"/>
            <a:ext cx="10515600" cy="1325563"/>
          </a:xfrm>
        </p:spPr>
        <p:txBody>
          <a:bodyPr/>
          <a:lstStyle/>
          <a:p>
            <a:r>
              <a:rPr lang="en-IN" sz="44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Policy-making is a complex area in the administration</a:t>
            </a:r>
            <a:endParaRPr lang="en-IN" dirty="0">
              <a:solidFill>
                <a:srgbClr val="C00000"/>
              </a:solidFill>
            </a:endParaRPr>
          </a:p>
        </p:txBody>
      </p:sp>
      <p:sp>
        <p:nvSpPr>
          <p:cNvPr id="3" name="Content Placeholder 2">
            <a:extLst>
              <a:ext uri="{FF2B5EF4-FFF2-40B4-BE49-F238E27FC236}">
                <a16:creationId xmlns:a16="http://schemas.microsoft.com/office/drawing/2014/main" id="{B5016702-7510-1578-9B24-4D0BC5DD5D1E}"/>
              </a:ext>
            </a:extLst>
          </p:cNvPr>
          <p:cNvSpPr>
            <a:spLocks noGrp="1"/>
          </p:cNvSpPr>
          <p:nvPr>
            <p:ph idx="1"/>
          </p:nvPr>
        </p:nvSpPr>
        <p:spPr>
          <a:xfrm>
            <a:off x="838200" y="1601691"/>
            <a:ext cx="10515600" cy="4891184"/>
          </a:xfrm>
        </p:spPr>
        <p:txBody>
          <a:bodyPr>
            <a:noAutofit/>
          </a:bodyPr>
          <a:lstStyle/>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Policy-making is a complex area in the administration.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Every new legislative proposal is intended to find a solution to a problem.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Take the example of the Right to Education.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Constitution was amended to include the right to education as a fundamental right</a:t>
            </a:r>
            <a:r>
              <a:rPr lang="en-IN" sz="2000" kern="1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2000" kern="10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Article </a:t>
            </a:r>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21-A was inserted by the </a:t>
            </a:r>
            <a:r>
              <a:rPr lang="en-US" sz="1400" dirty="0"/>
              <a:t> </a:t>
            </a:r>
            <a:r>
              <a:rPr lang="en-US" sz="2000" dirty="0">
                <a:solidFill>
                  <a:srgbClr val="C00000"/>
                </a:solidFill>
              </a:rPr>
              <a:t>Constitution (Eighty-sixth Amendment) Act, 2002. </a:t>
            </a:r>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Later on, the Right of Children to Free and Compulsory Education (RTE) Act, 2009, was enacted.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Act provides that every child shall have the right to free and compulsory education in a neighbourhood school till the completion of his or her elementary education.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Ministry of Education at the central level, along with the respective State Education Departments, is responsible for implementing policies aimed at improving access, equity, and quality in education.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Despite judicial intervention for better basic facilities, the RTE Act has been described a weak legislation in a recent 7-judge constitution bench decision of the Supreme Court. </a:t>
            </a:r>
            <a:r>
              <a:rPr lang="en-IN" sz="2000" kern="100" dirty="0">
                <a:solidFill>
                  <a:srgbClr val="C00000"/>
                </a:solidFill>
                <a:effectLst/>
                <a:ea typeface="Calibri" panose="020F0502020204030204" pitchFamily="34" charset="0"/>
                <a:cs typeface="Times New Roman" panose="02020603050405020304" pitchFamily="18" charset="0"/>
              </a:rPr>
              <a:t>(</a:t>
            </a:r>
            <a:r>
              <a:rPr lang="en-IN" sz="2000" dirty="0">
                <a:solidFill>
                  <a:srgbClr val="C00000"/>
                </a:solidFill>
              </a:rPr>
              <a:t>State of Punjab vs Davinder Singh dated 01 August 2024-2024 INSC 562)</a:t>
            </a:r>
            <a:r>
              <a:rPr lang="en-IN" sz="2000" kern="100" dirty="0">
                <a:solidFill>
                  <a:srgbClr val="C00000"/>
                </a:solidFill>
                <a:effectLst/>
                <a:ea typeface="Calibri" panose="020F0502020204030204" pitchFamily="34" charset="0"/>
                <a:cs typeface="Times New Roman" panose="02020603050405020304" pitchFamily="18" charset="0"/>
              </a:rPr>
              <a:t> </a:t>
            </a:r>
          </a:p>
          <a:p>
            <a:endParaRPr lang="en-IN" sz="2000" dirty="0"/>
          </a:p>
        </p:txBody>
      </p:sp>
      <p:sp>
        <p:nvSpPr>
          <p:cNvPr id="4" name="Footer Placeholder 3">
            <a:extLst>
              <a:ext uri="{FF2B5EF4-FFF2-40B4-BE49-F238E27FC236}">
                <a16:creationId xmlns:a16="http://schemas.microsoft.com/office/drawing/2014/main" id="{9805C92D-DDC5-6F55-35AE-B16D110800C2}"/>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3225050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DC09F-3053-7D09-9C86-2D0D9D73711B}"/>
              </a:ext>
            </a:extLst>
          </p:cNvPr>
          <p:cNvSpPr>
            <a:spLocks noGrp="1"/>
          </p:cNvSpPr>
          <p:nvPr>
            <p:ph type="title"/>
          </p:nvPr>
        </p:nvSpPr>
        <p:spPr/>
        <p:txBody>
          <a:bodyPr>
            <a:normAutofit/>
          </a:bodyPr>
          <a:lstStyle/>
          <a:p>
            <a:r>
              <a:rPr lang="en-IN"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Who drafts a bill?</a:t>
            </a:r>
            <a:endParaRPr lang="en-IN" dirty="0">
              <a:solidFill>
                <a:srgbClr val="C00000"/>
              </a:solidFill>
            </a:endParaRPr>
          </a:p>
        </p:txBody>
      </p:sp>
      <p:sp>
        <p:nvSpPr>
          <p:cNvPr id="3" name="Content Placeholder 2">
            <a:extLst>
              <a:ext uri="{FF2B5EF4-FFF2-40B4-BE49-F238E27FC236}">
                <a16:creationId xmlns:a16="http://schemas.microsoft.com/office/drawing/2014/main" id="{052149DB-8009-F48C-2761-662CA298FAA6}"/>
              </a:ext>
            </a:extLst>
          </p:cNvPr>
          <p:cNvSpPr>
            <a:spLocks noGrp="1"/>
          </p:cNvSpPr>
          <p:nvPr>
            <p:ph idx="1"/>
          </p:nvPr>
        </p:nvSpPr>
        <p:spPr/>
        <p:txBody>
          <a:bodyPr>
            <a:normAutofit/>
          </a:bodyPr>
          <a:lstStyle/>
          <a:p>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drafting of a constitution amendment bill, an amending bill, and a new bill is the responsibility of the legislative department of the Ministry of Law and Justice, Government of India.</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Drafting a bill is not simply writing on a piece of paper or opening a new document on a computer. </a:t>
            </a:r>
          </a:p>
          <a:p>
            <a:pPr algn="just"/>
            <a:r>
              <a:rPr lang="en-US"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Senior-level bureaucrats in the relevant ministry and senior officials from the Ministry of Law (Joint Secretary/Additional Secretary) are responsible for converting the policy into a law's text</a:t>
            </a:r>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dirty="0"/>
          </a:p>
        </p:txBody>
      </p:sp>
      <p:sp>
        <p:nvSpPr>
          <p:cNvPr id="4" name="Footer Placeholder 3">
            <a:extLst>
              <a:ext uri="{FF2B5EF4-FFF2-40B4-BE49-F238E27FC236}">
                <a16:creationId xmlns:a16="http://schemas.microsoft.com/office/drawing/2014/main" id="{47A9E156-036A-823B-69B6-BD785F31478B}"/>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3334341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5076-A157-DD6E-8607-827298787965}"/>
              </a:ext>
            </a:extLst>
          </p:cNvPr>
          <p:cNvSpPr>
            <a:spLocks noGrp="1"/>
          </p:cNvSpPr>
          <p:nvPr>
            <p:ph type="title"/>
          </p:nvPr>
        </p:nvSpPr>
        <p:spPr/>
        <p:txBody>
          <a:bodyPr/>
          <a:lstStyle/>
          <a:p>
            <a:r>
              <a:rPr lang="en-US" dirty="0">
                <a:solidFill>
                  <a:srgbClr val="C00000"/>
                </a:solidFill>
              </a:rPr>
              <a:t>Preparation of working drafts of a bill</a:t>
            </a:r>
            <a:endParaRPr lang="en-IN" dirty="0">
              <a:solidFill>
                <a:srgbClr val="C00000"/>
              </a:solidFill>
            </a:endParaRPr>
          </a:p>
        </p:txBody>
      </p:sp>
      <p:sp>
        <p:nvSpPr>
          <p:cNvPr id="3" name="Content Placeholder 2">
            <a:extLst>
              <a:ext uri="{FF2B5EF4-FFF2-40B4-BE49-F238E27FC236}">
                <a16:creationId xmlns:a16="http://schemas.microsoft.com/office/drawing/2014/main" id="{97E52C3D-2BB5-5EAE-AC4C-3E6390FD4EED}"/>
              </a:ext>
            </a:extLst>
          </p:cNvPr>
          <p:cNvSpPr>
            <a:spLocks noGrp="1"/>
          </p:cNvSpPr>
          <p:nvPr>
            <p:ph idx="1"/>
          </p:nvPr>
        </p:nvSpPr>
        <p:spPr/>
        <p:txBody>
          <a:bodyPr>
            <a:normAutofit fontScale="62500" lnSpcReduction="20000"/>
          </a:bodyPr>
          <a:lstStyle/>
          <a:p>
            <a:pPr algn="just"/>
            <a:r>
              <a:rPr lang="en-IN"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In the preparation of the draft bill, a working draft is prepared and discussed with the officers of the concerned ministry. </a:t>
            </a:r>
          </a:p>
          <a:p>
            <a:pPr algn="just"/>
            <a:r>
              <a:rPr lang="en-IN"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Usually, a team of two officers from the concerned ministry and two officers from the legislative department is involved.</a:t>
            </a:r>
          </a:p>
          <a:p>
            <a:pPr algn="just"/>
            <a:r>
              <a:rPr lang="en-IN"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Multiple working drafts are prepared. </a:t>
            </a:r>
          </a:p>
          <a:p>
            <a:pPr algn="just"/>
            <a:r>
              <a:rPr lang="en-IN"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Why are multiple drafts prepared? </a:t>
            </a:r>
          </a:p>
          <a:p>
            <a:pPr algn="just"/>
            <a:r>
              <a:rPr lang="en-IN"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reason is that the language of law is different from ordinary English. </a:t>
            </a:r>
          </a:p>
          <a:p>
            <a:pPr algn="just"/>
            <a:r>
              <a:rPr lang="en-IN" sz="3200" kern="100" dirty="0">
                <a:solidFill>
                  <a:srgbClr val="C00000"/>
                </a:solidFill>
                <a:effectLst/>
                <a:ea typeface="Calibri" panose="020F0502020204030204" pitchFamily="34" charset="0"/>
                <a:cs typeface="Times New Roman" panose="02020603050405020304" pitchFamily="18" charset="0"/>
              </a:rPr>
              <a:t>The language of law uses concepts and categories. For</a:t>
            </a:r>
            <a:r>
              <a:rPr lang="en-IN" sz="3200" kern="100" dirty="0">
                <a:solidFill>
                  <a:srgbClr val="C00000"/>
                </a:solidFill>
                <a:ea typeface="Calibri" panose="020F0502020204030204" pitchFamily="34" charset="0"/>
                <a:cs typeface="Times New Roman" panose="02020603050405020304" pitchFamily="18" charset="0"/>
              </a:rPr>
              <a:t> </a:t>
            </a:r>
            <a:r>
              <a:rPr lang="en-IN" sz="3200" kern="100" dirty="0">
                <a:solidFill>
                  <a:srgbClr val="C00000"/>
                </a:solidFill>
                <a:effectLst/>
                <a:ea typeface="Calibri" panose="020F0502020204030204" pitchFamily="34" charset="0"/>
                <a:cs typeface="Times New Roman" panose="02020603050405020304" pitchFamily="18" charset="0"/>
              </a:rPr>
              <a:t>example, the concept of </a:t>
            </a:r>
            <a:r>
              <a:rPr lang="en-IN" sz="3200" dirty="0">
                <a:solidFill>
                  <a:srgbClr val="C00000"/>
                </a:solidFill>
                <a:effectLst/>
                <a:ea typeface="Calibri" panose="020F0502020204030204" pitchFamily="34" charset="0"/>
                <a:cs typeface="Times New Roman" panose="02020603050405020304" pitchFamily="18" charset="0"/>
              </a:rPr>
              <a:t>law as a system ensuring justified state coercion</a:t>
            </a:r>
            <a:r>
              <a:rPr lang="en-IN" sz="3200" kern="100" dirty="0">
                <a:solidFill>
                  <a:srgbClr val="C00000"/>
                </a:solidFill>
                <a:effectLst/>
                <a:ea typeface="Calibri" panose="020F0502020204030204" pitchFamily="34" charset="0"/>
                <a:cs typeface="Times New Roman" panose="02020603050405020304" pitchFamily="18" charset="0"/>
              </a:rPr>
              <a:t> </a:t>
            </a:r>
          </a:p>
          <a:p>
            <a:pPr algn="just"/>
            <a:r>
              <a:rPr lang="en-IN"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It uses the concept of legal rules and legal obligation. </a:t>
            </a:r>
          </a:p>
          <a:p>
            <a:pPr algn="just"/>
            <a:r>
              <a:rPr lang="en-IN"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Using multiple concepts, a law regulates human behaviour with legal consequences. </a:t>
            </a:r>
          </a:p>
          <a:p>
            <a:pPr algn="just"/>
            <a:r>
              <a:rPr lang="en-IN"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Since law confers rights on one category and responsibility on others, often the meaning of obligatory, permissive, or </a:t>
            </a:r>
            <a:r>
              <a:rPr lang="en-IN" kern="100" dirty="0" err="1">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prohibitory</a:t>
            </a:r>
            <a:r>
              <a:rPr lang="en-IN"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command of law is given a reasonably different meaning by the law enforcer and those subject to that particular law. </a:t>
            </a:r>
          </a:p>
          <a:p>
            <a:pPr algn="just"/>
            <a:r>
              <a:rPr lang="en-IN"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In such cases, it is for the courts to decide the meaning and effect of the law.</a:t>
            </a:r>
          </a:p>
        </p:txBody>
      </p:sp>
      <p:sp>
        <p:nvSpPr>
          <p:cNvPr id="4" name="Footer Placeholder 3">
            <a:extLst>
              <a:ext uri="{FF2B5EF4-FFF2-40B4-BE49-F238E27FC236}">
                <a16:creationId xmlns:a16="http://schemas.microsoft.com/office/drawing/2014/main" id="{19BEB5EF-1021-3B23-3E1F-4D8C022DD3A7}"/>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37979288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E7868-5444-DC0C-7F83-36D6949B58D2}"/>
              </a:ext>
            </a:extLst>
          </p:cNvPr>
          <p:cNvSpPr>
            <a:spLocks noGrp="1"/>
          </p:cNvSpPr>
          <p:nvPr>
            <p:ph type="title"/>
          </p:nvPr>
        </p:nvSpPr>
        <p:spPr/>
        <p:txBody>
          <a:bodyPr/>
          <a:lstStyle/>
          <a:p>
            <a:r>
              <a:rPr lang="en-US" dirty="0">
                <a:solidFill>
                  <a:srgbClr val="C00000"/>
                </a:solidFill>
              </a:rPr>
              <a:t>Law is expressed in the form of rules</a:t>
            </a:r>
            <a:endParaRPr lang="en-IN" dirty="0">
              <a:solidFill>
                <a:srgbClr val="C00000"/>
              </a:solidFill>
            </a:endParaRPr>
          </a:p>
        </p:txBody>
      </p:sp>
      <p:sp>
        <p:nvSpPr>
          <p:cNvPr id="3" name="Content Placeholder 2">
            <a:extLst>
              <a:ext uri="{FF2B5EF4-FFF2-40B4-BE49-F238E27FC236}">
                <a16:creationId xmlns:a16="http://schemas.microsoft.com/office/drawing/2014/main" id="{969A47D9-B234-C440-DB93-5AD47592A090}"/>
              </a:ext>
            </a:extLst>
          </p:cNvPr>
          <p:cNvSpPr>
            <a:spLocks noGrp="1"/>
          </p:cNvSpPr>
          <p:nvPr>
            <p:ph idx="1"/>
          </p:nvPr>
        </p:nvSpPr>
        <p:spPr/>
        <p:txBody>
          <a:bodyPr>
            <a:normAutofit/>
          </a:bodyPr>
          <a:lstStyle/>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 binding command of law is expressed in the form of rules.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It regulates human behaviour and conduct.</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It creates and imposes duties or obligations.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Rules are specific in nature and they cover all possible human conduct in the area in which the legislation is proposed. However, it is not possible to foresee all situations.</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For example, by law, smoking is prohibited. But the prohibition is on smoking in public places.</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 So what is meant by public places, that is to be defined.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Except in public places, adults can smoke either in the area designated for smoking or in their private houses.</a:t>
            </a:r>
          </a:p>
        </p:txBody>
      </p:sp>
      <p:sp>
        <p:nvSpPr>
          <p:cNvPr id="4" name="Footer Placeholder 3">
            <a:extLst>
              <a:ext uri="{FF2B5EF4-FFF2-40B4-BE49-F238E27FC236}">
                <a16:creationId xmlns:a16="http://schemas.microsoft.com/office/drawing/2014/main" id="{F8D44ED4-C8BB-60E3-E9AD-570521F884F1}"/>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3211171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BCBA-3784-0F46-0F4E-067C461034F2}"/>
              </a:ext>
            </a:extLst>
          </p:cNvPr>
          <p:cNvSpPr>
            <a:spLocks noGrp="1"/>
          </p:cNvSpPr>
          <p:nvPr>
            <p:ph type="title"/>
          </p:nvPr>
        </p:nvSpPr>
        <p:spPr/>
        <p:txBody>
          <a:bodyPr/>
          <a:lstStyle/>
          <a:p>
            <a:r>
              <a:rPr lang="en-US" dirty="0">
                <a:solidFill>
                  <a:srgbClr val="C00000"/>
                </a:solidFill>
              </a:rPr>
              <a:t>Law with sanction</a:t>
            </a:r>
            <a:endParaRPr lang="en-IN" dirty="0">
              <a:solidFill>
                <a:srgbClr val="C00000"/>
              </a:solidFill>
            </a:endParaRPr>
          </a:p>
        </p:txBody>
      </p:sp>
      <p:sp>
        <p:nvSpPr>
          <p:cNvPr id="3" name="Content Placeholder 2">
            <a:extLst>
              <a:ext uri="{FF2B5EF4-FFF2-40B4-BE49-F238E27FC236}">
                <a16:creationId xmlns:a16="http://schemas.microsoft.com/office/drawing/2014/main" id="{4DAD8BBD-7488-4111-A726-641034AF82FF}"/>
              </a:ext>
            </a:extLst>
          </p:cNvPr>
          <p:cNvSpPr>
            <a:spLocks noGrp="1"/>
          </p:cNvSpPr>
          <p:nvPr>
            <p:ph idx="1"/>
          </p:nvPr>
        </p:nvSpPr>
        <p:spPr/>
        <p:txBody>
          <a:bodyPr>
            <a:normAutofit/>
          </a:bodyPr>
          <a:lstStyle/>
          <a:p>
            <a:r>
              <a:rPr lang="en-IN" sz="2000" kern="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Most of the laws require </a:t>
            </a:r>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sanction. </a:t>
            </a:r>
          </a:p>
          <a:p>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In the case of no smoking, it is to be decided what sanction is to be imposed on a person who is found smoking and what machinery will enforce this law. </a:t>
            </a:r>
          </a:p>
          <a:p>
            <a:r>
              <a:rPr lang="en-IN" sz="2000" kern="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T</a:t>
            </a:r>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hese are the very difficult questions for the policymakers.</a:t>
            </a:r>
          </a:p>
        </p:txBody>
      </p:sp>
      <p:sp>
        <p:nvSpPr>
          <p:cNvPr id="4" name="Footer Placeholder 3">
            <a:extLst>
              <a:ext uri="{FF2B5EF4-FFF2-40B4-BE49-F238E27FC236}">
                <a16:creationId xmlns:a16="http://schemas.microsoft.com/office/drawing/2014/main" id="{3735233C-A89C-46B5-70DD-B0C1F4BF1B94}"/>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713061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CA413-B5F7-5393-37FA-6322E83C4C24}"/>
              </a:ext>
            </a:extLst>
          </p:cNvPr>
          <p:cNvSpPr>
            <a:spLocks noGrp="1"/>
          </p:cNvSpPr>
          <p:nvPr>
            <p:ph type="title"/>
          </p:nvPr>
        </p:nvSpPr>
        <p:spPr/>
        <p:txBody>
          <a:bodyPr/>
          <a:lstStyle/>
          <a:p>
            <a:r>
              <a:rPr lang="en-US" dirty="0">
                <a:solidFill>
                  <a:srgbClr val="C00000"/>
                </a:solidFill>
              </a:rPr>
              <a:t>Skills required for drafting</a:t>
            </a:r>
            <a:endParaRPr lang="en-IN" dirty="0">
              <a:solidFill>
                <a:srgbClr val="C00000"/>
              </a:solidFill>
            </a:endParaRPr>
          </a:p>
        </p:txBody>
      </p:sp>
      <p:sp>
        <p:nvSpPr>
          <p:cNvPr id="3" name="Content Placeholder 2">
            <a:extLst>
              <a:ext uri="{FF2B5EF4-FFF2-40B4-BE49-F238E27FC236}">
                <a16:creationId xmlns:a16="http://schemas.microsoft.com/office/drawing/2014/main" id="{E5BF02C3-D5A4-C5C8-898A-F64AD83CFCAE}"/>
              </a:ext>
            </a:extLst>
          </p:cNvPr>
          <p:cNvSpPr>
            <a:spLocks noGrp="1"/>
          </p:cNvSpPr>
          <p:nvPr>
            <p:ph idx="1"/>
          </p:nvPr>
        </p:nvSpPr>
        <p:spPr/>
        <p:txBody>
          <a:bodyPr>
            <a:normAutofit/>
          </a:bodyPr>
          <a:lstStyle/>
          <a:p>
            <a:r>
              <a:rPr lang="en-US" sz="2000" dirty="0">
                <a:solidFill>
                  <a:srgbClr val="C00000"/>
                </a:solidFill>
              </a:rPr>
              <a:t>Knowledge of constitutional provisions and the case law.</a:t>
            </a:r>
          </a:p>
          <a:p>
            <a:r>
              <a:rPr lang="en-US" sz="2000" dirty="0">
                <a:solidFill>
                  <a:srgbClr val="C00000"/>
                </a:solidFill>
              </a:rPr>
              <a:t>Knowledge of concepts of law-rights, duties, obligation, ownership, possession, property, and person.</a:t>
            </a:r>
          </a:p>
          <a:p>
            <a:r>
              <a:rPr lang="en-US" sz="2000" dirty="0">
                <a:solidFill>
                  <a:srgbClr val="C00000"/>
                </a:solidFill>
              </a:rPr>
              <a:t>Knowledge of the subject interpretation of statutes.</a:t>
            </a:r>
          </a:p>
          <a:p>
            <a:r>
              <a:rPr lang="en-US" sz="2000" dirty="0">
                <a:solidFill>
                  <a:srgbClr val="C00000"/>
                </a:solidFill>
              </a:rPr>
              <a:t>Capacity to choose the right words, compose a grammatically correct sentence.</a:t>
            </a:r>
          </a:p>
          <a:p>
            <a:r>
              <a:rPr lang="en-US" sz="2000" dirty="0">
                <a:solidFill>
                  <a:srgbClr val="C00000"/>
                </a:solidFill>
              </a:rPr>
              <a:t>Ability to decide a suitable title, arrange the subject matter in a form in which a bill is prepared. </a:t>
            </a:r>
          </a:p>
        </p:txBody>
      </p:sp>
      <p:sp>
        <p:nvSpPr>
          <p:cNvPr id="4" name="Footer Placeholder 3">
            <a:extLst>
              <a:ext uri="{FF2B5EF4-FFF2-40B4-BE49-F238E27FC236}">
                <a16:creationId xmlns:a16="http://schemas.microsoft.com/office/drawing/2014/main" id="{44605F8A-0E9E-DC15-6901-59FAB2D5B914}"/>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3010430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C0DF0-9C5B-2D44-BB3A-955CC8AEC24A}"/>
              </a:ext>
            </a:extLst>
          </p:cNvPr>
          <p:cNvSpPr>
            <a:spLocks noGrp="1"/>
          </p:cNvSpPr>
          <p:nvPr>
            <p:ph type="title"/>
          </p:nvPr>
        </p:nvSpPr>
        <p:spPr/>
        <p:txBody>
          <a:bodyPr/>
          <a:lstStyle/>
          <a:p>
            <a:r>
              <a:rPr lang="en-US" dirty="0">
                <a:solidFill>
                  <a:srgbClr val="C00000"/>
                </a:solidFill>
              </a:rPr>
              <a:t>Unanswered questions</a:t>
            </a:r>
            <a:endParaRPr lang="en-IN" dirty="0">
              <a:solidFill>
                <a:srgbClr val="C00000"/>
              </a:solidFill>
            </a:endParaRPr>
          </a:p>
        </p:txBody>
      </p:sp>
      <p:sp>
        <p:nvSpPr>
          <p:cNvPr id="3" name="Content Placeholder 2">
            <a:extLst>
              <a:ext uri="{FF2B5EF4-FFF2-40B4-BE49-F238E27FC236}">
                <a16:creationId xmlns:a16="http://schemas.microsoft.com/office/drawing/2014/main" id="{36793C0B-ECE8-3752-6D97-8A9D3562C15E}"/>
              </a:ext>
            </a:extLst>
          </p:cNvPr>
          <p:cNvSpPr>
            <a:spLocks noGrp="1"/>
          </p:cNvSpPr>
          <p:nvPr>
            <p:ph idx="1"/>
          </p:nvPr>
        </p:nvSpPr>
        <p:spPr/>
        <p:txBody>
          <a:bodyPr/>
          <a:lstStyle/>
          <a:p>
            <a:r>
              <a:rPr lang="en-US" sz="2000" dirty="0">
                <a:solidFill>
                  <a:srgbClr val="C00000"/>
                </a:solidFill>
              </a:rPr>
              <a:t>How many constitutional amendments have been struck down?</a:t>
            </a:r>
          </a:p>
          <a:p>
            <a:r>
              <a:rPr lang="en-US" sz="2000" dirty="0">
                <a:solidFill>
                  <a:srgbClr val="C00000"/>
                </a:solidFill>
              </a:rPr>
              <a:t>How many central acts have been struck down?</a:t>
            </a:r>
          </a:p>
          <a:p>
            <a:r>
              <a:rPr lang="en-US" sz="2000" dirty="0">
                <a:solidFill>
                  <a:srgbClr val="C00000"/>
                </a:solidFill>
              </a:rPr>
              <a:t>How many State Acts have been struck down?</a:t>
            </a:r>
          </a:p>
          <a:p>
            <a:r>
              <a:rPr lang="en-US" sz="2000" dirty="0">
                <a:solidFill>
                  <a:srgbClr val="C00000"/>
                </a:solidFill>
              </a:rPr>
              <a:t>What do you mean by validating legislation?</a:t>
            </a:r>
          </a:p>
          <a:p>
            <a:r>
              <a:rPr lang="en-US" sz="2000" dirty="0">
                <a:solidFill>
                  <a:srgbClr val="C00000"/>
                </a:solidFill>
              </a:rPr>
              <a:t>Have you heard about the Committee on Subordinate Legislation?</a:t>
            </a:r>
          </a:p>
          <a:p>
            <a:r>
              <a:rPr lang="en-US" sz="2000" dirty="0">
                <a:solidFill>
                  <a:srgbClr val="C00000"/>
                </a:solidFill>
              </a:rPr>
              <a:t>Are you aware of the working of the Committee on subordinate Legislation?</a:t>
            </a:r>
          </a:p>
          <a:p>
            <a:endParaRPr lang="en-IN" dirty="0"/>
          </a:p>
        </p:txBody>
      </p:sp>
      <p:sp>
        <p:nvSpPr>
          <p:cNvPr id="4" name="Footer Placeholder 3">
            <a:extLst>
              <a:ext uri="{FF2B5EF4-FFF2-40B4-BE49-F238E27FC236}">
                <a16:creationId xmlns:a16="http://schemas.microsoft.com/office/drawing/2014/main" id="{F1EB2BD2-9B1B-77D4-C424-D8A08B933B10}"/>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3189999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3FB2-912A-6CA7-32AE-5300B17857C5}"/>
              </a:ext>
            </a:extLst>
          </p:cNvPr>
          <p:cNvSpPr>
            <a:spLocks noGrp="1"/>
          </p:cNvSpPr>
          <p:nvPr>
            <p:ph type="title"/>
          </p:nvPr>
        </p:nvSpPr>
        <p:spPr/>
        <p:txBody>
          <a:bodyPr/>
          <a:lstStyle/>
          <a:p>
            <a:r>
              <a:rPr lang="en-US" dirty="0">
                <a:solidFill>
                  <a:srgbClr val="C00000"/>
                </a:solidFill>
              </a:rPr>
              <a:t>References for further study</a:t>
            </a:r>
            <a:endParaRPr lang="en-IN" dirty="0"/>
          </a:p>
        </p:txBody>
      </p:sp>
      <p:sp>
        <p:nvSpPr>
          <p:cNvPr id="3" name="Content Placeholder 2">
            <a:extLst>
              <a:ext uri="{FF2B5EF4-FFF2-40B4-BE49-F238E27FC236}">
                <a16:creationId xmlns:a16="http://schemas.microsoft.com/office/drawing/2014/main" id="{DAF9DFDF-28D1-8EA1-E074-A7CA36584999}"/>
              </a:ext>
            </a:extLst>
          </p:cNvPr>
          <p:cNvSpPr>
            <a:spLocks noGrp="1"/>
          </p:cNvSpPr>
          <p:nvPr>
            <p:ph idx="1"/>
          </p:nvPr>
        </p:nvSpPr>
        <p:spPr>
          <a:xfrm>
            <a:off x="838200" y="1825625"/>
            <a:ext cx="10515600" cy="1029542"/>
          </a:xfrm>
        </p:spPr>
        <p:txBody>
          <a:bodyPr>
            <a:normAutofit/>
          </a:bodyPr>
          <a:lstStyle/>
          <a:p>
            <a:pPr algn="just"/>
            <a:r>
              <a:rPr lang="en-US" sz="2000" dirty="0">
                <a:solidFill>
                  <a:srgbClr val="C00000"/>
                </a:solidFill>
              </a:rPr>
              <a:t>D</a:t>
            </a:r>
            <a:r>
              <a:rPr lang="en-IN" sz="2000" dirty="0">
                <a:solidFill>
                  <a:srgbClr val="C00000"/>
                </a:solidFill>
              </a:rPr>
              <a:t>r. </a:t>
            </a:r>
            <a:r>
              <a:rPr lang="en-IN" sz="2000">
                <a:solidFill>
                  <a:srgbClr val="C00000"/>
                </a:solidFill>
              </a:rPr>
              <a:t>KN </a:t>
            </a:r>
            <a:r>
              <a:rPr lang="en-IN" sz="2000" dirty="0">
                <a:solidFill>
                  <a:srgbClr val="C00000"/>
                </a:solidFill>
              </a:rPr>
              <a:t>Chaturvedi, Modern Statutory Interpretation, Eastern Law House, Kolkata (2022)</a:t>
            </a:r>
          </a:p>
          <a:p>
            <a:pPr algn="just"/>
            <a:r>
              <a:rPr lang="en-IN" sz="2000" dirty="0">
                <a:solidFill>
                  <a:srgbClr val="C00000"/>
                </a:solidFill>
              </a:rPr>
              <a:t>Dr. KN Chaturvedi, Interpretation of Taxing Statutes, 2</a:t>
            </a:r>
            <a:r>
              <a:rPr lang="en-IN" sz="2000" baseline="30000" dirty="0">
                <a:solidFill>
                  <a:srgbClr val="C00000"/>
                </a:solidFill>
              </a:rPr>
              <a:t>nd</a:t>
            </a:r>
            <a:r>
              <a:rPr lang="en-IN" sz="2000" dirty="0">
                <a:solidFill>
                  <a:srgbClr val="C00000"/>
                </a:solidFill>
              </a:rPr>
              <a:t> edition, Taxmann, New Delhi (2024)</a:t>
            </a:r>
          </a:p>
          <a:p>
            <a:pPr algn="just"/>
            <a:endParaRPr lang="en-IN" sz="2000" dirty="0"/>
          </a:p>
        </p:txBody>
      </p:sp>
      <p:sp>
        <p:nvSpPr>
          <p:cNvPr id="4" name="Footer Placeholder 3">
            <a:extLst>
              <a:ext uri="{FF2B5EF4-FFF2-40B4-BE49-F238E27FC236}">
                <a16:creationId xmlns:a16="http://schemas.microsoft.com/office/drawing/2014/main" id="{76037554-93CF-8B1F-5500-82E23B785F0E}"/>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816639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2B988-9578-7197-0D46-1737BB579F58}"/>
              </a:ext>
            </a:extLst>
          </p:cNvPr>
          <p:cNvSpPr>
            <a:spLocks noGrp="1"/>
          </p:cNvSpPr>
          <p:nvPr>
            <p:ph type="title"/>
          </p:nvPr>
        </p:nvSpPr>
        <p:spPr/>
        <p:txBody>
          <a:bodyPr/>
          <a:lstStyle/>
          <a:p>
            <a:r>
              <a:rPr lang="en-US" dirty="0">
                <a:solidFill>
                  <a:srgbClr val="C00000"/>
                </a:solidFill>
              </a:rPr>
              <a:t>For queries </a:t>
            </a:r>
            <a:endParaRPr lang="en-IN" dirty="0">
              <a:solidFill>
                <a:srgbClr val="C00000"/>
              </a:solidFill>
            </a:endParaRPr>
          </a:p>
        </p:txBody>
      </p:sp>
      <p:sp>
        <p:nvSpPr>
          <p:cNvPr id="3" name="Content Placeholder 2">
            <a:extLst>
              <a:ext uri="{FF2B5EF4-FFF2-40B4-BE49-F238E27FC236}">
                <a16:creationId xmlns:a16="http://schemas.microsoft.com/office/drawing/2014/main" id="{87FA4E1E-A03B-A09B-039C-12E738D47536}"/>
              </a:ext>
            </a:extLst>
          </p:cNvPr>
          <p:cNvSpPr>
            <a:spLocks noGrp="1"/>
          </p:cNvSpPr>
          <p:nvPr>
            <p:ph idx="1"/>
          </p:nvPr>
        </p:nvSpPr>
        <p:spPr/>
        <p:txBody>
          <a:bodyPr>
            <a:normAutofit/>
          </a:bodyPr>
          <a:lstStyle/>
          <a:p>
            <a:r>
              <a:rPr lang="en-US" sz="2000" dirty="0">
                <a:solidFill>
                  <a:srgbClr val="C00000"/>
                </a:solidFill>
              </a:rPr>
              <a:t>Email address: </a:t>
            </a:r>
            <a:r>
              <a:rPr lang="en-US" sz="2000" dirty="0">
                <a:solidFill>
                  <a:srgbClr val="C00000"/>
                </a:solidFill>
                <a:hlinkClick r:id="rId2"/>
              </a:rPr>
              <a:t>chaturvedi.kn@gmail.com</a:t>
            </a:r>
            <a:r>
              <a:rPr lang="en-US" sz="2000" dirty="0">
                <a:solidFill>
                  <a:srgbClr val="C00000"/>
                </a:solidFill>
              </a:rPr>
              <a:t> or pride.sansad@nic.in</a:t>
            </a:r>
            <a:endParaRPr lang="en-IN" sz="2000" dirty="0">
              <a:solidFill>
                <a:srgbClr val="C00000"/>
              </a:solidFill>
            </a:endParaRPr>
          </a:p>
        </p:txBody>
      </p:sp>
      <p:sp>
        <p:nvSpPr>
          <p:cNvPr id="4" name="Footer Placeholder 3">
            <a:extLst>
              <a:ext uri="{FF2B5EF4-FFF2-40B4-BE49-F238E27FC236}">
                <a16:creationId xmlns:a16="http://schemas.microsoft.com/office/drawing/2014/main" id="{1BA1BC97-B055-4D69-FBF0-96EA33EAD4F7}"/>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1270717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110D5-1C73-756A-5DC5-2024370D73B3}"/>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Parliament works for a purpose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4B1EE4-7E4A-B98B-A390-F76EC03DD645}"/>
              </a:ext>
            </a:extLst>
          </p:cNvPr>
          <p:cNvSpPr>
            <a:spLocks noGrp="1"/>
          </p:cNvSpPr>
          <p:nvPr>
            <p:ph idx="1"/>
          </p:nvPr>
        </p:nvSpPr>
        <p:spPr/>
        <p:txBody>
          <a:bodyPr>
            <a:normAutofit/>
          </a:bodyPr>
          <a:lstStyle/>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After all, parliament and state legislatures devote their time to legislation, not for the reason that they have no better work to do. </a:t>
            </a:r>
            <a:endParaRPr lang="en-IN" sz="2000" kern="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kern="100"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 As a supreme law-making body, </a:t>
            </a:r>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they devote a considerable amount of time to see that the law enacted by the parliament works.</a:t>
            </a:r>
          </a:p>
        </p:txBody>
      </p:sp>
      <p:sp>
        <p:nvSpPr>
          <p:cNvPr id="4" name="Footer Placeholder 3">
            <a:extLst>
              <a:ext uri="{FF2B5EF4-FFF2-40B4-BE49-F238E27FC236}">
                <a16:creationId xmlns:a16="http://schemas.microsoft.com/office/drawing/2014/main" id="{AA05346A-6C0C-D8F0-4725-A13FCB846BDA}"/>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650585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577-AE18-CA18-F916-E8F7DDDCDE67}"/>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Product and Process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BDEEFC7-42B6-ED42-D107-88ABF15CC00B}"/>
              </a:ext>
            </a:extLst>
          </p:cNvPr>
          <p:cNvSpPr>
            <a:spLocks noGrp="1"/>
          </p:cNvSpPr>
          <p:nvPr>
            <p:ph idx="1"/>
          </p:nvPr>
        </p:nvSpPr>
        <p:spPr/>
        <p:txBody>
          <a:bodyPr>
            <a:normAutofit/>
          </a:bodyPr>
          <a:lstStyle/>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Legislation is a product, and the life cycle of legislation undergoes two processes: the first legislative process and the second, the parliamentary process.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assent of the President is part of the parliamentary process.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work in Parliament and state legislatures is known as the parliamentary process. </a:t>
            </a:r>
          </a:p>
          <a:p>
            <a:pPr algn="just"/>
            <a:r>
              <a:rPr lang="en-IN" sz="2000" kern="100" dirty="0">
                <a:solidFill>
                  <a:srgbClr val="C00000"/>
                </a:solidFill>
                <a:effectLst/>
                <a:latin typeface="Times New Roman" panose="02020603050405020304" pitchFamily="18" charset="0"/>
                <a:ea typeface="Calibri" panose="020F0502020204030204" pitchFamily="34" charset="0"/>
                <a:cs typeface="Times New Roman" panose="02020603050405020304" pitchFamily="18" charset="0"/>
              </a:rPr>
              <a:t>The parliamentary process is a part of the law-making process. </a:t>
            </a:r>
          </a:p>
        </p:txBody>
      </p:sp>
      <p:sp>
        <p:nvSpPr>
          <p:cNvPr id="4" name="Footer Placeholder 3">
            <a:extLst>
              <a:ext uri="{FF2B5EF4-FFF2-40B4-BE49-F238E27FC236}">
                <a16:creationId xmlns:a16="http://schemas.microsoft.com/office/drawing/2014/main" id="{0FCE85A7-1A88-8CA3-3CA0-209406490F32}"/>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130738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2F9F-5230-93B2-A0DC-1E9B261FF68C}"/>
              </a:ext>
            </a:extLst>
          </p:cNvPr>
          <p:cNvSpPr>
            <a:spLocks noGrp="1"/>
          </p:cNvSpPr>
          <p:nvPr>
            <p:ph type="title"/>
          </p:nvPr>
        </p:nvSpPr>
        <p:spPr/>
        <p:txBody>
          <a:bodyPr/>
          <a:lstStyle/>
          <a:p>
            <a:r>
              <a:rPr lang="en-US" dirty="0">
                <a:solidFill>
                  <a:srgbClr val="C00000"/>
                </a:solidFill>
                <a:latin typeface="Times New Roman" panose="02020603050405020304" pitchFamily="18" charset="0"/>
                <a:cs typeface="Times New Roman" panose="02020603050405020304" pitchFamily="18" charset="0"/>
              </a:rPr>
              <a:t>Indian legal system</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4A095C1-CDA5-B195-34EB-E888914CF518}"/>
              </a:ext>
            </a:extLst>
          </p:cNvPr>
          <p:cNvSpPr>
            <a:spLocks noGrp="1"/>
          </p:cNvSpPr>
          <p:nvPr>
            <p:ph idx="1"/>
          </p:nvPr>
        </p:nvSpPr>
        <p:spPr/>
        <p:txBody>
          <a:bodyPr>
            <a:normAutofit/>
          </a:bodyPr>
          <a:lstStyle/>
          <a:p>
            <a:pPr algn="just"/>
            <a:r>
              <a:rPr lang="en-US" sz="2000" dirty="0">
                <a:solidFill>
                  <a:srgbClr val="C00000"/>
                </a:solidFill>
                <a:latin typeface="Times New Roman" panose="02020603050405020304" pitchFamily="18" charset="0"/>
                <a:cs typeface="Times New Roman" panose="02020603050405020304" pitchFamily="18" charset="0"/>
              </a:rPr>
              <a:t> The Indian legal system comprises legislation, common law, customary law, and religious law. In Goa, Portuguese laws are still in effect. In Puducherry, French law remains in effect.</a:t>
            </a:r>
          </a:p>
          <a:p>
            <a:pPr algn="just"/>
            <a:r>
              <a:rPr lang="en-US" sz="2000" dirty="0">
                <a:solidFill>
                  <a:srgbClr val="C00000"/>
                </a:solidFill>
                <a:latin typeface="Times New Roman" panose="02020603050405020304" pitchFamily="18" charset="0"/>
                <a:cs typeface="Times New Roman" panose="02020603050405020304" pitchFamily="18" charset="0"/>
              </a:rPr>
              <a:t>Legislation comprises primary legislation and subordinate legislation.</a:t>
            </a:r>
          </a:p>
          <a:p>
            <a:pPr algn="just"/>
            <a:r>
              <a:rPr lang="en-US" sz="2000" dirty="0">
                <a:solidFill>
                  <a:srgbClr val="C00000"/>
                </a:solidFill>
                <a:latin typeface="Times New Roman" panose="02020603050405020304" pitchFamily="18" charset="0"/>
                <a:cs typeface="Times New Roman" panose="02020603050405020304" pitchFamily="18" charset="0"/>
              </a:rPr>
              <a:t>Common law is judge-made law. A law declared by the Supreme Court shall be binding on all courts within the territory of India.</a:t>
            </a:r>
          </a:p>
          <a:p>
            <a:pPr algn="just"/>
            <a:r>
              <a:rPr lang="en-US" sz="2000" dirty="0">
                <a:solidFill>
                  <a:srgbClr val="C00000"/>
                </a:solidFill>
                <a:latin typeface="Times New Roman" panose="02020603050405020304" pitchFamily="18" charset="0"/>
                <a:cs typeface="Times New Roman" panose="02020603050405020304" pitchFamily="18" charset="0"/>
              </a:rPr>
              <a:t>Customary law is more prevalent in the north-east part of India.</a:t>
            </a:r>
          </a:p>
          <a:p>
            <a:pPr algn="just"/>
            <a:r>
              <a:rPr lang="en-US" sz="2000" dirty="0">
                <a:solidFill>
                  <a:srgbClr val="C00000"/>
                </a:solidFill>
                <a:latin typeface="Times New Roman" panose="02020603050405020304" pitchFamily="18" charset="0"/>
                <a:cs typeface="Times New Roman" panose="02020603050405020304" pitchFamily="18" charset="0"/>
              </a:rPr>
              <a:t>Religious law is the personal law applicable to persons of different religions.</a:t>
            </a:r>
            <a:endParaRPr lang="en-IN" sz="2000" dirty="0">
              <a:solidFill>
                <a:srgbClr val="C0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384EAB4E-83F6-D8B8-AA9B-37C1A4F4C983}"/>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2889649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7775-A552-99E0-4158-2F73793C3620}"/>
              </a:ext>
            </a:extLst>
          </p:cNvPr>
          <p:cNvSpPr>
            <a:spLocks noGrp="1"/>
          </p:cNvSpPr>
          <p:nvPr>
            <p:ph type="title"/>
          </p:nvPr>
        </p:nvSpPr>
        <p:spPr/>
        <p:txBody>
          <a:bodyPr/>
          <a:lstStyle/>
          <a:p>
            <a:r>
              <a:rPr lang="en-US" dirty="0">
                <a:solidFill>
                  <a:srgbClr val="C00000"/>
                </a:solidFill>
              </a:rPr>
              <a:t>Customary laws</a:t>
            </a:r>
            <a:endParaRPr lang="en-IN" dirty="0">
              <a:solidFill>
                <a:srgbClr val="C00000"/>
              </a:solidFill>
            </a:endParaRPr>
          </a:p>
        </p:txBody>
      </p:sp>
      <p:sp>
        <p:nvSpPr>
          <p:cNvPr id="3" name="Content Placeholder 2">
            <a:extLst>
              <a:ext uri="{FF2B5EF4-FFF2-40B4-BE49-F238E27FC236}">
                <a16:creationId xmlns:a16="http://schemas.microsoft.com/office/drawing/2014/main" id="{465BB244-9AD0-9B06-4377-EEEE599CC626}"/>
              </a:ext>
            </a:extLst>
          </p:cNvPr>
          <p:cNvSpPr>
            <a:spLocks noGrp="1"/>
          </p:cNvSpPr>
          <p:nvPr>
            <p:ph idx="1"/>
          </p:nvPr>
        </p:nvSpPr>
        <p:spPr/>
        <p:txBody>
          <a:bodyPr>
            <a:normAutofit/>
          </a:bodyPr>
          <a:lstStyle/>
          <a:p>
            <a:pPr algn="just"/>
            <a:r>
              <a:rPr lang="en-US" sz="2000" b="0" i="0" dirty="0">
                <a:solidFill>
                  <a:srgbClr val="C00000"/>
                </a:solidFill>
                <a:effectLst/>
                <a:latin typeface="+mj-lt"/>
              </a:rPr>
              <a:t>In 1963, the 13th Amendment to the Constitution </a:t>
            </a:r>
            <a:r>
              <a:rPr lang="en-US" sz="2000" b="0" i="0" dirty="0" err="1">
                <a:solidFill>
                  <a:srgbClr val="C00000"/>
                </a:solidFill>
                <a:effectLst/>
                <a:latin typeface="+mj-lt"/>
              </a:rPr>
              <a:t>recognised</a:t>
            </a:r>
            <a:r>
              <a:rPr lang="en-US" sz="2000" b="0" i="0" dirty="0">
                <a:solidFill>
                  <a:srgbClr val="C00000"/>
                </a:solidFill>
                <a:effectLst/>
                <a:latin typeface="+mj-lt"/>
              </a:rPr>
              <a:t> the customary laws of Nagaland through Article 371A. </a:t>
            </a:r>
          </a:p>
          <a:p>
            <a:pPr algn="just"/>
            <a:r>
              <a:rPr lang="en-US" sz="2000" b="0" i="0" dirty="0">
                <a:solidFill>
                  <a:srgbClr val="C00000"/>
                </a:solidFill>
                <a:effectLst/>
                <a:latin typeface="+mj-lt"/>
              </a:rPr>
              <a:t>The 53rd Amendment of 1986 </a:t>
            </a:r>
            <a:r>
              <a:rPr lang="en-US" sz="2000" b="0" i="0" dirty="0" err="1">
                <a:solidFill>
                  <a:srgbClr val="C00000"/>
                </a:solidFill>
                <a:effectLst/>
                <a:latin typeface="+mj-lt"/>
              </a:rPr>
              <a:t>recognised</a:t>
            </a:r>
            <a:r>
              <a:rPr lang="en-US" sz="2000" b="0" i="0" dirty="0">
                <a:solidFill>
                  <a:srgbClr val="C00000"/>
                </a:solidFill>
                <a:effectLst/>
                <a:latin typeface="+mj-lt"/>
              </a:rPr>
              <a:t> those of Mizoram through Article 371G. </a:t>
            </a:r>
          </a:p>
          <a:p>
            <a:pPr algn="just"/>
            <a:r>
              <a:rPr lang="en-US" sz="2000" b="0" i="0" dirty="0">
                <a:solidFill>
                  <a:srgbClr val="C00000"/>
                </a:solidFill>
                <a:effectLst/>
                <a:latin typeface="+mj-lt"/>
              </a:rPr>
              <a:t>This recognition includes laws governing marriage, divorce, inheritance, and other social and cultural practices and rights like community ownership. </a:t>
            </a:r>
          </a:p>
          <a:p>
            <a:pPr algn="just"/>
            <a:r>
              <a:rPr lang="en-US" sz="2000" b="0" i="0" dirty="0">
                <a:solidFill>
                  <a:srgbClr val="C00000"/>
                </a:solidFill>
                <a:effectLst/>
                <a:latin typeface="+mj-lt"/>
              </a:rPr>
              <a:t>No Act of the Union Parliament concerning the religious or social practices, procedures, administration of justice involving their customary law, and ownership and transfer of land and resources applies to them unless their legislative assemblies agree to it.</a:t>
            </a:r>
            <a:endParaRPr lang="en-IN" sz="2000" dirty="0">
              <a:solidFill>
                <a:srgbClr val="C00000"/>
              </a:solidFill>
              <a:latin typeface="+mj-lt"/>
            </a:endParaRPr>
          </a:p>
        </p:txBody>
      </p:sp>
      <p:sp>
        <p:nvSpPr>
          <p:cNvPr id="4" name="Footer Placeholder 3">
            <a:extLst>
              <a:ext uri="{FF2B5EF4-FFF2-40B4-BE49-F238E27FC236}">
                <a16:creationId xmlns:a16="http://schemas.microsoft.com/office/drawing/2014/main" id="{33D76CAB-BE91-A284-E2A8-E6539EB982D6}"/>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419050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0632-FC16-169D-3046-B4170BE6D3DD}"/>
              </a:ext>
            </a:extLst>
          </p:cNvPr>
          <p:cNvSpPr>
            <a:spLocks noGrp="1"/>
          </p:cNvSpPr>
          <p:nvPr>
            <p:ph type="title"/>
          </p:nvPr>
        </p:nvSpPr>
        <p:spPr/>
        <p:txBody>
          <a:bodyPr/>
          <a:lstStyle/>
          <a:p>
            <a:r>
              <a:rPr lang="en-US" dirty="0">
                <a:solidFill>
                  <a:srgbClr val="C00000"/>
                </a:solidFill>
              </a:rPr>
              <a:t>Portuguese laws in Goa</a:t>
            </a:r>
            <a:endParaRPr lang="en-IN" dirty="0">
              <a:solidFill>
                <a:srgbClr val="C00000"/>
              </a:solidFill>
            </a:endParaRPr>
          </a:p>
        </p:txBody>
      </p:sp>
      <p:sp>
        <p:nvSpPr>
          <p:cNvPr id="3" name="Content Placeholder 2">
            <a:extLst>
              <a:ext uri="{FF2B5EF4-FFF2-40B4-BE49-F238E27FC236}">
                <a16:creationId xmlns:a16="http://schemas.microsoft.com/office/drawing/2014/main" id="{F0141F17-DD39-4DD0-B599-2C28696F82B2}"/>
              </a:ext>
            </a:extLst>
          </p:cNvPr>
          <p:cNvSpPr>
            <a:spLocks noGrp="1"/>
          </p:cNvSpPr>
          <p:nvPr>
            <p:ph idx="1"/>
          </p:nvPr>
        </p:nvSpPr>
        <p:spPr/>
        <p:txBody>
          <a:bodyPr>
            <a:normAutofit/>
          </a:bodyPr>
          <a:lstStyle/>
          <a:p>
            <a:pPr algn="just"/>
            <a:r>
              <a:rPr lang="en-US" sz="2000" b="0" i="0" dirty="0">
                <a:solidFill>
                  <a:srgbClr val="C00000"/>
                </a:solidFill>
                <a:effectLst/>
                <a:latin typeface="+mj-lt"/>
              </a:rPr>
              <a:t>The provisions of the law relating to succession, notaries, and inventory proceeding were dispersed in the Portuguese Civil Code, 1867, in force with effect from August 1, 1870, as amended from time to time; </a:t>
            </a:r>
          </a:p>
          <a:p>
            <a:pPr algn="just"/>
            <a:r>
              <a:rPr lang="en-US" sz="2000" b="0" i="0" dirty="0">
                <a:solidFill>
                  <a:srgbClr val="C00000"/>
                </a:solidFill>
                <a:effectLst/>
                <a:latin typeface="+mj-lt"/>
              </a:rPr>
              <a:t>The Civil Procedure Code of 1939 was in force from January 1, 1941; Notarial law dated November 14, 1952,</a:t>
            </a:r>
            <a:r>
              <a:rPr lang="en-US" sz="2000" dirty="0">
                <a:solidFill>
                  <a:srgbClr val="C00000"/>
                </a:solidFill>
                <a:latin typeface="+mj-lt"/>
              </a:rPr>
              <a:t> is still in force.</a:t>
            </a:r>
            <a:endParaRPr lang="en-US" sz="2000" b="0" i="0" dirty="0">
              <a:solidFill>
                <a:srgbClr val="C00000"/>
              </a:solidFill>
              <a:effectLst/>
              <a:latin typeface="+mj-lt"/>
            </a:endParaRPr>
          </a:p>
          <a:p>
            <a:pPr algn="just"/>
            <a:r>
              <a:rPr lang="en-US" sz="2000" b="0" i="0" dirty="0">
                <a:solidFill>
                  <a:srgbClr val="C00000"/>
                </a:solidFill>
                <a:effectLst/>
                <a:latin typeface="+mj-lt"/>
              </a:rPr>
              <a:t>All these became laws of the land by virtue of section 5 of the Goa, Daman and Diu (Administration) Act, 1962 (1 of 1962) until amended by the competent Legislature.</a:t>
            </a:r>
            <a:endParaRPr lang="en-IN" sz="2000" dirty="0">
              <a:solidFill>
                <a:srgbClr val="C00000"/>
              </a:solidFill>
              <a:latin typeface="+mj-lt"/>
            </a:endParaRPr>
          </a:p>
        </p:txBody>
      </p:sp>
      <p:sp>
        <p:nvSpPr>
          <p:cNvPr id="4" name="Footer Placeholder 3">
            <a:extLst>
              <a:ext uri="{FF2B5EF4-FFF2-40B4-BE49-F238E27FC236}">
                <a16:creationId xmlns:a16="http://schemas.microsoft.com/office/drawing/2014/main" id="{E40E924D-A3F8-FA1B-201B-187564C90012}"/>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409047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C97A-66CC-578D-3276-BEB5B171C102}"/>
              </a:ext>
            </a:extLst>
          </p:cNvPr>
          <p:cNvSpPr>
            <a:spLocks noGrp="1"/>
          </p:cNvSpPr>
          <p:nvPr>
            <p:ph type="title"/>
          </p:nvPr>
        </p:nvSpPr>
        <p:spPr/>
        <p:txBody>
          <a:bodyPr/>
          <a:lstStyle/>
          <a:p>
            <a:r>
              <a:rPr lang="en-US" dirty="0">
                <a:solidFill>
                  <a:srgbClr val="C00000"/>
                </a:solidFill>
              </a:rPr>
              <a:t>Legislation</a:t>
            </a:r>
            <a:endParaRPr lang="en-IN" dirty="0">
              <a:solidFill>
                <a:srgbClr val="C00000"/>
              </a:solidFill>
            </a:endParaRPr>
          </a:p>
        </p:txBody>
      </p:sp>
      <p:sp>
        <p:nvSpPr>
          <p:cNvPr id="3" name="Content Placeholder 2">
            <a:extLst>
              <a:ext uri="{FF2B5EF4-FFF2-40B4-BE49-F238E27FC236}">
                <a16:creationId xmlns:a16="http://schemas.microsoft.com/office/drawing/2014/main" id="{2C0D7171-65E9-F99A-237E-A2433F1A90CF}"/>
              </a:ext>
            </a:extLst>
          </p:cNvPr>
          <p:cNvSpPr>
            <a:spLocks noGrp="1"/>
          </p:cNvSpPr>
          <p:nvPr>
            <p:ph idx="1"/>
          </p:nvPr>
        </p:nvSpPr>
        <p:spPr/>
        <p:txBody>
          <a:bodyPr>
            <a:normAutofit/>
          </a:bodyPr>
          <a:lstStyle/>
          <a:p>
            <a:r>
              <a:rPr lang="en-US" sz="2000" dirty="0">
                <a:solidFill>
                  <a:srgbClr val="C00000"/>
                </a:solidFill>
              </a:rPr>
              <a:t>Legislation is a product. Be it primary or secondary.</a:t>
            </a:r>
          </a:p>
          <a:p>
            <a:r>
              <a:rPr lang="en-US" sz="2000" dirty="0">
                <a:solidFill>
                  <a:srgbClr val="C00000"/>
                </a:solidFill>
              </a:rPr>
              <a:t>Like any other product, a legislation also undergoes through processes.</a:t>
            </a:r>
          </a:p>
          <a:p>
            <a:r>
              <a:rPr lang="en-US" sz="2000" dirty="0">
                <a:solidFill>
                  <a:srgbClr val="C00000"/>
                </a:solidFill>
              </a:rPr>
              <a:t>Process is different for primary legislation and subordinate legislation.</a:t>
            </a:r>
          </a:p>
          <a:p>
            <a:r>
              <a:rPr lang="en-US" sz="2000" dirty="0">
                <a:solidFill>
                  <a:srgbClr val="C00000"/>
                </a:solidFill>
              </a:rPr>
              <a:t> For primary legislation, the processes are the preparation of the legislation, introduction of a draft of the bill , passing of a bill, and assent of the President.</a:t>
            </a:r>
          </a:p>
          <a:p>
            <a:endParaRPr lang="en-IN" sz="2000" dirty="0"/>
          </a:p>
        </p:txBody>
      </p:sp>
      <p:sp>
        <p:nvSpPr>
          <p:cNvPr id="4" name="Footer Placeholder 3">
            <a:extLst>
              <a:ext uri="{FF2B5EF4-FFF2-40B4-BE49-F238E27FC236}">
                <a16:creationId xmlns:a16="http://schemas.microsoft.com/office/drawing/2014/main" id="{2C2B0885-F997-8184-1401-3F2048D5095A}"/>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284008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9EF54-DFA0-0E40-7883-B09CC32C7394}"/>
              </a:ext>
            </a:extLst>
          </p:cNvPr>
          <p:cNvSpPr>
            <a:spLocks noGrp="1"/>
          </p:cNvSpPr>
          <p:nvPr>
            <p:ph type="title"/>
          </p:nvPr>
        </p:nvSpPr>
        <p:spPr/>
        <p:txBody>
          <a:bodyPr/>
          <a:lstStyle/>
          <a:p>
            <a:r>
              <a:rPr lang="en-US" dirty="0">
                <a:solidFill>
                  <a:srgbClr val="C00000"/>
                </a:solidFill>
              </a:rPr>
              <a:t>Subordinate legislation</a:t>
            </a:r>
            <a:endParaRPr lang="en-IN" dirty="0">
              <a:solidFill>
                <a:srgbClr val="C00000"/>
              </a:solidFill>
            </a:endParaRPr>
          </a:p>
        </p:txBody>
      </p:sp>
      <p:sp>
        <p:nvSpPr>
          <p:cNvPr id="3" name="Content Placeholder 2">
            <a:extLst>
              <a:ext uri="{FF2B5EF4-FFF2-40B4-BE49-F238E27FC236}">
                <a16:creationId xmlns:a16="http://schemas.microsoft.com/office/drawing/2014/main" id="{7C032505-16BF-4304-C1F4-646912447512}"/>
              </a:ext>
            </a:extLst>
          </p:cNvPr>
          <p:cNvSpPr>
            <a:spLocks noGrp="1"/>
          </p:cNvSpPr>
          <p:nvPr>
            <p:ph idx="1"/>
          </p:nvPr>
        </p:nvSpPr>
        <p:spPr/>
        <p:txBody>
          <a:bodyPr>
            <a:normAutofit/>
          </a:bodyPr>
          <a:lstStyle/>
          <a:p>
            <a:r>
              <a:rPr lang="en-US" sz="2000" dirty="0">
                <a:solidFill>
                  <a:srgbClr val="C00000"/>
                </a:solidFill>
              </a:rPr>
              <a:t>Rules, regulations, schemes, by-laws, orders,  and notifications.</a:t>
            </a:r>
          </a:p>
          <a:p>
            <a:r>
              <a:rPr lang="en-US" sz="2000" dirty="0">
                <a:solidFill>
                  <a:srgbClr val="C00000"/>
                </a:solidFill>
              </a:rPr>
              <a:t>They must conform to the provisions of the Constitution.</a:t>
            </a:r>
          </a:p>
          <a:p>
            <a:r>
              <a:rPr lang="en-US" sz="2000" dirty="0">
                <a:solidFill>
                  <a:srgbClr val="C00000"/>
                </a:solidFill>
              </a:rPr>
              <a:t>They must conform to the principal Act, including the power to make rules, regulations, etc.</a:t>
            </a:r>
          </a:p>
          <a:p>
            <a:r>
              <a:rPr lang="en-US" sz="2000" dirty="0">
                <a:solidFill>
                  <a:srgbClr val="C00000"/>
                </a:solidFill>
              </a:rPr>
              <a:t>They must be published in the official gazette.</a:t>
            </a:r>
            <a:endParaRPr lang="en-IN" sz="2000" dirty="0">
              <a:solidFill>
                <a:srgbClr val="C00000"/>
              </a:solidFill>
            </a:endParaRPr>
          </a:p>
        </p:txBody>
      </p:sp>
      <p:sp>
        <p:nvSpPr>
          <p:cNvPr id="4" name="Footer Placeholder 3">
            <a:extLst>
              <a:ext uri="{FF2B5EF4-FFF2-40B4-BE49-F238E27FC236}">
                <a16:creationId xmlns:a16="http://schemas.microsoft.com/office/drawing/2014/main" id="{6A3BC84C-85E4-126F-0CF6-6FBDE2302723}"/>
              </a:ext>
            </a:extLst>
          </p:cNvPr>
          <p:cNvSpPr>
            <a:spLocks noGrp="1"/>
          </p:cNvSpPr>
          <p:nvPr>
            <p:ph type="ftr" sz="quarter" idx="11"/>
          </p:nvPr>
        </p:nvSpPr>
        <p:spPr/>
        <p:txBody>
          <a:bodyPr/>
          <a:lstStyle/>
          <a:p>
            <a:r>
              <a:rPr lang="en-US"/>
              <a:t>© 2025 Dr. K.N. Chaturvedi. All rights reserved.</a:t>
            </a:r>
            <a:endParaRPr lang="en-IN" dirty="0"/>
          </a:p>
        </p:txBody>
      </p:sp>
    </p:spTree>
    <p:extLst>
      <p:ext uri="{BB962C8B-B14F-4D97-AF65-F5344CB8AC3E}">
        <p14:creationId xmlns:p14="http://schemas.microsoft.com/office/powerpoint/2010/main" val="2271383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TotalTime>
  <Words>2879</Words>
  <Application>Microsoft Office PowerPoint</Application>
  <PresentationFormat>Widescreen</PresentationFormat>
  <Paragraphs>193</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Georgia</vt:lpstr>
      <vt:lpstr>Times New Roman</vt:lpstr>
      <vt:lpstr>Office Theme</vt:lpstr>
      <vt:lpstr>LAW-MAKING PROCESS</vt:lpstr>
      <vt:lpstr>Legislation is the main work of the Parliament and the state legislatures  </vt:lpstr>
      <vt:lpstr>Parliament works for a purpose</vt:lpstr>
      <vt:lpstr>Product and Process</vt:lpstr>
      <vt:lpstr>Indian legal system</vt:lpstr>
      <vt:lpstr>Customary laws</vt:lpstr>
      <vt:lpstr>Portuguese laws in Goa</vt:lpstr>
      <vt:lpstr>Legislation</vt:lpstr>
      <vt:lpstr>Subordinate legislation</vt:lpstr>
      <vt:lpstr>Adopted, enacted, and made</vt:lpstr>
      <vt:lpstr>The Work in Ministries and Departments</vt:lpstr>
      <vt:lpstr>Constitution is supreme</vt:lpstr>
      <vt:lpstr>         Legislative competence</vt:lpstr>
      <vt:lpstr>Text of Article 13 of the Constitution</vt:lpstr>
      <vt:lpstr>The terms valid, void, and voidable</vt:lpstr>
      <vt:lpstr>Fundamental rights</vt:lpstr>
      <vt:lpstr>Language of articles 14 and 21</vt:lpstr>
      <vt:lpstr>Obligation to follow constitutional limitations</vt:lpstr>
      <vt:lpstr>Who prepares the policy?</vt:lpstr>
      <vt:lpstr>Policy-making is a complex area in the administration</vt:lpstr>
      <vt:lpstr>Who drafts a bill?</vt:lpstr>
      <vt:lpstr>Preparation of working drafts of a bill</vt:lpstr>
      <vt:lpstr>Law is expressed in the form of rules</vt:lpstr>
      <vt:lpstr>Law with sanction</vt:lpstr>
      <vt:lpstr>Skills required for drafting</vt:lpstr>
      <vt:lpstr>Unanswered questions</vt:lpstr>
      <vt:lpstr>References for further study</vt:lpstr>
      <vt:lpstr>For queries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KN Chaturvedi</dc:creator>
  <cp:lastModifiedBy>KN Chaturvedi</cp:lastModifiedBy>
  <cp:revision>21</cp:revision>
  <dcterms:created xsi:type="dcterms:W3CDTF">2025-10-02T02:43:48Z</dcterms:created>
  <dcterms:modified xsi:type="dcterms:W3CDTF">2025-10-05T07:30:35Z</dcterms:modified>
</cp:coreProperties>
</file>