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9" r:id="rId3"/>
    <p:sldId id="257" r:id="rId4"/>
    <p:sldId id="258" r:id="rId5"/>
    <p:sldId id="259" r:id="rId6"/>
    <p:sldId id="260" r:id="rId7"/>
    <p:sldId id="261" r:id="rId8"/>
    <p:sldId id="262" r:id="rId9"/>
    <p:sldId id="274" r:id="rId10"/>
    <p:sldId id="263" r:id="rId11"/>
    <p:sldId id="272" r:id="rId12"/>
    <p:sldId id="275" r:id="rId13"/>
    <p:sldId id="276" r:id="rId14"/>
    <p:sldId id="273" r:id="rId15"/>
    <p:sldId id="277" r:id="rId16"/>
    <p:sldId id="264" r:id="rId17"/>
    <p:sldId id="265" r:id="rId18"/>
    <p:sldId id="266" r:id="rId19"/>
    <p:sldId id="267" r:id="rId20"/>
    <p:sldId id="268" r:id="rId21"/>
    <p:sldId id="269" r:id="rId22"/>
    <p:sldId id="270" r:id="rId23"/>
    <p:sldId id="271" r:id="rId24"/>
    <p:sldId id="278"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3" d="100"/>
          <a:sy n="103" d="100"/>
        </p:scale>
        <p:origin x="85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DCC871-F79F-4576-89F2-957FC1E5FA47}" type="datetimeFigureOut">
              <a:rPr lang="en-IN" smtClean="0"/>
              <a:t>09-10-2025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9A5D60-EB7C-48FE-ABBE-4EF10C38AFE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535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DCC871-F79F-4576-89F2-957FC1E5FA47}" type="datetimeFigureOut">
              <a:rPr lang="en-IN" smtClean="0"/>
              <a:t>09-10-2025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9A5D60-EB7C-48FE-ABBE-4EF10C38AFEF}" type="slidenum">
              <a:rPr lang="en-IN" smtClean="0"/>
              <a:t>‹#›</a:t>
            </a:fld>
            <a:endParaRPr lang="en-IN"/>
          </a:p>
        </p:txBody>
      </p:sp>
    </p:spTree>
    <p:extLst>
      <p:ext uri="{BB962C8B-B14F-4D97-AF65-F5344CB8AC3E}">
        <p14:creationId xmlns:p14="http://schemas.microsoft.com/office/powerpoint/2010/main" val="4188419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DCC871-F79F-4576-89F2-957FC1E5FA47}" type="datetimeFigureOut">
              <a:rPr lang="en-IN" smtClean="0"/>
              <a:t>09-10-2025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9A5D60-EB7C-48FE-ABBE-4EF10C38AFEF}" type="slidenum">
              <a:rPr lang="en-IN" smtClean="0"/>
              <a:t>‹#›</a:t>
            </a:fld>
            <a:endParaRPr lang="en-IN"/>
          </a:p>
        </p:txBody>
      </p:sp>
    </p:spTree>
    <p:extLst>
      <p:ext uri="{BB962C8B-B14F-4D97-AF65-F5344CB8AC3E}">
        <p14:creationId xmlns:p14="http://schemas.microsoft.com/office/powerpoint/2010/main" val="2427537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DCC871-F79F-4576-89F2-957FC1E5FA47}" type="datetimeFigureOut">
              <a:rPr lang="en-IN" smtClean="0"/>
              <a:t>09-10-2025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9A5D60-EB7C-48FE-ABBE-4EF10C38AFEF}" type="slidenum">
              <a:rPr lang="en-IN" smtClean="0"/>
              <a:t>‹#›</a:t>
            </a:fld>
            <a:endParaRPr lang="en-IN"/>
          </a:p>
        </p:txBody>
      </p:sp>
    </p:spTree>
    <p:extLst>
      <p:ext uri="{BB962C8B-B14F-4D97-AF65-F5344CB8AC3E}">
        <p14:creationId xmlns:p14="http://schemas.microsoft.com/office/powerpoint/2010/main" val="2672840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DCC871-F79F-4576-89F2-957FC1E5FA47}" type="datetimeFigureOut">
              <a:rPr lang="en-IN" smtClean="0"/>
              <a:t>09-10-2025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9A5D60-EB7C-48FE-ABBE-4EF10C38AFE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619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DCC871-F79F-4576-89F2-957FC1E5FA47}" type="datetimeFigureOut">
              <a:rPr lang="en-IN" smtClean="0"/>
              <a:t>09-10-2025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9A5D60-EB7C-48FE-ABBE-4EF10C38AFEF}" type="slidenum">
              <a:rPr lang="en-IN" smtClean="0"/>
              <a:t>‹#›</a:t>
            </a:fld>
            <a:endParaRPr lang="en-IN"/>
          </a:p>
        </p:txBody>
      </p:sp>
    </p:spTree>
    <p:extLst>
      <p:ext uri="{BB962C8B-B14F-4D97-AF65-F5344CB8AC3E}">
        <p14:creationId xmlns:p14="http://schemas.microsoft.com/office/powerpoint/2010/main" val="3793979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DCC871-F79F-4576-89F2-957FC1E5FA47}" type="datetimeFigureOut">
              <a:rPr lang="en-IN" smtClean="0"/>
              <a:t>09-10-2025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9A5D60-EB7C-48FE-ABBE-4EF10C38AFEF}" type="slidenum">
              <a:rPr lang="en-IN" smtClean="0"/>
              <a:t>‹#›</a:t>
            </a:fld>
            <a:endParaRPr lang="en-IN"/>
          </a:p>
        </p:txBody>
      </p:sp>
    </p:spTree>
    <p:extLst>
      <p:ext uri="{BB962C8B-B14F-4D97-AF65-F5344CB8AC3E}">
        <p14:creationId xmlns:p14="http://schemas.microsoft.com/office/powerpoint/2010/main" val="84195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DCC871-F79F-4576-89F2-957FC1E5FA47}" type="datetimeFigureOut">
              <a:rPr lang="en-IN" smtClean="0"/>
              <a:t>09-10-2025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9A5D60-EB7C-48FE-ABBE-4EF10C38AFEF}" type="slidenum">
              <a:rPr lang="en-IN" smtClean="0"/>
              <a:t>‹#›</a:t>
            </a:fld>
            <a:endParaRPr lang="en-IN"/>
          </a:p>
        </p:txBody>
      </p:sp>
    </p:spTree>
    <p:extLst>
      <p:ext uri="{BB962C8B-B14F-4D97-AF65-F5344CB8AC3E}">
        <p14:creationId xmlns:p14="http://schemas.microsoft.com/office/powerpoint/2010/main" val="3460033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0DCC871-F79F-4576-89F2-957FC1E5FA47}" type="datetimeFigureOut">
              <a:rPr lang="en-IN" smtClean="0"/>
              <a:t>09-10-2025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69A5D60-EB7C-48FE-ABBE-4EF10C38AFEF}" type="slidenum">
              <a:rPr lang="en-IN" smtClean="0"/>
              <a:t>‹#›</a:t>
            </a:fld>
            <a:endParaRPr lang="en-IN"/>
          </a:p>
        </p:txBody>
      </p:sp>
    </p:spTree>
    <p:extLst>
      <p:ext uri="{BB962C8B-B14F-4D97-AF65-F5344CB8AC3E}">
        <p14:creationId xmlns:p14="http://schemas.microsoft.com/office/powerpoint/2010/main" val="3361204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0DCC871-F79F-4576-89F2-957FC1E5FA47}" type="datetimeFigureOut">
              <a:rPr lang="en-IN" smtClean="0"/>
              <a:t>09-10-2025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9A5D60-EB7C-48FE-ABBE-4EF10C38AFEF}" type="slidenum">
              <a:rPr lang="en-IN" smtClean="0"/>
              <a:t>‹#›</a:t>
            </a:fld>
            <a:endParaRPr lang="en-IN"/>
          </a:p>
        </p:txBody>
      </p:sp>
    </p:spTree>
    <p:extLst>
      <p:ext uri="{BB962C8B-B14F-4D97-AF65-F5344CB8AC3E}">
        <p14:creationId xmlns:p14="http://schemas.microsoft.com/office/powerpoint/2010/main" val="3836047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DCC871-F79F-4576-89F2-957FC1E5FA47}" type="datetimeFigureOut">
              <a:rPr lang="en-IN" smtClean="0"/>
              <a:t>09-10-2025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9A5D60-EB7C-48FE-ABBE-4EF10C38AFEF}" type="slidenum">
              <a:rPr lang="en-IN" smtClean="0"/>
              <a:t>‹#›</a:t>
            </a:fld>
            <a:endParaRPr lang="en-IN"/>
          </a:p>
        </p:txBody>
      </p:sp>
    </p:spTree>
    <p:extLst>
      <p:ext uri="{BB962C8B-B14F-4D97-AF65-F5344CB8AC3E}">
        <p14:creationId xmlns:p14="http://schemas.microsoft.com/office/powerpoint/2010/main" val="1286748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0DCC871-F79F-4576-89F2-957FC1E5FA47}" type="datetimeFigureOut">
              <a:rPr lang="en-IN" smtClean="0"/>
              <a:t>09-10-2025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69A5D60-EB7C-48FE-ABBE-4EF10C38AFE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5236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A76A-BA2E-8C36-6C23-74D483F1113E}"/>
              </a:ext>
            </a:extLst>
          </p:cNvPr>
          <p:cNvSpPr>
            <a:spLocks noGrp="1"/>
          </p:cNvSpPr>
          <p:nvPr>
            <p:ph type="ctrTitle"/>
          </p:nvPr>
        </p:nvSpPr>
        <p:spPr/>
        <p:txBody>
          <a:bodyPr>
            <a:normAutofit/>
          </a:bodyPr>
          <a:lstStyle/>
          <a:p>
            <a:pPr algn="just">
              <a:lnSpc>
                <a:spcPct val="115000"/>
              </a:lnSpc>
              <a:spcAft>
                <a:spcPts val="800"/>
              </a:spcAft>
            </a:pPr>
            <a:r>
              <a:rPr lang="en-IN" sz="2200" kern="100" dirty="0">
                <a:solidFill>
                  <a:srgbClr val="282625"/>
                </a:solidFill>
                <a:effectLst/>
                <a:latin typeface="Calibri" panose="020F0502020204030204" pitchFamily="34" charset="0"/>
                <a:ea typeface="Calibri" panose="020F0502020204030204" pitchFamily="34" charset="0"/>
                <a:cs typeface="Calibri" panose="020F0502020204030204" pitchFamily="34" charset="0"/>
              </a:rPr>
              <a:t>Advanced Training Programme in Legislative Drafting (Institute of Constitution and Parliamentary Studies</a:t>
            </a:r>
            <a:r>
              <a:rPr lang="en-IN" sz="2200" kern="100" dirty="0">
                <a:solidFill>
                  <a:srgbClr val="282625"/>
                </a:solidFill>
                <a:latin typeface="Calibri" panose="020F0502020204030204" pitchFamily="34" charset="0"/>
                <a:ea typeface="Calibri" panose="020F0502020204030204" pitchFamily="34" charset="0"/>
                <a:cs typeface="Calibri" panose="020F0502020204030204" pitchFamily="34" charset="0"/>
              </a:rPr>
              <a:t> in collaboration with Parliamentary Research and Training Institute for Democracies</a:t>
            </a:r>
            <a:br>
              <a:rPr lang="en-IN" sz="3600" kern="100" dirty="0">
                <a:solidFill>
                  <a:srgbClr val="282625"/>
                </a:solidFill>
                <a:latin typeface="Calibri" panose="020F0502020204030204" pitchFamily="34" charset="0"/>
                <a:ea typeface="Calibri" panose="020F0502020204030204" pitchFamily="34" charset="0"/>
                <a:cs typeface="Calibri" panose="020F0502020204030204" pitchFamily="34" charset="0"/>
              </a:rPr>
            </a:br>
            <a:br>
              <a:rPr lang="en-IN" sz="3200" kern="100" dirty="0">
                <a:solidFill>
                  <a:srgbClr val="282625"/>
                </a:solidFill>
                <a:effectLst/>
                <a:latin typeface="Calibri" panose="020F0502020204030204" pitchFamily="34" charset="0"/>
                <a:ea typeface="Calibri" panose="020F0502020204030204" pitchFamily="34" charset="0"/>
                <a:cs typeface="Calibri" panose="020F0502020204030204" pitchFamily="34"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61CE5B94-D45D-E21A-3865-9E8408D6A757}"/>
              </a:ext>
            </a:extLst>
          </p:cNvPr>
          <p:cNvSpPr>
            <a:spLocks noGrp="1"/>
          </p:cNvSpPr>
          <p:nvPr>
            <p:ph type="subTitle" idx="1"/>
          </p:nvPr>
        </p:nvSpPr>
        <p:spPr/>
        <p:txBody>
          <a:bodyPr>
            <a:noAutofit/>
          </a:bodyPr>
          <a:lstStyle/>
          <a:p>
            <a:pPr algn="just"/>
            <a:r>
              <a:rPr lang="en-US" b="1" dirty="0"/>
              <a:t>Advanced Training </a:t>
            </a:r>
            <a:r>
              <a:rPr lang="en-US" b="1" dirty="0" err="1"/>
              <a:t>programme</a:t>
            </a:r>
            <a:r>
              <a:rPr lang="en-US" b="1" dirty="0"/>
              <a:t> for Officials of various Ministries(</a:t>
            </a:r>
            <a:r>
              <a:rPr lang="en-US" b="1" dirty="0" err="1"/>
              <a:t>centre</a:t>
            </a:r>
            <a:r>
              <a:rPr lang="en-US" b="1" dirty="0"/>
              <a:t> and States) and Officials of Lok </a:t>
            </a:r>
            <a:r>
              <a:rPr lang="en-US" b="1" dirty="0" err="1"/>
              <a:t>sabha</a:t>
            </a:r>
            <a:r>
              <a:rPr lang="en-US" b="1" dirty="0"/>
              <a:t> </a:t>
            </a:r>
            <a:r>
              <a:rPr lang="en-US" b="1" dirty="0" err="1"/>
              <a:t>rajya</a:t>
            </a:r>
            <a:r>
              <a:rPr lang="en-US" b="1" dirty="0"/>
              <a:t> </a:t>
            </a:r>
            <a:r>
              <a:rPr lang="en-US" b="1" dirty="0" err="1"/>
              <a:t>sabha</a:t>
            </a:r>
            <a:r>
              <a:rPr lang="en-US" b="1" dirty="0"/>
              <a:t> and state Legislatures</a:t>
            </a:r>
            <a:endParaRPr lang="en-IN" b="1" dirty="0"/>
          </a:p>
        </p:txBody>
      </p:sp>
    </p:spTree>
    <p:extLst>
      <p:ext uri="{BB962C8B-B14F-4D97-AF65-F5344CB8AC3E}">
        <p14:creationId xmlns:p14="http://schemas.microsoft.com/office/powerpoint/2010/main" val="932350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ABCF1-1AE9-DA53-6499-EB899FAD40D4}"/>
              </a:ext>
            </a:extLst>
          </p:cNvPr>
          <p:cNvSpPr>
            <a:spLocks noGrp="1"/>
          </p:cNvSpPr>
          <p:nvPr>
            <p:ph type="title"/>
          </p:nvPr>
        </p:nvSpPr>
        <p:spPr/>
        <p:txBody>
          <a:bodyPr/>
          <a:lstStyle/>
          <a:p>
            <a:r>
              <a:rPr lang="en-US" dirty="0"/>
              <a:t>Legislative competence</a:t>
            </a:r>
            <a:endParaRPr lang="en-IN" dirty="0"/>
          </a:p>
        </p:txBody>
      </p:sp>
      <p:sp>
        <p:nvSpPr>
          <p:cNvPr id="3" name="Content Placeholder 2">
            <a:extLst>
              <a:ext uri="{FF2B5EF4-FFF2-40B4-BE49-F238E27FC236}">
                <a16:creationId xmlns:a16="http://schemas.microsoft.com/office/drawing/2014/main" id="{B405DB15-AD36-2C76-30DA-3B9264B8C4FF}"/>
              </a:ext>
            </a:extLst>
          </p:cNvPr>
          <p:cNvSpPr>
            <a:spLocks noGrp="1"/>
          </p:cNvSpPr>
          <p:nvPr>
            <p:ph idx="1"/>
          </p:nvPr>
        </p:nvSpPr>
        <p:spPr/>
        <p:txBody>
          <a:bodyPr>
            <a:normAutofit fontScale="32500" lnSpcReduction="20000"/>
          </a:bodyPr>
          <a:lstStyle/>
          <a:p>
            <a:pPr algn="just">
              <a:lnSpc>
                <a:spcPct val="115000"/>
              </a:lnSpc>
              <a:spcAft>
                <a:spcPts val="800"/>
              </a:spcAft>
            </a:pPr>
            <a:r>
              <a:rPr lang="en-IN" sz="5600" kern="100" dirty="0">
                <a:solidFill>
                  <a:srgbClr val="282625"/>
                </a:solidFill>
                <a:effectLst/>
                <a:latin typeface="Calibri" panose="020F0502020204030204" pitchFamily="34" charset="0"/>
                <a:ea typeface="Calibri" panose="020F0502020204030204" pitchFamily="34" charset="0"/>
                <a:cs typeface="Calibri" panose="020F0502020204030204" pitchFamily="34" charset="0"/>
              </a:rPr>
              <a:t>Parliament's power to legislate (legislative competence) extends to the territory of India or a part of it. A law made by the Parliament may have an extra-territorial effect.</a:t>
            </a:r>
            <a:endParaRPr lang="en-IN" sz="56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5600" kern="100" dirty="0">
                <a:solidFill>
                  <a:srgbClr val="282625"/>
                </a:solidFill>
                <a:effectLst/>
                <a:latin typeface="Calibri" panose="020F0502020204030204" pitchFamily="34" charset="0"/>
                <a:ea typeface="Calibri" panose="020F0502020204030204" pitchFamily="34" charset="0"/>
                <a:cs typeface="Calibri" panose="020F0502020204030204" pitchFamily="34" charset="0"/>
              </a:rPr>
              <a:t>The subject matter of parliamentary legislation could be any subject except those mentioned in the state List of the Seventh Schedule to the Constitution.</a:t>
            </a:r>
            <a:endParaRPr lang="en-IN" sz="5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5600" kern="100" dirty="0">
                <a:solidFill>
                  <a:srgbClr val="282625"/>
                </a:solidFill>
                <a:effectLst/>
                <a:latin typeface="Calibri" panose="020F0502020204030204" pitchFamily="34" charset="0"/>
                <a:ea typeface="Calibri" panose="020F0502020204030204" pitchFamily="34" charset="0"/>
                <a:cs typeface="Calibri" panose="020F0502020204030204" pitchFamily="34" charset="0"/>
              </a:rPr>
              <a:t>A State legislature may enact a law for the territory of that State or part of that State on the subjects mentioned in the state List or concurrent list or any provision of the Constitution.</a:t>
            </a:r>
            <a:endParaRPr lang="en-IN" sz="5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5600" kern="100" dirty="0">
                <a:effectLst/>
                <a:latin typeface="Calibri" panose="020F0502020204030204" pitchFamily="34" charset="0"/>
                <a:ea typeface="Calibri" panose="020F0502020204030204" pitchFamily="34" charset="0"/>
                <a:cs typeface="Times New Roman" panose="02020603050405020304" pitchFamily="18" charset="0"/>
              </a:rPr>
              <a:t>A State legislature may make law on any subject in List II and List III of the seventh schedule to the Constitution.</a:t>
            </a:r>
          </a:p>
          <a:p>
            <a:pPr algn="just">
              <a:lnSpc>
                <a:spcPct val="115000"/>
              </a:lnSpc>
              <a:spcAft>
                <a:spcPts val="800"/>
              </a:spcAft>
            </a:pPr>
            <a:r>
              <a:rPr lang="en-GB" sz="5600" dirty="0">
                <a:solidFill>
                  <a:srgbClr val="444444"/>
                </a:solidFill>
                <a:effectLst/>
                <a:latin typeface="Calibri" panose="020F0502020204030204" pitchFamily="34" charset="0"/>
                <a:ea typeface="Calibri" panose="020F0502020204030204" pitchFamily="34" charset="0"/>
              </a:rPr>
              <a:t> The power to make the legislation flows from various sources: (1) express text of the Constitution; (2) by implication from the scheme of the Constitution; and (3) as an incident of sovereignty.</a:t>
            </a:r>
            <a:endParaRPr lang="en-IN" sz="5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58679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A23CF-3360-C319-276C-6E9A53E3603B}"/>
              </a:ext>
            </a:extLst>
          </p:cNvPr>
          <p:cNvSpPr>
            <a:spLocks noGrp="1"/>
          </p:cNvSpPr>
          <p:nvPr>
            <p:ph type="title"/>
          </p:nvPr>
        </p:nvSpPr>
        <p:spPr/>
        <p:txBody>
          <a:bodyPr/>
          <a:lstStyle/>
          <a:p>
            <a:r>
              <a:rPr lang="en-US" dirty="0"/>
              <a:t>Amendment of the Constitution</a:t>
            </a:r>
            <a:endParaRPr lang="en-IN" dirty="0"/>
          </a:p>
        </p:txBody>
      </p:sp>
      <p:sp>
        <p:nvSpPr>
          <p:cNvPr id="3" name="Content Placeholder 2">
            <a:extLst>
              <a:ext uri="{FF2B5EF4-FFF2-40B4-BE49-F238E27FC236}">
                <a16:creationId xmlns:a16="http://schemas.microsoft.com/office/drawing/2014/main" id="{420693D6-B323-F101-5DAD-130ACCCA7365}"/>
              </a:ext>
            </a:extLst>
          </p:cNvPr>
          <p:cNvSpPr>
            <a:spLocks noGrp="1"/>
          </p:cNvSpPr>
          <p:nvPr>
            <p:ph idx="1"/>
          </p:nvPr>
        </p:nvSpPr>
        <p:spPr/>
        <p:txBody>
          <a:bodyPr/>
          <a:lstStyle/>
          <a:p>
            <a:pPr algn="just"/>
            <a:r>
              <a:rPr lang="en-IN" sz="3600" kern="100" dirty="0">
                <a:effectLst/>
                <a:latin typeface="Calibri" panose="020F0502020204030204" pitchFamily="34" charset="0"/>
                <a:ea typeface="Calibri" panose="020F0502020204030204" pitchFamily="34" charset="0"/>
                <a:cs typeface="Times New Roman" panose="02020603050405020304" pitchFamily="18" charset="0"/>
              </a:rPr>
              <a:t>Parliament has the power to amend the Constitution subject to the condition that such an amendment should not affect the basic structure and essential features of the Constitution.</a:t>
            </a:r>
          </a:p>
          <a:p>
            <a:pPr algn="just"/>
            <a:r>
              <a:rPr lang="en-IN" sz="3600" kern="100" dirty="0">
                <a:latin typeface="Calibri" panose="020F0502020204030204" pitchFamily="34" charset="0"/>
                <a:ea typeface="Calibri" panose="020F0502020204030204" pitchFamily="34" charset="0"/>
                <a:cs typeface="Times New Roman" panose="02020603050405020304" pitchFamily="18" charset="0"/>
              </a:rPr>
              <a:t>Basic structure is the sum total of its essential features.</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85181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2FD11-8A7F-5F55-EFAD-2C284D5A854B}"/>
              </a:ext>
            </a:extLst>
          </p:cNvPr>
          <p:cNvSpPr>
            <a:spLocks noGrp="1"/>
          </p:cNvSpPr>
          <p:nvPr>
            <p:ph type="title"/>
          </p:nvPr>
        </p:nvSpPr>
        <p:spPr/>
        <p:txBody>
          <a:bodyPr/>
          <a:lstStyle/>
          <a:p>
            <a:r>
              <a:rPr lang="en-US" dirty="0"/>
              <a:t>Basic features</a:t>
            </a:r>
            <a:endParaRPr lang="en-IN" dirty="0"/>
          </a:p>
        </p:txBody>
      </p:sp>
      <p:sp>
        <p:nvSpPr>
          <p:cNvPr id="3" name="Content Placeholder 2">
            <a:extLst>
              <a:ext uri="{FF2B5EF4-FFF2-40B4-BE49-F238E27FC236}">
                <a16:creationId xmlns:a16="http://schemas.microsoft.com/office/drawing/2014/main" id="{B12C6E0F-BF8D-9033-D248-9C874C76402F}"/>
              </a:ext>
            </a:extLst>
          </p:cNvPr>
          <p:cNvSpPr>
            <a:spLocks noGrp="1"/>
          </p:cNvSpPr>
          <p:nvPr>
            <p:ph idx="1"/>
          </p:nvPr>
        </p:nvSpPr>
        <p:spPr/>
        <p:txBody>
          <a:bodyPr>
            <a:normAutofit/>
          </a:bodyPr>
          <a:lstStyle/>
          <a:p>
            <a:pPr algn="just"/>
            <a:r>
              <a:rPr lang="en-US" sz="3600" dirty="0"/>
              <a:t>democracy, </a:t>
            </a:r>
          </a:p>
          <a:p>
            <a:pPr algn="just"/>
            <a:r>
              <a:rPr lang="en-US" sz="3600" dirty="0"/>
              <a:t>secularism, </a:t>
            </a:r>
          </a:p>
          <a:p>
            <a:pPr algn="just"/>
            <a:r>
              <a:rPr lang="en-US" sz="3600" dirty="0"/>
              <a:t>equality of status, </a:t>
            </a:r>
          </a:p>
          <a:p>
            <a:pPr algn="just"/>
            <a:r>
              <a:rPr lang="en-US" sz="3600" dirty="0"/>
              <a:t>independence of judiciary, </a:t>
            </a:r>
          </a:p>
          <a:p>
            <a:pPr algn="just"/>
            <a:r>
              <a:rPr lang="en-US" sz="3600" dirty="0"/>
              <a:t>judicial review and some of the fundamental rights.</a:t>
            </a:r>
            <a:endParaRPr lang="en-IN" sz="3600" dirty="0"/>
          </a:p>
        </p:txBody>
      </p:sp>
    </p:spTree>
    <p:extLst>
      <p:ext uri="{BB962C8B-B14F-4D97-AF65-F5344CB8AC3E}">
        <p14:creationId xmlns:p14="http://schemas.microsoft.com/office/powerpoint/2010/main" val="417932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3473-DFD8-8C51-595E-A9D11FC1F57D}"/>
              </a:ext>
            </a:extLst>
          </p:cNvPr>
          <p:cNvSpPr>
            <a:spLocks noGrp="1"/>
          </p:cNvSpPr>
          <p:nvPr>
            <p:ph type="title"/>
          </p:nvPr>
        </p:nvSpPr>
        <p:spPr/>
        <p:txBody>
          <a:bodyPr/>
          <a:lstStyle/>
          <a:p>
            <a:r>
              <a:rPr lang="en-US" dirty="0"/>
              <a:t>Basic structure doctrine</a:t>
            </a:r>
            <a:endParaRPr lang="en-IN" dirty="0"/>
          </a:p>
        </p:txBody>
      </p:sp>
      <p:sp>
        <p:nvSpPr>
          <p:cNvPr id="3" name="Content Placeholder 2">
            <a:extLst>
              <a:ext uri="{FF2B5EF4-FFF2-40B4-BE49-F238E27FC236}">
                <a16:creationId xmlns:a16="http://schemas.microsoft.com/office/drawing/2014/main" id="{53CDD009-489F-CCAB-4F30-4D98972067F9}"/>
              </a:ext>
            </a:extLst>
          </p:cNvPr>
          <p:cNvSpPr>
            <a:spLocks noGrp="1"/>
          </p:cNvSpPr>
          <p:nvPr>
            <p:ph idx="1"/>
          </p:nvPr>
        </p:nvSpPr>
        <p:spPr/>
        <p:txBody>
          <a:bodyPr>
            <a:normAutofit fontScale="85000" lnSpcReduction="10000"/>
          </a:bodyPr>
          <a:lstStyle/>
          <a:p>
            <a:pPr algn="just"/>
            <a:r>
              <a:rPr lang="en-US" dirty="0"/>
              <a:t> </a:t>
            </a:r>
            <a:r>
              <a:rPr lang="en-US" sz="3200" dirty="0"/>
              <a:t>As to when abrogation of any particular essential feature would lead to damaging the basic structure of the Constitution would depend upon the nature of that feature as well as the nature of the amendment.</a:t>
            </a:r>
          </a:p>
          <a:p>
            <a:pPr algn="just"/>
            <a:r>
              <a:rPr lang="en-US" sz="3200" dirty="0"/>
              <a:t>The Supreme Court has applied the basic structure doctrine only against such hostile constitutional amendments which were found to be striking at the very identity of the Constitution, like direct abrogation of the features of judicial review (</a:t>
            </a:r>
            <a:r>
              <a:rPr lang="en-US" sz="3200" dirty="0" err="1"/>
              <a:t>Kesavananda</a:t>
            </a:r>
            <a:r>
              <a:rPr lang="en-US" sz="3200" dirty="0"/>
              <a:t>, Minerva Mills and P. </a:t>
            </a:r>
            <a:r>
              <a:rPr lang="en-US" sz="3200" dirty="0" err="1"/>
              <a:t>Sambhamurthy</a:t>
            </a:r>
            <a:r>
              <a:rPr lang="en-US" sz="3200" dirty="0"/>
              <a:t>); free and fair elections (Indira Nehru Gandhi); plenary jurisdiction of constitutional Courts (L. Chandra Kumar); and independence of judiciary (NJAC Judgment).</a:t>
            </a:r>
            <a:endParaRPr lang="en-IN" sz="3200" dirty="0"/>
          </a:p>
        </p:txBody>
      </p:sp>
    </p:spTree>
    <p:extLst>
      <p:ext uri="{BB962C8B-B14F-4D97-AF65-F5344CB8AC3E}">
        <p14:creationId xmlns:p14="http://schemas.microsoft.com/office/powerpoint/2010/main" val="1509395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4C894-95BD-C069-AA3B-19D94CB5117E}"/>
              </a:ext>
            </a:extLst>
          </p:cNvPr>
          <p:cNvSpPr>
            <a:spLocks noGrp="1"/>
          </p:cNvSpPr>
          <p:nvPr>
            <p:ph type="title"/>
          </p:nvPr>
        </p:nvSpPr>
        <p:spPr/>
        <p:txBody>
          <a:bodyPr/>
          <a:lstStyle/>
          <a:p>
            <a:r>
              <a:rPr lang="en-US" dirty="0"/>
              <a:t>Issue of Legislative Competence and the Parliament</a:t>
            </a:r>
            <a:endParaRPr lang="en-IN" dirty="0"/>
          </a:p>
        </p:txBody>
      </p:sp>
      <p:sp>
        <p:nvSpPr>
          <p:cNvPr id="3" name="Content Placeholder 2">
            <a:extLst>
              <a:ext uri="{FF2B5EF4-FFF2-40B4-BE49-F238E27FC236}">
                <a16:creationId xmlns:a16="http://schemas.microsoft.com/office/drawing/2014/main" id="{888EA921-D101-C142-5D34-061DEDF48A8A}"/>
              </a:ext>
            </a:extLst>
          </p:cNvPr>
          <p:cNvSpPr>
            <a:spLocks noGrp="1"/>
          </p:cNvSpPr>
          <p:nvPr>
            <p:ph idx="1"/>
          </p:nvPr>
        </p:nvSpPr>
        <p:spPr/>
        <p:txBody>
          <a:bodyPr/>
          <a:lstStyle/>
          <a:p>
            <a:pPr algn="just"/>
            <a:r>
              <a:rPr lang="en-IN" sz="3200" kern="100" dirty="0">
                <a:effectLst/>
                <a:latin typeface="Calibri" panose="020F0502020204030204" pitchFamily="34" charset="0"/>
                <a:ea typeface="Calibri" panose="020F0502020204030204" pitchFamily="34" charset="0"/>
                <a:cs typeface="Times New Roman" panose="02020603050405020304" pitchFamily="18" charset="0"/>
              </a:rPr>
              <a:t>When a Bill is introduced by a motion in any House of Parliament, such a motion may be opposed </a:t>
            </a:r>
            <a:r>
              <a:rPr lang="en-IN" sz="3200" b="1" kern="100" dirty="0">
                <a:effectLst/>
                <a:latin typeface="Calibri" panose="020F0502020204030204" pitchFamily="34" charset="0"/>
                <a:ea typeface="Calibri" panose="020F0502020204030204" pitchFamily="34" charset="0"/>
                <a:cs typeface="Times New Roman" panose="02020603050405020304" pitchFamily="18" charset="0"/>
              </a:rPr>
              <a:t>on the ground that the Bill initiates legislation outside the legislative competence of the House</a:t>
            </a: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 the Speaker may permit a full discussion thereon. {Rule 72(1) Rules of Procedure and Conduct of Business in Lok Sabha, sixteenth edition}.</a:t>
            </a:r>
          </a:p>
          <a:p>
            <a:endParaRPr lang="en-IN" dirty="0"/>
          </a:p>
        </p:txBody>
      </p:sp>
    </p:spTree>
    <p:extLst>
      <p:ext uri="{BB962C8B-B14F-4D97-AF65-F5344CB8AC3E}">
        <p14:creationId xmlns:p14="http://schemas.microsoft.com/office/powerpoint/2010/main" val="2587774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C64F-7C52-A683-D3D9-F8D3596EAABC}"/>
              </a:ext>
            </a:extLst>
          </p:cNvPr>
          <p:cNvSpPr>
            <a:spLocks noGrp="1"/>
          </p:cNvSpPr>
          <p:nvPr>
            <p:ph type="title"/>
          </p:nvPr>
        </p:nvSpPr>
        <p:spPr/>
        <p:txBody>
          <a:bodyPr/>
          <a:lstStyle/>
          <a:p>
            <a:r>
              <a:rPr lang="en-US" dirty="0"/>
              <a:t>Issue of legislative competence and the courts</a:t>
            </a:r>
            <a:endParaRPr lang="en-IN" dirty="0"/>
          </a:p>
        </p:txBody>
      </p:sp>
      <p:sp>
        <p:nvSpPr>
          <p:cNvPr id="3" name="Content Placeholder 2">
            <a:extLst>
              <a:ext uri="{FF2B5EF4-FFF2-40B4-BE49-F238E27FC236}">
                <a16:creationId xmlns:a16="http://schemas.microsoft.com/office/drawing/2014/main" id="{0922A866-47F1-2184-15B1-76C4D1594871}"/>
              </a:ext>
            </a:extLst>
          </p:cNvPr>
          <p:cNvSpPr>
            <a:spLocks noGrp="1"/>
          </p:cNvSpPr>
          <p:nvPr>
            <p:ph idx="1"/>
          </p:nvPr>
        </p:nvSpPr>
        <p:spPr/>
        <p:txBody>
          <a:bodyPr>
            <a:normAutofit/>
          </a:bodyPr>
          <a:lstStyle/>
          <a:p>
            <a:pPr algn="just"/>
            <a:r>
              <a:rPr lang="en-US" sz="2800" dirty="0"/>
              <a:t>The constitutional validity of a provision may be challenged on the grounds that the Parliament or the State Legislature does </a:t>
            </a:r>
            <a:r>
              <a:rPr lang="en-IN" sz="2800" dirty="0">
                <a:effectLst/>
                <a:ea typeface="Calibri" panose="020F0502020204030204" pitchFamily="34" charset="0"/>
                <a:cs typeface="Times New Roman" panose="02020603050405020304" pitchFamily="18" charset="0"/>
              </a:rPr>
              <a:t>not have legislative competence to enact such a provision</a:t>
            </a:r>
            <a:r>
              <a:rPr lang="en-IN" sz="2800" dirty="0">
                <a:effectLst/>
                <a:latin typeface="Calibri" panose="020F0502020204030204" pitchFamily="34" charset="0"/>
                <a:ea typeface="Calibri" panose="020F0502020204030204" pitchFamily="34" charset="0"/>
                <a:cs typeface="Times New Roman" panose="02020603050405020304" pitchFamily="18" charset="0"/>
              </a:rPr>
              <a:t>.</a:t>
            </a:r>
          </a:p>
          <a:p>
            <a:pPr algn="just"/>
            <a:r>
              <a:rPr lang="en-IN" sz="2800" dirty="0">
                <a:effectLst/>
                <a:latin typeface="Calibri" panose="020F0502020204030204" pitchFamily="34" charset="0"/>
                <a:ea typeface="Calibri" panose="020F0502020204030204" pitchFamily="34" charset="0"/>
                <a:cs typeface="Times New Roman" panose="02020603050405020304" pitchFamily="18" charset="0"/>
              </a:rPr>
              <a:t>The legislature of a State derives its legislative power from the provisions of Article 246(3) of the Constitution of India. Article 246(3) confers on a State legislature the exclusive power to enact laws for the whole or any part of the territory of the State on any of the matters enumerated in List II in the Seventh Schedule to the Constitution</a:t>
            </a:r>
            <a:r>
              <a:rPr lang="en-IN" sz="2800" dirty="0">
                <a:latin typeface="Calibri" panose="020F0502020204030204" pitchFamily="34" charset="0"/>
                <a:ea typeface="Calibri" panose="020F0502020204030204" pitchFamily="34" charset="0"/>
                <a:cs typeface="Times New Roman" panose="02020603050405020304" pitchFamily="18" charset="0"/>
              </a:rPr>
              <a:t>.</a:t>
            </a:r>
            <a:endParaRPr lang="en-IN" sz="2800" dirty="0"/>
          </a:p>
        </p:txBody>
      </p:sp>
    </p:spTree>
    <p:extLst>
      <p:ext uri="{BB962C8B-B14F-4D97-AF65-F5344CB8AC3E}">
        <p14:creationId xmlns:p14="http://schemas.microsoft.com/office/powerpoint/2010/main" val="3248398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AE43B-1336-98C9-5B77-C2F5D0C1AB17}"/>
              </a:ext>
            </a:extLst>
          </p:cNvPr>
          <p:cNvSpPr>
            <a:spLocks noGrp="1"/>
          </p:cNvSpPr>
          <p:nvPr>
            <p:ph type="title"/>
          </p:nvPr>
        </p:nvSpPr>
        <p:spPr/>
        <p:txBody>
          <a:bodyPr/>
          <a:lstStyle/>
          <a:p>
            <a:r>
              <a:rPr lang="en-US" dirty="0"/>
              <a:t>State Act held </a:t>
            </a:r>
            <a:r>
              <a:rPr lang="en-US" dirty="0" err="1"/>
              <a:t>unconstituional</a:t>
            </a:r>
            <a:endParaRPr lang="en-IN" dirty="0"/>
          </a:p>
        </p:txBody>
      </p:sp>
      <p:sp>
        <p:nvSpPr>
          <p:cNvPr id="3" name="Content Placeholder 2">
            <a:extLst>
              <a:ext uri="{FF2B5EF4-FFF2-40B4-BE49-F238E27FC236}">
                <a16:creationId xmlns:a16="http://schemas.microsoft.com/office/drawing/2014/main" id="{DA8452E1-8FB2-EF45-5444-56C00D7DDF78}"/>
              </a:ext>
            </a:extLst>
          </p:cNvPr>
          <p:cNvSpPr>
            <a:spLocks noGrp="1"/>
          </p:cNvSpPr>
          <p:nvPr>
            <p:ph idx="1"/>
          </p:nvPr>
        </p:nvSpPr>
        <p:spPr/>
        <p:txBody>
          <a:bodyPr/>
          <a:lstStyle/>
          <a:p>
            <a:pPr algn="just"/>
            <a:r>
              <a:rPr lang="en-IN" sz="3200" kern="100" dirty="0">
                <a:effectLst/>
                <a:latin typeface="Calibri" panose="020F0502020204030204" pitchFamily="34" charset="0"/>
                <a:ea typeface="Calibri" panose="020F0502020204030204" pitchFamily="34" charset="0"/>
                <a:cs typeface="Times New Roman" panose="02020603050405020304" pitchFamily="18" charset="0"/>
              </a:rPr>
              <a:t>In </a:t>
            </a:r>
            <a:r>
              <a:rPr lang="en-IN" sz="3200" kern="100" dirty="0" err="1">
                <a:effectLst/>
                <a:latin typeface="Calibri" panose="020F0502020204030204" pitchFamily="34" charset="0"/>
                <a:ea typeface="Calibri" panose="020F0502020204030204" pitchFamily="34" charset="0"/>
                <a:cs typeface="Times New Roman" panose="02020603050405020304" pitchFamily="18" charset="0"/>
              </a:rPr>
              <a:t>Bimolangshu</a:t>
            </a: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 Roy v. State of Assam (2018) 14 SCC 408 the Supreme Court declared that the Legislature of Assam lacked competence to enact the</a:t>
            </a:r>
            <a:r>
              <a:rPr lang="en-GB" sz="3200" kern="0" dirty="0">
                <a:solidFill>
                  <a:srgbClr val="444444"/>
                </a:solidFill>
                <a:effectLst/>
                <a:latin typeface="Calibri" panose="020F0502020204030204" pitchFamily="34" charset="0"/>
                <a:ea typeface="Times New Roman" panose="02020603050405020304" pitchFamily="18" charset="0"/>
                <a:cs typeface="Calibri" panose="020F0502020204030204" pitchFamily="34" charset="0"/>
              </a:rPr>
              <a:t> Assam Parliamentary Secretaries (Appointment, Salaries, Allowances and Miscellaneous Provisions) </a:t>
            </a: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Act, 2004.</a:t>
            </a:r>
          </a:p>
          <a:p>
            <a:endParaRPr lang="en-IN" dirty="0"/>
          </a:p>
        </p:txBody>
      </p:sp>
    </p:spTree>
    <p:extLst>
      <p:ext uri="{BB962C8B-B14F-4D97-AF65-F5344CB8AC3E}">
        <p14:creationId xmlns:p14="http://schemas.microsoft.com/office/powerpoint/2010/main" val="139404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CB2F-82B6-0F8C-2949-795C1F5E3601}"/>
              </a:ext>
            </a:extLst>
          </p:cNvPr>
          <p:cNvSpPr>
            <a:spLocks noGrp="1"/>
          </p:cNvSpPr>
          <p:nvPr>
            <p:ph type="title"/>
          </p:nvPr>
        </p:nvSpPr>
        <p:spPr/>
        <p:txBody>
          <a:bodyPr/>
          <a:lstStyle/>
          <a:p>
            <a:r>
              <a:rPr lang="en-US" dirty="0"/>
              <a:t>Facts of the Assam Case</a:t>
            </a:r>
            <a:endParaRPr lang="en-IN" dirty="0"/>
          </a:p>
        </p:txBody>
      </p:sp>
      <p:sp>
        <p:nvSpPr>
          <p:cNvPr id="3" name="Content Placeholder 2">
            <a:extLst>
              <a:ext uri="{FF2B5EF4-FFF2-40B4-BE49-F238E27FC236}">
                <a16:creationId xmlns:a16="http://schemas.microsoft.com/office/drawing/2014/main" id="{71A995FA-2846-DEFB-AE54-68CCF91ED492}"/>
              </a:ext>
            </a:extLst>
          </p:cNvPr>
          <p:cNvSpPr>
            <a:spLocks noGrp="1"/>
          </p:cNvSpPr>
          <p:nvPr>
            <p:ph idx="1"/>
          </p:nvPr>
        </p:nvSpPr>
        <p:spPr/>
        <p:txBody>
          <a:bodyPr/>
          <a:lstStyle/>
          <a:p>
            <a:pPr algn="just"/>
            <a:r>
              <a:rPr lang="en-IN" sz="2800" kern="10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At the time of the coming into force of the 91</a:t>
            </a:r>
            <a:r>
              <a:rPr lang="en-IN" sz="2800" kern="100" baseline="3000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st</a:t>
            </a:r>
            <a:r>
              <a:rPr lang="en-IN" sz="2800" kern="10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 Constitutional Amendment Act, 2003, the strength of the Council of Ministers in the State of Assam was at 36 out of a total 126 members, amounting to 28.57% of the strength of the Legislative Assembly. </a:t>
            </a:r>
          </a:p>
          <a:p>
            <a:pPr algn="just"/>
            <a:r>
              <a:rPr lang="en-IN" sz="2800" kern="10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In view of the mandate contained in Article 164(1A) the strength of the Council of Ministers was to be brought down to 19 to be consistent with the ceiling of 15% imposed by Article 164(1A).</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52143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C1F38-5B08-A882-ACD3-53CF741EED60}"/>
              </a:ext>
            </a:extLst>
          </p:cNvPr>
          <p:cNvSpPr>
            <a:spLocks noGrp="1"/>
          </p:cNvSpPr>
          <p:nvPr>
            <p:ph type="title"/>
          </p:nvPr>
        </p:nvSpPr>
        <p:spPr/>
        <p:txBody>
          <a:bodyPr/>
          <a:lstStyle/>
          <a:p>
            <a:r>
              <a:rPr lang="en-US" dirty="0"/>
              <a:t>Definition</a:t>
            </a:r>
            <a:endParaRPr lang="en-IN" dirty="0"/>
          </a:p>
        </p:txBody>
      </p:sp>
      <p:sp>
        <p:nvSpPr>
          <p:cNvPr id="3" name="Content Placeholder 2">
            <a:extLst>
              <a:ext uri="{FF2B5EF4-FFF2-40B4-BE49-F238E27FC236}">
                <a16:creationId xmlns:a16="http://schemas.microsoft.com/office/drawing/2014/main" id="{F364FC54-9532-3FD8-27B6-F596E571D106}"/>
              </a:ext>
            </a:extLst>
          </p:cNvPr>
          <p:cNvSpPr>
            <a:spLocks noGrp="1"/>
          </p:cNvSpPr>
          <p:nvPr>
            <p:ph idx="1"/>
          </p:nvPr>
        </p:nvSpPr>
        <p:spPr/>
        <p:txBody>
          <a:bodyPr/>
          <a:lstStyle/>
          <a:p>
            <a:pPr algn="just" fontAlgn="base">
              <a:lnSpc>
                <a:spcPct val="107000"/>
              </a:lnSpc>
              <a:spcAft>
                <a:spcPts val="800"/>
              </a:spcAft>
            </a:pPr>
            <a:r>
              <a:rPr lang="en-GB" sz="1800" kern="0" dirty="0">
                <a:solidFill>
                  <a:srgbClr val="444444"/>
                </a:solidFill>
                <a:effectLst/>
                <a:latin typeface="Calibri" panose="020F0502020204030204" pitchFamily="34" charset="0"/>
                <a:ea typeface="Times New Roman" panose="02020603050405020304" pitchFamily="18" charset="0"/>
                <a:cs typeface="Calibri" panose="020F0502020204030204" pitchFamily="34" charset="0"/>
              </a:rPr>
              <a:t> </a:t>
            </a:r>
            <a:r>
              <a:rPr lang="en-GB" sz="2800" kern="0" dirty="0">
                <a:solidFill>
                  <a:srgbClr val="444444"/>
                </a:solidFill>
                <a:effectLst/>
                <a:latin typeface="Calibri" panose="020F0502020204030204" pitchFamily="34" charset="0"/>
                <a:ea typeface="Times New Roman" panose="02020603050405020304" pitchFamily="18" charset="0"/>
                <a:cs typeface="Calibri" panose="020F0502020204030204" pitchFamily="34" charset="0"/>
              </a:rPr>
              <a:t>Section 2(c) of the Act defines Parliamentary Secretary as follows:—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pPr>
            <a:r>
              <a:rPr lang="en-GB" sz="2800" kern="0" dirty="0">
                <a:solidFill>
                  <a:srgbClr val="444444"/>
                </a:solidFill>
                <a:effectLst/>
                <a:latin typeface="Calibri" panose="020F0502020204030204" pitchFamily="34" charset="0"/>
                <a:ea typeface="Times New Roman" panose="02020603050405020304" pitchFamily="18" charset="0"/>
                <a:cs typeface="Calibri" panose="020F0502020204030204" pitchFamily="34" charset="0"/>
              </a:rPr>
              <a:t>“‘Parliamentary Secretary’ means a Member of the Assam Legislative Assembly appointed as the Parliamentary Secretary under this Act by the Chief Minister.”</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54916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522CE-8345-F9CA-196B-90D324F38A03}"/>
              </a:ext>
            </a:extLst>
          </p:cNvPr>
          <p:cNvSpPr>
            <a:spLocks noGrp="1"/>
          </p:cNvSpPr>
          <p:nvPr>
            <p:ph type="title"/>
          </p:nvPr>
        </p:nvSpPr>
        <p:spPr/>
        <p:txBody>
          <a:bodyPr/>
          <a:lstStyle/>
          <a:p>
            <a:r>
              <a:rPr lang="en-US" dirty="0"/>
              <a:t>Supreme court decision</a:t>
            </a:r>
            <a:endParaRPr lang="en-IN" dirty="0"/>
          </a:p>
        </p:txBody>
      </p:sp>
      <p:sp>
        <p:nvSpPr>
          <p:cNvPr id="3" name="Content Placeholder 2">
            <a:extLst>
              <a:ext uri="{FF2B5EF4-FFF2-40B4-BE49-F238E27FC236}">
                <a16:creationId xmlns:a16="http://schemas.microsoft.com/office/drawing/2014/main" id="{B33F262A-9899-9BAE-59A2-4625876763AF}"/>
              </a:ext>
            </a:extLst>
          </p:cNvPr>
          <p:cNvSpPr>
            <a:spLocks noGrp="1"/>
          </p:cNvSpPr>
          <p:nvPr>
            <p:ph idx="1"/>
          </p:nvPr>
        </p:nvSpPr>
        <p:spPr/>
        <p:txBody>
          <a:bodyPr>
            <a:normAutofit lnSpcReduction="10000"/>
          </a:bodyPr>
          <a:lstStyle/>
          <a:p>
            <a:pPr algn="just"/>
            <a:r>
              <a:rPr lang="en-IN" sz="2800" kern="100" dirty="0" err="1">
                <a:effectLst/>
                <a:latin typeface="Calibri" panose="020F0502020204030204" pitchFamily="34" charset="0"/>
                <a:ea typeface="Calibri" panose="020F0502020204030204" pitchFamily="34" charset="0"/>
                <a:cs typeface="Times New Roman" panose="02020603050405020304" pitchFamily="18" charset="0"/>
              </a:rPr>
              <a:t>Bimolangshu</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Roy v. State of Assam &amp; </a:t>
            </a:r>
            <a:r>
              <a:rPr lang="en-IN" sz="2800" kern="100" dirty="0" err="1">
                <a:effectLst/>
                <a:latin typeface="Calibri" panose="020F0502020204030204" pitchFamily="34" charset="0"/>
                <a:ea typeface="Calibri" panose="020F0502020204030204" pitchFamily="34" charset="0"/>
                <a:cs typeface="Times New Roman" panose="02020603050405020304" pitchFamily="18" charset="0"/>
              </a:rPr>
              <a:t>Anr</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(2018) 14 SCC 408 declared  that the Legislature of Assam lacked competence to enact the Assam Act, 2004 and observed that Article 194(3) of the Constitution deals with powers, privileges and immunities of the House of the Legislature and its members but does not authorize the State Legislature to create offices such as those of Parliamentary  Secretaries.</a:t>
            </a:r>
          </a:p>
          <a:p>
            <a:pPr algn="just"/>
            <a:r>
              <a:rPr lang="en-IN" sz="2800" b="1" dirty="0">
                <a:solidFill>
                  <a:srgbClr val="444444"/>
                </a:solidFill>
                <a:effectLst/>
                <a:latin typeface="Calibri" panose="020F0502020204030204" pitchFamily="34" charset="0"/>
                <a:ea typeface="Calibri" panose="020F0502020204030204" pitchFamily="34" charset="0"/>
              </a:rPr>
              <a:t>The rule of widest construction, however, would not enable the legislature to make a law relating to a matter which has no rational connection with the subject-matter of an entry.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60814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79F5-1148-77F5-4AC6-477D006E37A5}"/>
              </a:ext>
            </a:extLst>
          </p:cNvPr>
          <p:cNvSpPr>
            <a:spLocks noGrp="1"/>
          </p:cNvSpPr>
          <p:nvPr>
            <p:ph type="title"/>
          </p:nvPr>
        </p:nvSpPr>
        <p:spPr/>
        <p:txBody>
          <a:bodyPr/>
          <a:lstStyle/>
          <a:p>
            <a:r>
              <a:rPr lang="en-IN" sz="4800" kern="100" dirty="0">
                <a:solidFill>
                  <a:srgbClr val="282625"/>
                </a:solidFill>
                <a:effectLst/>
                <a:latin typeface="Calibri" panose="020F0502020204030204" pitchFamily="34" charset="0"/>
                <a:ea typeface="Calibri" panose="020F0502020204030204" pitchFamily="34" charset="0"/>
                <a:cs typeface="Calibri" panose="020F0502020204030204" pitchFamily="34" charset="0"/>
              </a:rPr>
              <a:t>Legislative Drafting: issues of Legislative competence</a:t>
            </a:r>
            <a:endParaRPr lang="en-IN" dirty="0"/>
          </a:p>
        </p:txBody>
      </p:sp>
      <p:sp>
        <p:nvSpPr>
          <p:cNvPr id="3" name="Content Placeholder 2">
            <a:extLst>
              <a:ext uri="{FF2B5EF4-FFF2-40B4-BE49-F238E27FC236}">
                <a16:creationId xmlns:a16="http://schemas.microsoft.com/office/drawing/2014/main" id="{40D30C6C-254E-AEC5-7A2C-026F43256512}"/>
              </a:ext>
            </a:extLst>
          </p:cNvPr>
          <p:cNvSpPr>
            <a:spLocks noGrp="1"/>
          </p:cNvSpPr>
          <p:nvPr>
            <p:ph idx="1"/>
          </p:nvPr>
        </p:nvSpPr>
        <p:spPr/>
        <p:txBody>
          <a:bodyPr>
            <a:normAutofit lnSpcReduction="10000"/>
          </a:bodyPr>
          <a:lstStyle/>
          <a:p>
            <a:r>
              <a:rPr lang="en-IN" sz="2800" kern="100" dirty="0">
                <a:solidFill>
                  <a:srgbClr val="282625"/>
                </a:solidFill>
                <a:effectLst/>
                <a:latin typeface="Calibri" panose="020F0502020204030204" pitchFamily="34" charset="0"/>
                <a:ea typeface="Calibri" panose="020F0502020204030204" pitchFamily="34" charset="0"/>
                <a:cs typeface="Calibri" panose="020F0502020204030204" pitchFamily="34" charset="0"/>
              </a:rPr>
              <a:t>                        </a:t>
            </a:r>
          </a:p>
          <a:p>
            <a:r>
              <a:rPr lang="en-IN" sz="2800" kern="100" dirty="0">
                <a:solidFill>
                  <a:srgbClr val="282625"/>
                </a:solidFill>
                <a:effectLst/>
                <a:latin typeface="Calibri" panose="020F0502020204030204" pitchFamily="34" charset="0"/>
                <a:ea typeface="Calibri" panose="020F0502020204030204" pitchFamily="34" charset="0"/>
                <a:cs typeface="Calibri" panose="020F0502020204030204" pitchFamily="34" charset="0"/>
              </a:rPr>
              <a:t>          Committee Room, Parliament Library Building, New Delhi.</a:t>
            </a:r>
            <a:br>
              <a:rPr lang="en-IN" sz="2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2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800" kern="100" dirty="0">
              <a:solidFill>
                <a:srgbClr val="282625"/>
              </a:solidFill>
              <a:latin typeface="Calibri" panose="020F0502020204030204" pitchFamily="34" charset="0"/>
              <a:ea typeface="Calibri" panose="020F0502020204030204" pitchFamily="34" charset="0"/>
              <a:cs typeface="Calibri" panose="020F0502020204030204" pitchFamily="34" charset="0"/>
            </a:endParaRPr>
          </a:p>
          <a:p>
            <a:endParaRPr lang="en-IN" sz="2800" kern="100" dirty="0">
              <a:solidFill>
                <a:srgbClr val="282625"/>
              </a:solidFill>
              <a:effectLst/>
              <a:latin typeface="Calibri" panose="020F0502020204030204" pitchFamily="34" charset="0"/>
              <a:ea typeface="Calibri" panose="020F0502020204030204" pitchFamily="34" charset="0"/>
              <a:cs typeface="Calibri" panose="020F0502020204030204" pitchFamily="34" charset="0"/>
            </a:endParaRPr>
          </a:p>
          <a:p>
            <a:r>
              <a:rPr lang="en-IN" sz="2800" kern="100" dirty="0">
                <a:solidFill>
                  <a:srgbClr val="282625"/>
                </a:solidFill>
                <a:latin typeface="Calibri" panose="020F0502020204030204" pitchFamily="34" charset="0"/>
                <a:ea typeface="Calibri" panose="020F0502020204030204" pitchFamily="34" charset="0"/>
                <a:cs typeface="Calibri" panose="020F0502020204030204" pitchFamily="34" charset="0"/>
              </a:rPr>
              <a:t>                              </a:t>
            </a:r>
            <a:r>
              <a:rPr lang="en-IN" sz="3600" kern="100" dirty="0">
                <a:solidFill>
                  <a:srgbClr val="282625"/>
                </a:solidFill>
                <a:latin typeface="Calibri" panose="020F0502020204030204" pitchFamily="34" charset="0"/>
                <a:ea typeface="Calibri" panose="020F0502020204030204" pitchFamily="34" charset="0"/>
                <a:cs typeface="Calibri" panose="020F0502020204030204" pitchFamily="34" charset="0"/>
              </a:rPr>
              <a:t>Resource person</a:t>
            </a:r>
          </a:p>
          <a:p>
            <a:r>
              <a:rPr lang="en-IN" sz="3600" kern="100" dirty="0">
                <a:solidFill>
                  <a:srgbClr val="282625"/>
                </a:solidFill>
                <a:effectLst/>
                <a:latin typeface="Calibri" panose="020F0502020204030204" pitchFamily="34" charset="0"/>
                <a:ea typeface="Calibri" panose="020F0502020204030204" pitchFamily="34" charset="0"/>
                <a:cs typeface="Calibri" panose="020F0502020204030204" pitchFamily="34" charset="0"/>
              </a:rPr>
              <a:t>                      Dr K.N. Chaturvedi</a:t>
            </a:r>
            <a:br>
              <a:rPr lang="en-IN" sz="3600" kern="100" dirty="0">
                <a:effectLst/>
                <a:latin typeface="Calibri" panose="020F0502020204030204" pitchFamily="34" charset="0"/>
                <a:ea typeface="Calibri" panose="020F0502020204030204" pitchFamily="34" charset="0"/>
                <a:cs typeface="Times New Roman" panose="02020603050405020304" pitchFamily="18" charset="0"/>
              </a:rPr>
            </a:br>
            <a:r>
              <a:rPr lang="en-IN" sz="3600" kern="100" dirty="0">
                <a:solidFill>
                  <a:srgbClr val="282625"/>
                </a:solidFill>
                <a:effectLst/>
                <a:latin typeface="Calibri" panose="020F0502020204030204" pitchFamily="34" charset="0"/>
                <a:ea typeface="Calibri" panose="020F0502020204030204" pitchFamily="34" charset="0"/>
                <a:cs typeface="Calibri" panose="020F0502020204030204" pitchFamily="34" charset="0"/>
              </a:rPr>
              <a:t>                         18 September 2024</a:t>
            </a:r>
            <a:endParaRPr lang="en-IN" sz="3600" dirty="0"/>
          </a:p>
        </p:txBody>
      </p:sp>
    </p:spTree>
    <p:extLst>
      <p:ext uri="{BB962C8B-B14F-4D97-AF65-F5344CB8AC3E}">
        <p14:creationId xmlns:p14="http://schemas.microsoft.com/office/powerpoint/2010/main" val="2363437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A0B22-C531-591F-19BD-1D9A732FB7D8}"/>
              </a:ext>
            </a:extLst>
          </p:cNvPr>
          <p:cNvSpPr>
            <a:spLocks noGrp="1"/>
          </p:cNvSpPr>
          <p:nvPr>
            <p:ph type="title"/>
          </p:nvPr>
        </p:nvSpPr>
        <p:spPr/>
        <p:txBody>
          <a:bodyPr/>
          <a:lstStyle/>
          <a:p>
            <a:r>
              <a:rPr lang="en-US" dirty="0"/>
              <a:t>Issues of Legislative Competence: Issue 1</a:t>
            </a:r>
            <a:endParaRPr lang="en-IN" dirty="0"/>
          </a:p>
        </p:txBody>
      </p:sp>
      <p:sp>
        <p:nvSpPr>
          <p:cNvPr id="3" name="Content Placeholder 2">
            <a:extLst>
              <a:ext uri="{FF2B5EF4-FFF2-40B4-BE49-F238E27FC236}">
                <a16:creationId xmlns:a16="http://schemas.microsoft.com/office/drawing/2014/main" id="{CCAC3FF1-5EED-9973-39AC-272A4C0DA032}"/>
              </a:ext>
            </a:extLst>
          </p:cNvPr>
          <p:cNvSpPr>
            <a:spLocks noGrp="1"/>
          </p:cNvSpPr>
          <p:nvPr>
            <p:ph idx="1"/>
          </p:nvPr>
        </p:nvSpPr>
        <p:spPr/>
        <p:txBody>
          <a:bodyPr/>
          <a:lstStyle/>
          <a:p>
            <a:pPr algn="just"/>
            <a:r>
              <a:rPr lang="en-IN" sz="2800" dirty="0">
                <a:solidFill>
                  <a:srgbClr val="282625"/>
                </a:solidFill>
                <a:effectLst/>
                <a:ea typeface="Times New Roman" panose="02020603050405020304" pitchFamily="18" charset="0"/>
              </a:rPr>
              <a:t>Does the Constitution permit the making of law retrospectively?</a:t>
            </a:r>
          </a:p>
          <a:p>
            <a:pPr algn="just"/>
            <a:r>
              <a:rPr lang="en-IN" sz="2800" dirty="0">
                <a:solidFill>
                  <a:srgbClr val="282625"/>
                </a:solidFill>
                <a:ea typeface="Times New Roman" panose="02020603050405020304" pitchFamily="18" charset="0"/>
              </a:rPr>
              <a:t>Parliament has plenary power to make a law with prospective effect or retrospective effect.</a:t>
            </a:r>
          </a:p>
          <a:p>
            <a:pPr algn="just"/>
            <a:r>
              <a:rPr lang="en-IN" sz="2800" dirty="0">
                <a:solidFill>
                  <a:srgbClr val="282625"/>
                </a:solidFill>
                <a:effectLst/>
                <a:ea typeface="Times New Roman" panose="02020603050405020304" pitchFamily="18" charset="0"/>
              </a:rPr>
              <a:t>When an ordinance promulgated by the President is replaced with a Bill, the effect of the Bill is given from the date when the ordinance was promulgated.</a:t>
            </a:r>
          </a:p>
          <a:p>
            <a:pPr algn="just"/>
            <a:r>
              <a:rPr lang="en-IN" sz="2800" dirty="0">
                <a:solidFill>
                  <a:srgbClr val="282625"/>
                </a:solidFill>
                <a:ea typeface="Times New Roman" panose="02020603050405020304" pitchFamily="18" charset="0"/>
              </a:rPr>
              <a:t>In validating legislation that removes the defects pointed out by the Court,  retrospective effect is given to the validating legislation.</a:t>
            </a:r>
            <a:endParaRPr lang="en-IN" sz="28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3579203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6EB7-1678-E265-E83A-4257B7CFB97F}"/>
              </a:ext>
            </a:extLst>
          </p:cNvPr>
          <p:cNvSpPr>
            <a:spLocks noGrp="1"/>
          </p:cNvSpPr>
          <p:nvPr>
            <p:ph type="title"/>
          </p:nvPr>
        </p:nvSpPr>
        <p:spPr/>
        <p:txBody>
          <a:bodyPr/>
          <a:lstStyle/>
          <a:p>
            <a:r>
              <a:rPr lang="en-US" dirty="0"/>
              <a:t>Issues of Legislative competence: issue 2</a:t>
            </a:r>
            <a:endParaRPr lang="en-IN" dirty="0"/>
          </a:p>
        </p:txBody>
      </p:sp>
      <p:sp>
        <p:nvSpPr>
          <p:cNvPr id="3" name="Content Placeholder 2">
            <a:extLst>
              <a:ext uri="{FF2B5EF4-FFF2-40B4-BE49-F238E27FC236}">
                <a16:creationId xmlns:a16="http://schemas.microsoft.com/office/drawing/2014/main" id="{F3DF9921-EB6B-2401-63A1-050042F1AB83}"/>
              </a:ext>
            </a:extLst>
          </p:cNvPr>
          <p:cNvSpPr>
            <a:spLocks noGrp="1"/>
          </p:cNvSpPr>
          <p:nvPr>
            <p:ph idx="1"/>
          </p:nvPr>
        </p:nvSpPr>
        <p:spPr/>
        <p:txBody>
          <a:bodyPr/>
          <a:lstStyle/>
          <a:p>
            <a:pPr algn="just"/>
            <a:r>
              <a:rPr lang="en-IN" sz="2800" dirty="0">
                <a:solidFill>
                  <a:srgbClr val="282625"/>
                </a:solidFill>
                <a:effectLst/>
                <a:ea typeface="Times New Roman" panose="02020603050405020304" pitchFamily="18" charset="0"/>
              </a:rPr>
              <a:t>Does the Constitution permit the delegation of legislative power?</a:t>
            </a:r>
          </a:p>
          <a:p>
            <a:pPr algn="just"/>
            <a:r>
              <a:rPr lang="en-IN" sz="2800" dirty="0">
                <a:solidFill>
                  <a:srgbClr val="282625"/>
                </a:solidFill>
                <a:ea typeface="Times New Roman" panose="02020603050405020304" pitchFamily="18" charset="0"/>
              </a:rPr>
              <a:t>The Constitution permits parliament to lay down essential policy in the legislation and may leave the details to be filled up by delegating power to make law to the executive or any other body.</a:t>
            </a:r>
            <a:endParaRPr lang="en-IN" sz="28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842412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2DF07-97BE-41E1-E52C-241B04C519AC}"/>
              </a:ext>
            </a:extLst>
          </p:cNvPr>
          <p:cNvSpPr>
            <a:spLocks noGrp="1"/>
          </p:cNvSpPr>
          <p:nvPr>
            <p:ph type="title"/>
          </p:nvPr>
        </p:nvSpPr>
        <p:spPr/>
        <p:txBody>
          <a:bodyPr/>
          <a:lstStyle/>
          <a:p>
            <a:r>
              <a:rPr lang="en-US" dirty="0"/>
              <a:t>Issues of Legislative competence: Issue 3 </a:t>
            </a:r>
            <a:endParaRPr lang="en-IN" dirty="0"/>
          </a:p>
        </p:txBody>
      </p:sp>
      <p:sp>
        <p:nvSpPr>
          <p:cNvPr id="3" name="Content Placeholder 2">
            <a:extLst>
              <a:ext uri="{FF2B5EF4-FFF2-40B4-BE49-F238E27FC236}">
                <a16:creationId xmlns:a16="http://schemas.microsoft.com/office/drawing/2014/main" id="{D67EF03E-6D2F-3249-8613-F533F700A6E0}"/>
              </a:ext>
            </a:extLst>
          </p:cNvPr>
          <p:cNvSpPr>
            <a:spLocks noGrp="1"/>
          </p:cNvSpPr>
          <p:nvPr>
            <p:ph idx="1"/>
          </p:nvPr>
        </p:nvSpPr>
        <p:spPr/>
        <p:txBody>
          <a:bodyPr>
            <a:normAutofit fontScale="92500" lnSpcReduction="20000"/>
          </a:bodyPr>
          <a:lstStyle/>
          <a:p>
            <a:pPr algn="just"/>
            <a:r>
              <a:rPr lang="en-IN" sz="2800" dirty="0">
                <a:solidFill>
                  <a:srgbClr val="282625"/>
                </a:solidFill>
                <a:effectLst/>
                <a:ea typeface="Times New Roman" panose="02020603050405020304" pitchFamily="18" charset="0"/>
              </a:rPr>
              <a:t>Does the Constitution permit the making of moral laws only?</a:t>
            </a:r>
          </a:p>
          <a:p>
            <a:pPr algn="just"/>
            <a:r>
              <a:rPr lang="en-IN" sz="2800" dirty="0">
                <a:solidFill>
                  <a:srgbClr val="282625"/>
                </a:solidFill>
                <a:ea typeface="Times New Roman" panose="02020603050405020304" pitchFamily="18" charset="0"/>
              </a:rPr>
              <a:t>This question arose in RK Garg vs Union of India(</a:t>
            </a:r>
            <a:r>
              <a:rPr lang="en-IN" sz="2800" dirty="0"/>
              <a:t>A.I.R. 1981 S.C. 2138)</a:t>
            </a:r>
            <a:r>
              <a:rPr lang="en-IN" sz="2800" dirty="0">
                <a:solidFill>
                  <a:srgbClr val="282625"/>
                </a:solidFill>
                <a:ea typeface="Times New Roman" panose="02020603050405020304" pitchFamily="18" charset="0"/>
              </a:rPr>
              <a:t> in which the validity of the Special Bearer Bonds (Privileges and Immunities)Act was challenged. Justice Gupta in his dissenting opinion observed that </a:t>
            </a:r>
            <a:r>
              <a:rPr lang="en-US" sz="2800" dirty="0">
                <a:solidFill>
                  <a:srgbClr val="282625"/>
                </a:solidFill>
                <a:ea typeface="Times New Roman" panose="02020603050405020304" pitchFamily="18" charset="0"/>
              </a:rPr>
              <a:t>t</a:t>
            </a:r>
            <a:r>
              <a:rPr lang="en-US" sz="2800" dirty="0"/>
              <a:t>he concept of reasonableness does not exclude notions of morality and ethics. I do not see how it can be disputed that in the circumstances of a given case considerations of morality and ethics may have a bearing on the reasonableness of the law in question.</a:t>
            </a:r>
          </a:p>
          <a:p>
            <a:pPr algn="just"/>
            <a:r>
              <a:rPr lang="en-US" sz="2800" dirty="0">
                <a:effectLst/>
                <a:ea typeface="Times New Roman" panose="02020603050405020304" pitchFamily="18" charset="0"/>
              </a:rPr>
              <a:t>Justice Bhagwati in his majority opinion observed that t</a:t>
            </a:r>
            <a:r>
              <a:rPr lang="en-US" sz="2800" dirty="0"/>
              <a:t>here may be cases where the provisions of a statute may be so reeking with immorality that the legislation can be readily condemned as arbitrary or irrational and hence violative of Article 14. </a:t>
            </a:r>
            <a:endParaRPr lang="en-IN" sz="28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3956786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D07B-8546-CB5A-021C-20B55D9F6EAB}"/>
              </a:ext>
            </a:extLst>
          </p:cNvPr>
          <p:cNvSpPr>
            <a:spLocks noGrp="1"/>
          </p:cNvSpPr>
          <p:nvPr>
            <p:ph type="title"/>
          </p:nvPr>
        </p:nvSpPr>
        <p:spPr/>
        <p:txBody>
          <a:bodyPr/>
          <a:lstStyle/>
          <a:p>
            <a:r>
              <a:rPr lang="en-US" dirty="0"/>
              <a:t>Issues of Legislative competence: Issue 4 </a:t>
            </a:r>
            <a:endParaRPr lang="en-IN" dirty="0"/>
          </a:p>
        </p:txBody>
      </p:sp>
      <p:sp>
        <p:nvSpPr>
          <p:cNvPr id="3" name="Content Placeholder 2">
            <a:extLst>
              <a:ext uri="{FF2B5EF4-FFF2-40B4-BE49-F238E27FC236}">
                <a16:creationId xmlns:a16="http://schemas.microsoft.com/office/drawing/2014/main" id="{2A7374A3-B321-AD24-119C-EB7EB8B70A37}"/>
              </a:ext>
            </a:extLst>
          </p:cNvPr>
          <p:cNvSpPr>
            <a:spLocks noGrp="1"/>
          </p:cNvSpPr>
          <p:nvPr>
            <p:ph idx="1"/>
          </p:nvPr>
        </p:nvSpPr>
        <p:spPr/>
        <p:txBody>
          <a:bodyPr>
            <a:normAutofit/>
          </a:bodyPr>
          <a:lstStyle/>
          <a:p>
            <a:pPr algn="just"/>
            <a:r>
              <a:rPr lang="en-IN" sz="2800" dirty="0">
                <a:solidFill>
                  <a:srgbClr val="282625"/>
                </a:solidFill>
                <a:effectLst/>
                <a:ea typeface="Times New Roman" panose="02020603050405020304" pitchFamily="18" charset="0"/>
              </a:rPr>
              <a:t>Can parliament make laws having extra-territorial operation?</a:t>
            </a:r>
            <a:endParaRPr lang="en-IN" sz="2800" dirty="0">
              <a:effectLst/>
              <a:ea typeface="Times New Roman" panose="02020603050405020304" pitchFamily="18" charset="0"/>
            </a:endParaRPr>
          </a:p>
          <a:p>
            <a:pPr algn="just"/>
            <a:r>
              <a:rPr lang="en-IN" sz="2800" dirty="0"/>
              <a:t>Parliament has the power to make laws having extra-territorial operation. In GVK Industries vs Income Tax Officer(2011)4 SCC 36, it was held that Parliament is empowered to enact laws in respect of extra-territorial aspects or causes that have nexus with India.</a:t>
            </a:r>
          </a:p>
          <a:p>
            <a:pPr algn="just"/>
            <a:r>
              <a:rPr lang="en-IN" sz="2800" dirty="0"/>
              <a:t>In other words, Parliament may not enact laws with respect to extra-territorial aspects or causes, wherein such aspects or causes have no nexus whatsoever with India.</a:t>
            </a:r>
          </a:p>
        </p:txBody>
      </p:sp>
    </p:spTree>
    <p:extLst>
      <p:ext uri="{BB962C8B-B14F-4D97-AF65-F5344CB8AC3E}">
        <p14:creationId xmlns:p14="http://schemas.microsoft.com/office/powerpoint/2010/main" val="2075803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EF21A-ED11-BBE4-5DD8-E0A7115C8032}"/>
              </a:ext>
            </a:extLst>
          </p:cNvPr>
          <p:cNvSpPr>
            <a:spLocks noGrp="1"/>
          </p:cNvSpPr>
          <p:nvPr>
            <p:ph type="title"/>
          </p:nvPr>
        </p:nvSpPr>
        <p:spPr/>
        <p:txBody>
          <a:bodyPr/>
          <a:lstStyle/>
          <a:p>
            <a:r>
              <a:rPr lang="en-US" dirty="0"/>
              <a:t>           Recommendation</a:t>
            </a:r>
            <a:endParaRPr lang="en-IN" dirty="0"/>
          </a:p>
        </p:txBody>
      </p:sp>
      <p:sp>
        <p:nvSpPr>
          <p:cNvPr id="3" name="Content Placeholder 2">
            <a:extLst>
              <a:ext uri="{FF2B5EF4-FFF2-40B4-BE49-F238E27FC236}">
                <a16:creationId xmlns:a16="http://schemas.microsoft.com/office/drawing/2014/main" id="{AF9545B2-390D-9DE8-BF6A-E9DFECA5DE1B}"/>
              </a:ext>
            </a:extLst>
          </p:cNvPr>
          <p:cNvSpPr>
            <a:spLocks noGrp="1"/>
          </p:cNvSpPr>
          <p:nvPr>
            <p:ph idx="1"/>
          </p:nvPr>
        </p:nvSpPr>
        <p:spPr/>
        <p:txBody>
          <a:bodyPr/>
          <a:lstStyle/>
          <a:p>
            <a:pPr algn="just"/>
            <a:r>
              <a:rPr lang="en-US" dirty="0"/>
              <a:t> </a:t>
            </a:r>
            <a:r>
              <a:rPr lang="en-US" sz="2800" dirty="0"/>
              <a:t>A note on legislative competence may be prepared by the junior draftsperson so that the Note may be useful in Parliament/state Legislatures, the High courts, and the Supreme Court.</a:t>
            </a:r>
            <a:endParaRPr lang="en-IN" sz="2800" dirty="0"/>
          </a:p>
        </p:txBody>
      </p:sp>
    </p:spTree>
    <p:extLst>
      <p:ext uri="{BB962C8B-B14F-4D97-AF65-F5344CB8AC3E}">
        <p14:creationId xmlns:p14="http://schemas.microsoft.com/office/powerpoint/2010/main" val="662384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E098B-1D71-C1A5-D3E9-A46407567600}"/>
              </a:ext>
            </a:extLst>
          </p:cNvPr>
          <p:cNvSpPr>
            <a:spLocks noGrp="1"/>
          </p:cNvSpPr>
          <p:nvPr>
            <p:ph type="title"/>
          </p:nvPr>
        </p:nvSpPr>
        <p:spPr/>
        <p:txBody>
          <a:bodyPr/>
          <a:lstStyle/>
          <a:p>
            <a:r>
              <a:rPr lang="en-US" dirty="0"/>
              <a:t>               Publications</a:t>
            </a:r>
            <a:endParaRPr lang="en-IN" dirty="0"/>
          </a:p>
        </p:txBody>
      </p:sp>
      <p:sp>
        <p:nvSpPr>
          <p:cNvPr id="3" name="Content Placeholder 2">
            <a:extLst>
              <a:ext uri="{FF2B5EF4-FFF2-40B4-BE49-F238E27FC236}">
                <a16:creationId xmlns:a16="http://schemas.microsoft.com/office/drawing/2014/main" id="{2BC656D9-750A-EBDB-FFEE-EFF725C8CF61}"/>
              </a:ext>
            </a:extLst>
          </p:cNvPr>
          <p:cNvSpPr>
            <a:spLocks noGrp="1"/>
          </p:cNvSpPr>
          <p:nvPr>
            <p:ph idx="1"/>
          </p:nvPr>
        </p:nvSpPr>
        <p:spPr/>
        <p:txBody>
          <a:bodyPr/>
          <a:lstStyle/>
          <a:p>
            <a:endParaRPr lang="en-US" dirty="0"/>
          </a:p>
          <a:p>
            <a:r>
              <a:rPr lang="en-US" sz="2800" dirty="0"/>
              <a:t>Chaturvedi, K.N., Interpretation of Taxing Statutes, </a:t>
            </a:r>
            <a:r>
              <a:rPr lang="en-US" sz="2800" dirty="0" err="1"/>
              <a:t>Taxmann</a:t>
            </a:r>
            <a:r>
              <a:rPr lang="en-US" sz="2800" dirty="0"/>
              <a:t>, New Delhi, (2</a:t>
            </a:r>
            <a:r>
              <a:rPr lang="en-US" sz="2800" baseline="30000" dirty="0"/>
              <a:t>nd</a:t>
            </a:r>
            <a:r>
              <a:rPr lang="en-US" sz="2800" dirty="0"/>
              <a:t> edition) 2024.</a:t>
            </a:r>
          </a:p>
          <a:p>
            <a:r>
              <a:rPr lang="en-US" sz="2800" dirty="0"/>
              <a:t>Chaturvedi, K.N., Modern Statutory Interpretation: Legislative Process and Principles of Statutory Interpretation, Eastern Law House, Kolkata(2022)</a:t>
            </a:r>
            <a:endParaRPr lang="en-IN" sz="2800" dirty="0"/>
          </a:p>
        </p:txBody>
      </p:sp>
    </p:spTree>
    <p:extLst>
      <p:ext uri="{BB962C8B-B14F-4D97-AF65-F5344CB8AC3E}">
        <p14:creationId xmlns:p14="http://schemas.microsoft.com/office/powerpoint/2010/main" val="3827241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60D6F-26AE-7A1C-A7A5-72B4B9F255B5}"/>
              </a:ext>
            </a:extLst>
          </p:cNvPr>
          <p:cNvSpPr>
            <a:spLocks noGrp="1"/>
          </p:cNvSpPr>
          <p:nvPr>
            <p:ph type="title"/>
          </p:nvPr>
        </p:nvSpPr>
        <p:spPr/>
        <p:txBody>
          <a:bodyPr/>
          <a:lstStyle/>
          <a:p>
            <a:r>
              <a:rPr lang="en-US" dirty="0"/>
              <a:t>                                   Law</a:t>
            </a:r>
            <a:endParaRPr lang="en-IN" dirty="0"/>
          </a:p>
        </p:txBody>
      </p:sp>
      <p:sp>
        <p:nvSpPr>
          <p:cNvPr id="3" name="Content Placeholder 2">
            <a:extLst>
              <a:ext uri="{FF2B5EF4-FFF2-40B4-BE49-F238E27FC236}">
                <a16:creationId xmlns:a16="http://schemas.microsoft.com/office/drawing/2014/main" id="{B2800442-EAAF-5679-F7FE-08DCCBB6AE9E}"/>
              </a:ext>
            </a:extLst>
          </p:cNvPr>
          <p:cNvSpPr>
            <a:spLocks noGrp="1"/>
          </p:cNvSpPr>
          <p:nvPr>
            <p:ph idx="1"/>
          </p:nvPr>
        </p:nvSpPr>
        <p:spPr/>
        <p:txBody>
          <a:bodyPr/>
          <a:lstStyle/>
          <a:p>
            <a:r>
              <a:rPr lang="en-IN" sz="3600" kern="100" dirty="0">
                <a:solidFill>
                  <a:srgbClr val="282625"/>
                </a:solidFill>
                <a:effectLst/>
                <a:latin typeface="Calibri" panose="020F0502020204030204" pitchFamily="34" charset="0"/>
                <a:ea typeface="Calibri" panose="020F0502020204030204" pitchFamily="34" charset="0"/>
                <a:cs typeface="Calibri" panose="020F0502020204030204" pitchFamily="34" charset="0"/>
              </a:rPr>
              <a:t>Law is made by the legislature, operated by the executive, and interpreted and applied by the judiciary</a:t>
            </a:r>
            <a:r>
              <a:rPr lang="en-IN" sz="1800" kern="100" dirty="0">
                <a:solidFill>
                  <a:srgbClr val="282625"/>
                </a:solidFill>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08575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EADF1-A561-F8B9-0B0B-65EADCEF0997}"/>
              </a:ext>
            </a:extLst>
          </p:cNvPr>
          <p:cNvSpPr>
            <a:spLocks noGrp="1"/>
          </p:cNvSpPr>
          <p:nvPr>
            <p:ph type="title"/>
          </p:nvPr>
        </p:nvSpPr>
        <p:spPr/>
        <p:txBody>
          <a:bodyPr/>
          <a:lstStyle/>
          <a:p>
            <a:r>
              <a:rPr lang="en-US" dirty="0"/>
              <a:t>Layers of law</a:t>
            </a:r>
            <a:endParaRPr lang="en-IN" dirty="0"/>
          </a:p>
        </p:txBody>
      </p:sp>
      <p:sp>
        <p:nvSpPr>
          <p:cNvPr id="3" name="Content Placeholder 2">
            <a:extLst>
              <a:ext uri="{FF2B5EF4-FFF2-40B4-BE49-F238E27FC236}">
                <a16:creationId xmlns:a16="http://schemas.microsoft.com/office/drawing/2014/main" id="{8D2419F2-59AF-99D6-90CA-2F21BE5E5A21}"/>
              </a:ext>
            </a:extLst>
          </p:cNvPr>
          <p:cNvSpPr>
            <a:spLocks noGrp="1"/>
          </p:cNvSpPr>
          <p:nvPr>
            <p:ph idx="1"/>
          </p:nvPr>
        </p:nvSpPr>
        <p:spPr/>
        <p:txBody>
          <a:bodyPr/>
          <a:lstStyle/>
          <a:p>
            <a:pPr algn="just"/>
            <a:r>
              <a:rPr lang="en-IN" sz="3600" kern="100" dirty="0">
                <a:solidFill>
                  <a:srgbClr val="282625"/>
                </a:solidFill>
                <a:effectLst/>
                <a:latin typeface="Calibri" panose="020F0502020204030204" pitchFamily="34" charset="0"/>
                <a:ea typeface="Calibri" panose="020F0502020204030204" pitchFamily="34" charset="0"/>
                <a:cs typeface="Calibri" panose="020F0502020204030204" pitchFamily="34" charset="0"/>
              </a:rPr>
              <a:t>Law is enacted by Parliament and State legislatures and supplemented by the executive or other authorities by subordinate or delegated legislation.</a:t>
            </a:r>
          </a:p>
          <a:p>
            <a:pPr algn="just"/>
            <a:r>
              <a:rPr lang="en-IN" sz="3600" kern="100" dirty="0">
                <a:solidFill>
                  <a:srgbClr val="282625"/>
                </a:solidFill>
                <a:latin typeface="Calibri" panose="020F0502020204030204" pitchFamily="34" charset="0"/>
                <a:ea typeface="Calibri" panose="020F0502020204030204" pitchFamily="34" charset="0"/>
                <a:cs typeface="Calibri" panose="020F0502020204030204" pitchFamily="34" charset="0"/>
              </a:rPr>
              <a:t>First layer, parent legislation,</a:t>
            </a:r>
          </a:p>
          <a:p>
            <a:pPr algn="just"/>
            <a:r>
              <a:rPr lang="en-IN" sz="3600" kern="100" dirty="0">
                <a:solidFill>
                  <a:srgbClr val="282625"/>
                </a:solidFill>
                <a:effectLst/>
                <a:latin typeface="Calibri" panose="020F0502020204030204" pitchFamily="34" charset="0"/>
                <a:ea typeface="Calibri" panose="020F0502020204030204" pitchFamily="34" charset="0"/>
                <a:cs typeface="Calibri" panose="020F0502020204030204" pitchFamily="34" charset="0"/>
              </a:rPr>
              <a:t>Second layer, subordinate legislation, and</a:t>
            </a:r>
          </a:p>
          <a:p>
            <a:pPr algn="just"/>
            <a:r>
              <a:rPr lang="en-IN" sz="3600" kern="100" dirty="0">
                <a:solidFill>
                  <a:srgbClr val="282625"/>
                </a:solidFill>
                <a:latin typeface="Calibri" panose="020F0502020204030204" pitchFamily="34" charset="0"/>
                <a:ea typeface="Calibri" panose="020F0502020204030204" pitchFamily="34" charset="0"/>
                <a:cs typeface="Calibri" panose="020F0502020204030204" pitchFamily="34" charset="0"/>
              </a:rPr>
              <a:t>Third layer, Gazette notification.</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79279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183E8-F950-2C0D-E9A7-4CED43EF0347}"/>
              </a:ext>
            </a:extLst>
          </p:cNvPr>
          <p:cNvSpPr>
            <a:spLocks noGrp="1"/>
          </p:cNvSpPr>
          <p:nvPr>
            <p:ph type="title"/>
          </p:nvPr>
        </p:nvSpPr>
        <p:spPr/>
        <p:txBody>
          <a:bodyPr/>
          <a:lstStyle/>
          <a:p>
            <a:r>
              <a:rPr lang="en-US" dirty="0"/>
              <a:t>Law-making Process</a:t>
            </a:r>
            <a:endParaRPr lang="en-IN" dirty="0"/>
          </a:p>
        </p:txBody>
      </p:sp>
      <p:sp>
        <p:nvSpPr>
          <p:cNvPr id="3" name="Content Placeholder 2">
            <a:extLst>
              <a:ext uri="{FF2B5EF4-FFF2-40B4-BE49-F238E27FC236}">
                <a16:creationId xmlns:a16="http://schemas.microsoft.com/office/drawing/2014/main" id="{ED118D5C-E8CA-32C3-1B61-B054534E6009}"/>
              </a:ext>
            </a:extLst>
          </p:cNvPr>
          <p:cNvSpPr>
            <a:spLocks noGrp="1"/>
          </p:cNvSpPr>
          <p:nvPr>
            <p:ph idx="1"/>
          </p:nvPr>
        </p:nvSpPr>
        <p:spPr/>
        <p:txBody>
          <a:bodyPr/>
          <a:lstStyle/>
          <a:p>
            <a:r>
              <a:rPr lang="en-IN" sz="1800" kern="100" dirty="0">
                <a:solidFill>
                  <a:srgbClr val="282625"/>
                </a:solidFill>
                <a:effectLst/>
                <a:latin typeface="Calibri" panose="020F0502020204030204" pitchFamily="34" charset="0"/>
                <a:ea typeface="Calibri" panose="020F0502020204030204" pitchFamily="34" charset="0"/>
                <a:cs typeface="Calibri" panose="020F0502020204030204" pitchFamily="34" charset="0"/>
              </a:rPr>
              <a:t> </a:t>
            </a:r>
            <a:r>
              <a:rPr lang="en-IN" sz="3600" kern="100" dirty="0">
                <a:solidFill>
                  <a:srgbClr val="282625"/>
                </a:solidFill>
                <a:effectLst/>
                <a:latin typeface="Calibri" panose="020F0502020204030204" pitchFamily="34" charset="0"/>
                <a:ea typeface="Calibri" panose="020F0502020204030204" pitchFamily="34" charset="0"/>
                <a:cs typeface="Calibri" panose="020F0502020204030204" pitchFamily="34" charset="0"/>
              </a:rPr>
              <a:t>The law-making process in the legislature involves a legislative process and a parliamentary process.</a:t>
            </a:r>
          </a:p>
          <a:p>
            <a:r>
              <a:rPr lang="en-IN" sz="3600" kern="100" dirty="0">
                <a:solidFill>
                  <a:srgbClr val="282625"/>
                </a:solidFill>
                <a:latin typeface="Calibri" panose="020F0502020204030204" pitchFamily="34" charset="0"/>
                <a:ea typeface="Calibri" panose="020F0502020204030204" pitchFamily="34" charset="0"/>
                <a:cs typeface="Calibri" panose="020F0502020204030204" pitchFamily="34" charset="0"/>
              </a:rPr>
              <a:t>The legislative process takes place in the Ministries and the departments of the Government of India.</a:t>
            </a:r>
          </a:p>
          <a:p>
            <a:r>
              <a:rPr lang="en-IN" sz="3600" kern="100" dirty="0">
                <a:solidFill>
                  <a:srgbClr val="282625"/>
                </a:solidFill>
                <a:effectLst/>
                <a:latin typeface="Calibri" panose="020F0502020204030204" pitchFamily="34" charset="0"/>
                <a:ea typeface="Calibri" panose="020F0502020204030204" pitchFamily="34" charset="0"/>
                <a:cs typeface="Calibri" panose="020F0502020204030204" pitchFamily="34" charset="0"/>
              </a:rPr>
              <a:t>The parliamentary process takes place in the houses of Parliament and the State of Legislatures.</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69680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92545-6912-4D79-7260-F3E94243A723}"/>
              </a:ext>
            </a:extLst>
          </p:cNvPr>
          <p:cNvSpPr>
            <a:spLocks noGrp="1"/>
          </p:cNvSpPr>
          <p:nvPr>
            <p:ph type="title"/>
          </p:nvPr>
        </p:nvSpPr>
        <p:spPr/>
        <p:txBody>
          <a:bodyPr/>
          <a:lstStyle/>
          <a:p>
            <a:r>
              <a:rPr lang="en-US" dirty="0"/>
              <a:t>Legislative process</a:t>
            </a:r>
            <a:endParaRPr lang="en-IN" dirty="0"/>
          </a:p>
        </p:txBody>
      </p:sp>
      <p:sp>
        <p:nvSpPr>
          <p:cNvPr id="3" name="Content Placeholder 2">
            <a:extLst>
              <a:ext uri="{FF2B5EF4-FFF2-40B4-BE49-F238E27FC236}">
                <a16:creationId xmlns:a16="http://schemas.microsoft.com/office/drawing/2014/main" id="{DE249931-3E83-83B5-5119-0E969D75306D}"/>
              </a:ext>
            </a:extLst>
          </p:cNvPr>
          <p:cNvSpPr>
            <a:spLocks noGrp="1"/>
          </p:cNvSpPr>
          <p:nvPr>
            <p:ph idx="1"/>
          </p:nvPr>
        </p:nvSpPr>
        <p:spPr/>
        <p:txBody>
          <a:bodyPr>
            <a:normAutofit fontScale="77500" lnSpcReduction="20000"/>
          </a:bodyPr>
          <a:lstStyle/>
          <a:p>
            <a:pPr algn="just">
              <a:lnSpc>
                <a:spcPct val="115000"/>
              </a:lnSpc>
              <a:spcAft>
                <a:spcPts val="800"/>
              </a:spcAft>
            </a:pPr>
            <a:r>
              <a:rPr lang="en-IN" sz="3200" kern="100" dirty="0">
                <a:solidFill>
                  <a:srgbClr val="282625"/>
                </a:solidFill>
                <a:effectLst/>
                <a:latin typeface="Calibri" panose="020F0502020204030204" pitchFamily="34" charset="0"/>
                <a:ea typeface="Calibri" panose="020F0502020204030204" pitchFamily="34" charset="0"/>
                <a:cs typeface="Calibri" panose="020F0502020204030204" pitchFamily="34" charset="0"/>
              </a:rPr>
              <a:t>The legislative process includes policy-making and legislative drafting.</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3200" kern="100" dirty="0">
                <a:solidFill>
                  <a:srgbClr val="282625"/>
                </a:solidFill>
                <a:effectLst/>
                <a:latin typeface="Calibri" panose="020F0502020204030204" pitchFamily="34" charset="0"/>
                <a:ea typeface="Calibri" panose="020F0502020204030204" pitchFamily="34" charset="0"/>
                <a:cs typeface="Calibri" panose="020F0502020204030204" pitchFamily="34" charset="0"/>
              </a:rPr>
              <a:t>The policy-making occurs in the Ministries and Departments of the Government of India.</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3200" kern="100" dirty="0">
                <a:solidFill>
                  <a:srgbClr val="282625"/>
                </a:solidFill>
                <a:effectLst/>
                <a:latin typeface="Calibri" panose="020F0502020204030204" pitchFamily="34" charset="0"/>
                <a:ea typeface="Calibri" panose="020F0502020204030204" pitchFamily="34" charset="0"/>
                <a:cs typeface="Calibri" panose="020F0502020204030204" pitchFamily="34" charset="0"/>
              </a:rPr>
              <a:t>A Note for the Cabinet is prepared by a joint Secretary or above officer of the Ministry to which the subject matter of the proposed law is allotted.</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3200" kern="100" dirty="0">
                <a:solidFill>
                  <a:srgbClr val="282625"/>
                </a:solidFill>
                <a:effectLst/>
                <a:latin typeface="Calibri" panose="020F0502020204030204" pitchFamily="34" charset="0"/>
                <a:ea typeface="Calibri" panose="020F0502020204030204" pitchFamily="34" charset="0"/>
                <a:cs typeface="Calibri" panose="020F0502020204030204" pitchFamily="34" charset="0"/>
              </a:rPr>
              <a:t>A Note for the Cabinet after obtaining the consent of the other Ministries and Department concerned with the subject matter is submitted for the consideration and approval of the Union Cabinet.</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32320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2CAB6-AD46-1A08-5682-877DDEDECCB5}"/>
              </a:ext>
            </a:extLst>
          </p:cNvPr>
          <p:cNvSpPr>
            <a:spLocks noGrp="1"/>
          </p:cNvSpPr>
          <p:nvPr>
            <p:ph type="title"/>
          </p:nvPr>
        </p:nvSpPr>
        <p:spPr/>
        <p:txBody>
          <a:bodyPr/>
          <a:lstStyle/>
          <a:p>
            <a:r>
              <a:rPr lang="en-US" dirty="0"/>
              <a:t>Drafting of a Bill</a:t>
            </a:r>
            <a:endParaRPr lang="en-IN" dirty="0"/>
          </a:p>
        </p:txBody>
      </p:sp>
      <p:sp>
        <p:nvSpPr>
          <p:cNvPr id="3" name="Content Placeholder 2">
            <a:extLst>
              <a:ext uri="{FF2B5EF4-FFF2-40B4-BE49-F238E27FC236}">
                <a16:creationId xmlns:a16="http://schemas.microsoft.com/office/drawing/2014/main" id="{134C5E19-C459-009B-6641-D1BFE03B4235}"/>
              </a:ext>
            </a:extLst>
          </p:cNvPr>
          <p:cNvSpPr>
            <a:spLocks noGrp="1"/>
          </p:cNvSpPr>
          <p:nvPr>
            <p:ph idx="1"/>
          </p:nvPr>
        </p:nvSpPr>
        <p:spPr/>
        <p:txBody>
          <a:bodyPr>
            <a:normAutofit lnSpcReduction="10000"/>
          </a:bodyPr>
          <a:lstStyle/>
          <a:p>
            <a:pPr algn="just">
              <a:lnSpc>
                <a:spcPct val="115000"/>
              </a:lnSpc>
              <a:spcAft>
                <a:spcPts val="800"/>
              </a:spcAft>
            </a:pPr>
            <a:r>
              <a:rPr lang="en-IN" sz="3200" kern="100" dirty="0">
                <a:solidFill>
                  <a:srgbClr val="282625"/>
                </a:solidFill>
                <a:effectLst/>
                <a:latin typeface="Calibri" panose="020F0502020204030204" pitchFamily="34" charset="0"/>
                <a:ea typeface="Calibri" panose="020F0502020204030204" pitchFamily="34" charset="0"/>
                <a:cs typeface="Calibri" panose="020F0502020204030204" pitchFamily="34" charset="0"/>
              </a:rPr>
              <a:t>A draft Bill is attached with the Note for the Cabinet.</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3200" kern="100" dirty="0">
                <a:solidFill>
                  <a:srgbClr val="282625"/>
                </a:solidFill>
                <a:effectLst/>
                <a:latin typeface="Calibri" panose="020F0502020204030204" pitchFamily="34" charset="0"/>
                <a:ea typeface="Calibri" panose="020F0502020204030204" pitchFamily="34" charset="0"/>
                <a:cs typeface="Calibri" panose="020F0502020204030204" pitchFamily="34" charset="0"/>
              </a:rPr>
              <a:t>A draft bill is prepared by the Legislative Department of the Ministry of Law and Justice, Government of India.</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3200" kern="100" dirty="0">
                <a:solidFill>
                  <a:srgbClr val="282625"/>
                </a:solidFill>
                <a:effectLst/>
                <a:latin typeface="Calibri" panose="020F0502020204030204" pitchFamily="34" charset="0"/>
                <a:ea typeface="Calibri" panose="020F0502020204030204" pitchFamily="34" charset="0"/>
                <a:cs typeface="Calibri" panose="020F0502020204030204" pitchFamily="34" charset="0"/>
              </a:rPr>
              <a:t>The preparation of a draft Bill is a teamwork.  A new proposal is to keep in alignment with the constitutional provisions and other central laws.</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24946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E381D-DC86-159A-00BA-B1E2570D45E0}"/>
              </a:ext>
            </a:extLst>
          </p:cNvPr>
          <p:cNvSpPr>
            <a:spLocks noGrp="1"/>
          </p:cNvSpPr>
          <p:nvPr>
            <p:ph type="title"/>
          </p:nvPr>
        </p:nvSpPr>
        <p:spPr/>
        <p:txBody>
          <a:bodyPr/>
          <a:lstStyle/>
          <a:p>
            <a:r>
              <a:rPr lang="en-US" dirty="0"/>
              <a:t>Legislative Competence: Seventh Schedule</a:t>
            </a:r>
            <a:endParaRPr lang="en-IN" dirty="0"/>
          </a:p>
        </p:txBody>
      </p:sp>
      <p:sp>
        <p:nvSpPr>
          <p:cNvPr id="3" name="Content Placeholder 2">
            <a:extLst>
              <a:ext uri="{FF2B5EF4-FFF2-40B4-BE49-F238E27FC236}">
                <a16:creationId xmlns:a16="http://schemas.microsoft.com/office/drawing/2014/main" id="{065A8713-6E0D-BBCA-8498-C1BA0BCBB03D}"/>
              </a:ext>
            </a:extLst>
          </p:cNvPr>
          <p:cNvSpPr>
            <a:spLocks noGrp="1"/>
          </p:cNvSpPr>
          <p:nvPr>
            <p:ph idx="1"/>
          </p:nvPr>
        </p:nvSpPr>
        <p:spPr/>
        <p:txBody>
          <a:bodyPr>
            <a:normAutofit fontScale="25000" lnSpcReduction="20000"/>
          </a:bodyPr>
          <a:lstStyle/>
          <a:p>
            <a:pPr algn="just">
              <a:lnSpc>
                <a:spcPct val="115000"/>
              </a:lnSpc>
              <a:spcAft>
                <a:spcPts val="800"/>
              </a:spcAft>
            </a:pPr>
            <a:r>
              <a:rPr lang="en-IN" sz="8000" kern="100" dirty="0">
                <a:solidFill>
                  <a:srgbClr val="282625"/>
                </a:solidFill>
                <a:ea typeface="Calibri" panose="020F0502020204030204" pitchFamily="34" charset="0"/>
                <a:cs typeface="Calibri" panose="020F0502020204030204" pitchFamily="34" charset="0"/>
              </a:rPr>
              <a:t>The issue of legislative competence is a subject matter of legal opinion in each case first by the Department</a:t>
            </a:r>
            <a:r>
              <a:rPr lang="en-IN" sz="8000" kern="100" dirty="0">
                <a:solidFill>
                  <a:srgbClr val="282625"/>
                </a:solidFill>
                <a:effectLst/>
                <a:ea typeface="Calibri" panose="020F0502020204030204" pitchFamily="34" charset="0"/>
                <a:cs typeface="Calibri" panose="020F0502020204030204" pitchFamily="34" charset="0"/>
              </a:rPr>
              <a:t> of Legal Affairs and then by the Legislative Department of the Ministry of Law and Justice.</a:t>
            </a:r>
            <a:endParaRPr lang="en-IN" sz="8000" kern="100" dirty="0">
              <a:effectLst/>
              <a:ea typeface="Calibri" panose="020F0502020204030204" pitchFamily="34" charset="0"/>
              <a:cs typeface="Times New Roman" panose="02020603050405020304" pitchFamily="18" charset="0"/>
            </a:endParaRPr>
          </a:p>
          <a:p>
            <a:pPr algn="just">
              <a:lnSpc>
                <a:spcPct val="115000"/>
              </a:lnSpc>
              <a:spcAft>
                <a:spcPts val="800"/>
              </a:spcAft>
            </a:pPr>
            <a:r>
              <a:rPr lang="en-IN" sz="8000" kern="100" dirty="0">
                <a:solidFill>
                  <a:srgbClr val="282625"/>
                </a:solidFill>
                <a:effectLst/>
                <a:ea typeface="Calibri" panose="020F0502020204030204" pitchFamily="34" charset="0"/>
                <a:cs typeface="Calibri" panose="020F0502020204030204" pitchFamily="34" charset="0"/>
              </a:rPr>
              <a:t>The constitutional provisions determine the legislative competence of Parliament and state legislatures.</a:t>
            </a:r>
            <a:endParaRPr lang="en-IN" sz="8000" kern="100" dirty="0">
              <a:effectLst/>
              <a:ea typeface="Calibri" panose="020F0502020204030204" pitchFamily="34" charset="0"/>
              <a:cs typeface="Times New Roman" panose="02020603050405020304" pitchFamily="18" charset="0"/>
            </a:endParaRPr>
          </a:p>
          <a:p>
            <a:pPr algn="just">
              <a:lnSpc>
                <a:spcPct val="115000"/>
              </a:lnSpc>
              <a:spcAft>
                <a:spcPts val="800"/>
              </a:spcAft>
            </a:pPr>
            <a:r>
              <a:rPr lang="en-IN" sz="8000" kern="100" dirty="0">
                <a:solidFill>
                  <a:srgbClr val="282625"/>
                </a:solidFill>
                <a:effectLst/>
                <a:ea typeface="Calibri" panose="020F0502020204030204" pitchFamily="34" charset="0"/>
                <a:cs typeface="Calibri" panose="020F0502020204030204" pitchFamily="34" charset="0"/>
              </a:rPr>
              <a:t>The relevant articles of the Constitution are articles 245,246 and 246-A, read with various entries in three Lists of the seventh schedule to the Constitution, demarcate the power to make law between Parliament and state legislatures.</a:t>
            </a:r>
          </a:p>
          <a:p>
            <a:endParaRPr lang="en-IN" dirty="0"/>
          </a:p>
        </p:txBody>
      </p:sp>
    </p:spTree>
    <p:extLst>
      <p:ext uri="{BB962C8B-B14F-4D97-AF65-F5344CB8AC3E}">
        <p14:creationId xmlns:p14="http://schemas.microsoft.com/office/powerpoint/2010/main" val="3956773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31AD-CD35-209B-FA36-2DD783E81DA7}"/>
              </a:ext>
            </a:extLst>
          </p:cNvPr>
          <p:cNvSpPr>
            <a:spLocks noGrp="1"/>
          </p:cNvSpPr>
          <p:nvPr>
            <p:ph type="title"/>
          </p:nvPr>
        </p:nvSpPr>
        <p:spPr/>
        <p:txBody>
          <a:bodyPr/>
          <a:lstStyle/>
          <a:p>
            <a:r>
              <a:rPr lang="en-US" dirty="0"/>
              <a:t>Legislative Competence: other articles of the Constitution</a:t>
            </a:r>
            <a:endParaRPr lang="en-IN" dirty="0"/>
          </a:p>
        </p:txBody>
      </p:sp>
      <p:sp>
        <p:nvSpPr>
          <p:cNvPr id="3" name="Content Placeholder 2">
            <a:extLst>
              <a:ext uri="{FF2B5EF4-FFF2-40B4-BE49-F238E27FC236}">
                <a16:creationId xmlns:a16="http://schemas.microsoft.com/office/drawing/2014/main" id="{856F79AD-F9DA-B752-2658-0F7517C88B1D}"/>
              </a:ext>
            </a:extLst>
          </p:cNvPr>
          <p:cNvSpPr>
            <a:spLocks noGrp="1"/>
          </p:cNvSpPr>
          <p:nvPr>
            <p:ph idx="1"/>
          </p:nvPr>
        </p:nvSpPr>
        <p:spPr/>
        <p:txBody>
          <a:bodyPr>
            <a:normAutofit lnSpcReduction="10000"/>
          </a:bodyPr>
          <a:lstStyle/>
          <a:p>
            <a:pPr algn="just"/>
            <a:r>
              <a:rPr lang="en-IN" sz="2600" kern="100" dirty="0">
                <a:solidFill>
                  <a:srgbClr val="282625"/>
                </a:solidFill>
                <a:ea typeface="Calibri" panose="020F0502020204030204" pitchFamily="34" charset="0"/>
                <a:cs typeface="Calibri" panose="020F0502020204030204" pitchFamily="34" charset="0"/>
              </a:rPr>
              <a:t>There are many other articles of the Constitution to mention such as  Article 3(creation of a new state) </a:t>
            </a:r>
          </a:p>
          <a:p>
            <a:pPr algn="just"/>
            <a:r>
              <a:rPr lang="en-IN" sz="2600" kern="100" dirty="0">
                <a:solidFill>
                  <a:srgbClr val="282625"/>
                </a:solidFill>
                <a:ea typeface="Calibri" panose="020F0502020204030204" pitchFamily="34" charset="0"/>
                <a:cs typeface="Calibri" panose="020F0502020204030204" pitchFamily="34" charset="0"/>
              </a:rPr>
              <a:t>Article 10( citizenship), </a:t>
            </a:r>
          </a:p>
          <a:p>
            <a:pPr algn="just"/>
            <a:r>
              <a:rPr lang="en-IN" sz="2600" kern="100" dirty="0">
                <a:solidFill>
                  <a:srgbClr val="282625"/>
                </a:solidFill>
                <a:ea typeface="Calibri" panose="020F0502020204030204" pitchFamily="34" charset="0"/>
                <a:cs typeface="Calibri" panose="020F0502020204030204" pitchFamily="34" charset="0"/>
              </a:rPr>
              <a:t>Article 105(</a:t>
            </a:r>
            <a:r>
              <a:rPr lang="en-US" sz="2600" dirty="0"/>
              <a:t>the powers, privileges, and immunities of each House of Parliament, and of the members and the committees of each House, shall be such as may from time to time be defined by Parliament by law)and </a:t>
            </a:r>
          </a:p>
          <a:p>
            <a:pPr algn="just"/>
            <a:r>
              <a:rPr lang="en-US" sz="2600" dirty="0"/>
              <a:t>article309(Subject to the provisions of this Constitution, Acts of the appropriate Legislature may regulate the recruitment, and conditions of service of persons appointed, to public services and posts in connection with the affairs of the Union or of any State).</a:t>
            </a:r>
            <a:endParaRPr lang="en-IN" sz="2600" kern="1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272224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206</TotalTime>
  <Words>1847</Words>
  <Application>Microsoft Office PowerPoint</Application>
  <PresentationFormat>Widescreen</PresentationFormat>
  <Paragraphs>93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Calibri</vt:lpstr>
      <vt:lpstr>Calibri Light</vt:lpstr>
      <vt:lpstr>Times New Roman</vt:lpstr>
      <vt:lpstr>Retrospect</vt:lpstr>
      <vt:lpstr>Advanced Training Programme in Legislative Drafting (Institute of Constitution and Parliamentary Studies in collaboration with Parliamentary Research and Training Institute for Democracies   </vt:lpstr>
      <vt:lpstr>Legislative Drafting: issues of Legislative competence</vt:lpstr>
      <vt:lpstr>                                   Law</vt:lpstr>
      <vt:lpstr>Layers of law</vt:lpstr>
      <vt:lpstr>Law-making Process</vt:lpstr>
      <vt:lpstr>Legislative process</vt:lpstr>
      <vt:lpstr>Drafting of a Bill</vt:lpstr>
      <vt:lpstr>Legislative Competence: Seventh Schedule</vt:lpstr>
      <vt:lpstr>Legislative Competence: other articles of the Constitution</vt:lpstr>
      <vt:lpstr>Legislative competence</vt:lpstr>
      <vt:lpstr>Amendment of the Constitution</vt:lpstr>
      <vt:lpstr>Basic features</vt:lpstr>
      <vt:lpstr>Basic structure doctrine</vt:lpstr>
      <vt:lpstr>Issue of Legislative Competence and the Parliament</vt:lpstr>
      <vt:lpstr>Issue of legislative competence and the courts</vt:lpstr>
      <vt:lpstr>State Act held unconstituional</vt:lpstr>
      <vt:lpstr>Facts of the Assam Case</vt:lpstr>
      <vt:lpstr>Definition</vt:lpstr>
      <vt:lpstr>Supreme court decision</vt:lpstr>
      <vt:lpstr>Issues of Legislative Competence: Issue 1</vt:lpstr>
      <vt:lpstr>Issues of Legislative competence: issue 2</vt:lpstr>
      <vt:lpstr>Issues of Legislative competence: Issue 3 </vt:lpstr>
      <vt:lpstr>Issues of Legislative competence: Issue 4 </vt:lpstr>
      <vt:lpstr>           Recommendation</vt:lpstr>
      <vt:lpstr>               Publications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Training Programme in Legislative Drafting (Institute of Constitution and Parliamentary Studies)  </dc:title>
  <dc:creator>KN Chaturvedi</dc:creator>
  <cp:lastModifiedBy>KN Chaturvedi</cp:lastModifiedBy>
  <cp:revision>28</cp:revision>
  <dcterms:created xsi:type="dcterms:W3CDTF">2024-09-16T05:58:52Z</dcterms:created>
  <dcterms:modified xsi:type="dcterms:W3CDTF">2025-10-08T22:22:51Z</dcterms:modified>
</cp:coreProperties>
</file>